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9"/>
  </p:notesMasterIdLst>
  <p:sldIdLst>
    <p:sldId id="1249" r:id="rId2"/>
    <p:sldId id="1316" r:id="rId3"/>
    <p:sldId id="1414" r:id="rId4"/>
    <p:sldId id="1337" r:id="rId5"/>
    <p:sldId id="1417" r:id="rId6"/>
    <p:sldId id="1418" r:id="rId7"/>
    <p:sldId id="1419" r:id="rId8"/>
    <p:sldId id="1413" r:id="rId9"/>
    <p:sldId id="1415" r:id="rId10"/>
    <p:sldId id="1398" r:id="rId11"/>
    <p:sldId id="1371" r:id="rId12"/>
    <p:sldId id="1327" r:id="rId13"/>
    <p:sldId id="1377" r:id="rId14"/>
    <p:sldId id="1325" r:id="rId15"/>
    <p:sldId id="1355" r:id="rId16"/>
    <p:sldId id="1328" r:id="rId17"/>
    <p:sldId id="1317" r:id="rId18"/>
    <p:sldId id="1407" r:id="rId19"/>
    <p:sldId id="1404" r:id="rId20"/>
    <p:sldId id="1406" r:id="rId21"/>
    <p:sldId id="1411" r:id="rId22"/>
    <p:sldId id="1408" r:id="rId23"/>
    <p:sldId id="1381" r:id="rId24"/>
    <p:sldId id="1382" r:id="rId25"/>
    <p:sldId id="1383" r:id="rId26"/>
    <p:sldId id="1384" r:id="rId27"/>
    <p:sldId id="1385" r:id="rId28"/>
    <p:sldId id="1391" r:id="rId29"/>
    <p:sldId id="1386" r:id="rId30"/>
    <p:sldId id="1389" r:id="rId31"/>
    <p:sldId id="1390" r:id="rId32"/>
    <p:sldId id="1387" r:id="rId33"/>
    <p:sldId id="1388" r:id="rId34"/>
    <p:sldId id="1416" r:id="rId35"/>
    <p:sldId id="1420" r:id="rId36"/>
    <p:sldId id="1421" r:id="rId37"/>
    <p:sldId id="1422" r:id="rId38"/>
    <p:sldId id="1424" r:id="rId39"/>
    <p:sldId id="1426" r:id="rId40"/>
    <p:sldId id="1423" r:id="rId41"/>
    <p:sldId id="1425" r:id="rId42"/>
    <p:sldId id="1402" r:id="rId43"/>
    <p:sldId id="1429" r:id="rId44"/>
    <p:sldId id="1427" r:id="rId45"/>
    <p:sldId id="1428" r:id="rId46"/>
    <p:sldId id="1430" r:id="rId47"/>
    <p:sldId id="1431" r:id="rId48"/>
  </p:sldIdLst>
  <p:sldSz cx="9906000" cy="6858000" type="A4"/>
  <p:notesSz cx="6724650" cy="97742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070ABC"/>
    <a:srgbClr val="000CBD"/>
    <a:srgbClr val="9D70A1"/>
    <a:srgbClr val="008000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532" autoAdjust="0"/>
  </p:normalViewPr>
  <p:slideViewPr>
    <p:cSldViewPr snapToGrid="0">
      <p:cViewPr varScale="1">
        <p:scale>
          <a:sx n="87" d="100"/>
          <a:sy n="87" d="100"/>
        </p:scale>
        <p:origin x="-124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33425"/>
            <a:ext cx="52943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43438"/>
            <a:ext cx="538162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AB9E1896-88F2-4035-A968-60F443BAAA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383C739-6BD8-4917-B79F-0FE9794CD600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7A3F9F1-606B-40FD-8959-FC33683507AF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EDB8E73-023C-4D39-8300-100B312853C8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562B1D1-42BF-43B8-A07C-0B20CB6ED039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7170F-8DF4-464A-8445-5B3A8A9D2D36}" type="slidenum">
              <a:rPr lang="en-GB"/>
              <a:pPr/>
              <a:t>20</a:t>
            </a:fld>
            <a:endParaRPr lang="en-GB"/>
          </a:p>
        </p:txBody>
      </p:sp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808735" y="9283331"/>
            <a:ext cx="2914332" cy="48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36" rIns="90672" bIns="45336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F1DBCAD-7883-49D0-BF31-E9FFC1DD6114}" type="slidenum">
              <a:rPr lang="en-GB" sz="1200"/>
              <a:pPr algn="r"/>
              <a:t>20</a:t>
            </a:fld>
            <a:endParaRPr lang="en-GB" sz="1200"/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782" y="4644018"/>
            <a:ext cx="5379087" cy="4397780"/>
          </a:xfrm>
        </p:spPr>
        <p:txBody>
          <a:bodyPr lIns="90672" tIns="45336" rIns="90672" bIns="4533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5B1CA72-F8C4-4DA4-882D-A3CF461FFC28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24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C4AA533-8DBD-4D3B-AF69-BECA4287204A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ADBDCD1-898E-47B7-8AD2-D5E3D9B4519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EB0CE07-2D82-4718-BE7D-EB6E7B8B0D0C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27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4C64219-943A-4ABB-BB4F-977DB52D7486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149F88-71DD-427E-A27D-1CC5A03D1B23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29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DC65D26-C0B9-433E-850F-963E8938056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4BC5948-9187-42BE-9F18-1C65F4A78AE8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31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E9BF772-A7A3-44D0-B8CB-DC57C7772DC1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32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472315C-2A43-43B1-9EF9-C445384BE232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33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34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35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36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37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38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39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40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41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D037CD0-C2B3-4145-91BA-D493448BF0E4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C7BFE3A-1AAA-4C02-A3DB-FAC5C652B71F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61F4677-24E9-48B1-B884-4156C946A6CE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2"/>
          <p:cNvSpPr>
            <a:spLocks noChangeShapeType="1"/>
          </p:cNvSpPr>
          <p:nvPr userDrawn="1"/>
        </p:nvSpPr>
        <p:spPr bwMode="auto">
          <a:xfrm>
            <a:off x="495300" y="6451600"/>
            <a:ext cx="89677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98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5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7982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15136B4-BDBF-4E67-9257-C371374699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8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170800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34150" cy="5848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112437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51185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117953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6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76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7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290546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294911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2178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88548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5159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2" name="Freeform 2"/>
          <p:cNvSpPr>
            <a:spLocks/>
          </p:cNvSpPr>
          <p:nvPr/>
        </p:nvSpPr>
        <p:spPr bwMode="hidden">
          <a:xfrm>
            <a:off x="7180263" y="6429375"/>
            <a:ext cx="309562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902825" cy="2590800"/>
            <a:chOff x="2" y="2688"/>
            <a:chExt cx="5758" cy="1632"/>
          </a:xfrm>
        </p:grpSpPr>
        <p:sp>
          <p:nvSpPr>
            <p:cNvPr id="17971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97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4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0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58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4" name="Freeform 14"/>
              <p:cNvSpPr>
                <a:spLocks/>
              </p:cNvSpPr>
              <p:nvPr/>
            </p:nvSpPr>
            <p:spPr bwMode="hidden">
              <a:xfrm>
                <a:off x="3570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5" name="Freeform 15"/>
              <p:cNvSpPr>
                <a:spLocks/>
              </p:cNvSpPr>
              <p:nvPr/>
            </p:nvSpPr>
            <p:spPr bwMode="hidden">
              <a:xfrm>
                <a:off x="4038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97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54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97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6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9" name="Freeform 39"/>
              <p:cNvSpPr>
                <a:spLocks/>
              </p:cNvSpPr>
              <p:nvPr/>
            </p:nvSpPr>
            <p:spPr bwMode="hidden">
              <a:xfrm>
                <a:off x="4794" y="3360"/>
                <a:ext cx="606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0" name="Freeform 40"/>
              <p:cNvSpPr>
                <a:spLocks/>
              </p:cNvSpPr>
              <p:nvPr/>
            </p:nvSpPr>
            <p:spPr bwMode="hidden">
              <a:xfrm>
                <a:off x="5250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1" name="Freeform 41"/>
              <p:cNvSpPr>
                <a:spLocks/>
              </p:cNvSpPr>
              <p:nvPr/>
            </p:nvSpPr>
            <p:spPr bwMode="hidden">
              <a:xfrm>
                <a:off x="4506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4" name="Freeform 44"/>
              <p:cNvSpPr>
                <a:spLocks/>
              </p:cNvSpPr>
              <p:nvPr/>
            </p:nvSpPr>
            <p:spPr bwMode="hidden">
              <a:xfrm>
                <a:off x="4446" y="3552"/>
                <a:ext cx="714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15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6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90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971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04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97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97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97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0" y="3109"/>
                  <a:ext cx="126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971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4" y="3125"/>
                  <a:ext cx="78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sp>
        <p:nvSpPr>
          <p:cNvPr id="1797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3"/>
            <a:ext cx="891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97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97193" name="Line 73"/>
          <p:cNvSpPr>
            <a:spLocks noChangeShapeType="1"/>
          </p:cNvSpPr>
          <p:nvPr userDrawn="1"/>
        </p:nvSpPr>
        <p:spPr bwMode="auto">
          <a:xfrm>
            <a:off x="495300" y="6451600"/>
            <a:ext cx="89677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Rectangle 74"/>
          <p:cNvSpPr>
            <a:spLocks noChangeArrowheads="1"/>
          </p:cNvSpPr>
          <p:nvPr/>
        </p:nvSpPr>
        <p:spPr bwMode="auto">
          <a:xfrm>
            <a:off x="7210425" y="641667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defTabSz="449263">
              <a:lnSpc>
                <a:spcPct val="124000"/>
              </a:lnSpc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05551E-B696-4096-835D-16D49C19A886}" type="slidenum">
              <a:rPr lang="fr-FR" sz="1200">
                <a:solidFill>
                  <a:schemeClr val="folHlink"/>
                </a:solidFill>
                <a:effectLst/>
                <a:latin typeface="Arial" charset="0"/>
              </a:rPr>
              <a:pPr algn="r" defTabSz="449263">
                <a:lnSpc>
                  <a:spcPct val="124000"/>
                </a:lnSpc>
                <a:buClr>
                  <a:srgbClr val="33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‹N°›</a:t>
            </a:fld>
            <a:endParaRPr lang="fr-FR" sz="1200">
              <a:solidFill>
                <a:schemeClr val="folHlink"/>
              </a:solidFill>
              <a:effectLst/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8" r:id="rId2"/>
    <p:sldLayoutId id="2147483789" r:id="rId3"/>
    <p:sldLayoutId id="214748379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image" Target="../media/image9.jpeg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1838" y="2508250"/>
            <a:ext cx="8420100" cy="1736725"/>
          </a:xfrm>
        </p:spPr>
        <p:txBody>
          <a:bodyPr/>
          <a:lstStyle/>
          <a:p>
            <a:r>
              <a:rPr lang="en-US" dirty="0"/>
              <a:t>Past, present and </a:t>
            </a:r>
            <a:r>
              <a:rPr lang="en-US" dirty="0" smtClean="0"/>
              <a:t>future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of hard X-ray/γ-ray measurements</a:t>
            </a:r>
            <a:br>
              <a:rPr lang="en-US" dirty="0"/>
            </a:br>
            <a:r>
              <a:rPr lang="fr-FR" dirty="0"/>
              <a:t>of </a:t>
            </a:r>
            <a:r>
              <a:rPr lang="fr-FR" dirty="0" smtClean="0"/>
              <a:t>GRB </a:t>
            </a:r>
            <a:r>
              <a:rPr lang="fr-FR" dirty="0" err="1" smtClean="0"/>
              <a:t>polarization</a:t>
            </a:r>
            <a:endParaRPr lang="en-GB" dirty="0" smtClean="0">
              <a:solidFill>
                <a:srgbClr val="C0C0C0"/>
              </a:solidFill>
            </a:endParaRPr>
          </a:p>
        </p:txBody>
      </p:sp>
      <p:sp>
        <p:nvSpPr>
          <p:cNvPr id="1666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7388" y="4556125"/>
            <a:ext cx="8772525" cy="1752600"/>
          </a:xfrm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070ABC"/>
                </a:solidFill>
              </a:rPr>
              <a:t>P. Laurent</a:t>
            </a:r>
            <a:endParaRPr lang="en-GB" sz="2400" b="1" baseline="30000" dirty="0" smtClean="0">
              <a:solidFill>
                <a:srgbClr val="070ABC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070ABC"/>
                </a:solidFill>
              </a:rPr>
              <a:t>CEA/DSM/IRFU/SAP &amp; APC</a:t>
            </a:r>
            <a:endParaRPr lang="en-GB" sz="2400" b="1" baseline="30000" dirty="0" smtClean="0">
              <a:solidFill>
                <a:srgbClr val="070ABC"/>
              </a:solidFill>
            </a:endParaRPr>
          </a:p>
        </p:txBody>
      </p:sp>
      <p:sp>
        <p:nvSpPr>
          <p:cNvPr id="5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</a:t>
            </a:r>
            <a:r>
              <a:rPr lang="fr-FR" sz="1400" baseline="30000" dirty="0" smtClean="0"/>
              <a:t>th</a:t>
            </a:r>
            <a:r>
              <a:rPr lang="fr-FR" sz="1400" dirty="0" smtClean="0"/>
              <a:t> 2012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136525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The IBIS </a:t>
            </a:r>
            <a:r>
              <a:rPr lang="fr-FR" sz="3600" dirty="0" err="1" smtClean="0">
                <a:latin typeface="Comic Sans MS" pitchFamily="66" charset="0"/>
              </a:rPr>
              <a:t>telescope</a:t>
            </a:r>
            <a:endParaRPr lang="fr-FR" sz="3600" dirty="0" smtClean="0"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76888" y="2060575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66775"/>
            <a:ext cx="89439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9" descr="integ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5725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The IBIS/Compton telescope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76888" y="2060575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4713" y="1782763"/>
            <a:ext cx="522128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folHlink"/>
                </a:solidFill>
                <a:effectLst/>
                <a:latin typeface="Times New Roman" pitchFamily="18" charset="0"/>
              </a:rPr>
              <a:t> The IBIS telescope is a coded mask telescope which could be used as a Compton telescope.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folHlink"/>
                </a:solidFill>
                <a:effectLst/>
                <a:latin typeface="Times New Roman" pitchFamily="18" charset="0"/>
              </a:rPr>
              <a:t> The Compton mode events are ISGRI and PICSIT events in temporal coincidence, within a window </a:t>
            </a:r>
            <a:r>
              <a:rPr lang="en-GB" sz="2800">
                <a:solidFill>
                  <a:schemeClr val="folHlink"/>
                </a:solidFill>
                <a:effectLst/>
                <a:latin typeface="Times New Roman" pitchFamily="18" charset="0"/>
                <a:sym typeface="Symbol" pitchFamily="18" charset="2"/>
              </a:rPr>
              <a:t></a:t>
            </a:r>
            <a:r>
              <a:rPr lang="en-GB" sz="2800" baseline="-25000">
                <a:solidFill>
                  <a:schemeClr val="folHlink"/>
                </a:solidFill>
                <a:effectLst/>
                <a:latin typeface="Times New Roman" pitchFamily="18" charset="0"/>
                <a:sym typeface="Symbol" pitchFamily="18" charset="2"/>
              </a:rPr>
              <a:t>W </a:t>
            </a:r>
            <a:r>
              <a:rPr lang="en-GB" sz="2800">
                <a:solidFill>
                  <a:schemeClr val="folHlink"/>
                </a:solidFill>
                <a:effectLst/>
                <a:latin typeface="Times New Roman" pitchFamily="18" charset="0"/>
                <a:sym typeface="Symbol" pitchFamily="18" charset="2"/>
              </a:rPr>
              <a:t></a:t>
            </a:r>
            <a:r>
              <a:rPr lang="en-GB" sz="2800">
                <a:solidFill>
                  <a:schemeClr val="folHlink"/>
                </a:solidFill>
                <a:effectLst/>
                <a:latin typeface="Times New Roman" pitchFamily="18" charset="0"/>
              </a:rPr>
              <a:t> 3.8 </a:t>
            </a:r>
            <a:r>
              <a:rPr lang="en-GB" sz="2800">
                <a:solidFill>
                  <a:schemeClr val="folHlink"/>
                </a:solidFill>
                <a:effectLst/>
                <a:latin typeface="Times New Roman" pitchFamily="18" charset="0"/>
                <a:sym typeface="Symbol" pitchFamily="18" charset="2"/>
              </a:rPr>
              <a:t>s.</a:t>
            </a:r>
          </a:p>
        </p:txBody>
      </p:sp>
      <p:pic>
        <p:nvPicPr>
          <p:cNvPr id="16390" name="Picture 9" descr="integ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7178" name="Text Box 10"/>
          <p:cNvSpPr txBox="1">
            <a:spLocks noChangeArrowheads="1"/>
          </p:cNvSpPr>
          <p:nvPr/>
        </p:nvSpPr>
        <p:spPr bwMode="auto">
          <a:xfrm>
            <a:off x="284163" y="5422900"/>
            <a:ext cx="923766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solidFill>
                  <a:schemeClr val="folHlink"/>
                </a:solidFill>
                <a:effectLst/>
                <a:latin typeface="Times New Roman" pitchFamily="18" charset="0"/>
                <a:sym typeface="Symbol" pitchFamily="18" charset="2"/>
              </a:rPr>
              <a:t> Within this window, chance coincidence, called hereafter “spurious events”, may also occur.</a:t>
            </a:r>
          </a:p>
          <a:p>
            <a:pPr>
              <a:spcBef>
                <a:spcPct val="50000"/>
              </a:spcBef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216677" y="2024697"/>
            <a:ext cx="4267200" cy="2865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+mn-ea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292877" y="2100897"/>
            <a:ext cx="4051300" cy="2781300"/>
            <a:chOff x="929" y="527"/>
            <a:chExt cx="4072" cy="2268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929" y="1743"/>
              <a:ext cx="3857" cy="953"/>
            </a:xfrm>
            <a:prstGeom prst="parallelogram">
              <a:avLst>
                <a:gd name="adj" fmla="val 145756"/>
              </a:avLst>
            </a:prstGeom>
            <a:gradFill rotWithShape="1">
              <a:gsLst>
                <a:gs pos="0">
                  <a:srgbClr val="53566C"/>
                </a:gs>
                <a:gs pos="100000">
                  <a:srgbClr val="B4B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2789" y="1389"/>
              <a:ext cx="4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931" y="935"/>
              <a:ext cx="3719" cy="953"/>
            </a:xfrm>
            <a:prstGeom prst="parallelogram">
              <a:avLst>
                <a:gd name="adj" fmla="val 140615"/>
              </a:avLst>
            </a:prstGeom>
            <a:gradFill rotWithShape="1">
              <a:gsLst>
                <a:gs pos="0">
                  <a:srgbClr val="53566C"/>
                </a:gs>
                <a:gs pos="100000">
                  <a:srgbClr val="B4B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836" y="527"/>
              <a:ext cx="0" cy="9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36" y="1434"/>
              <a:ext cx="5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36" y="618"/>
              <a:ext cx="0" cy="15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337" y="2205"/>
              <a:ext cx="2995" cy="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017" y="1888"/>
              <a:ext cx="1270" cy="90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063" y="1979"/>
              <a:ext cx="1497" cy="5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2652" y="1434"/>
              <a:ext cx="183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27" name="Connecteur droit avec flèche 31"/>
            <p:cNvCxnSpPr>
              <a:cxnSpLocks noChangeShapeType="1"/>
            </p:cNvCxnSpPr>
            <p:nvPr/>
          </p:nvCxnSpPr>
          <p:spPr bwMode="auto">
            <a:xfrm rot="10800000" flipV="1">
              <a:off x="2448" y="2008"/>
              <a:ext cx="666" cy="491"/>
            </a:xfrm>
            <a:prstGeom prst="straightConnector1">
              <a:avLst/>
            </a:prstGeom>
            <a:noFill/>
            <a:ln w="15875">
              <a:solidFill>
                <a:srgbClr val="008000"/>
              </a:solidFill>
              <a:prstDash val="sys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2876" y="968"/>
              <a:ext cx="175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>
                  <a:solidFill>
                    <a:srgbClr val="FFFF00"/>
                  </a:solidFill>
                  <a:ea typeface="+mn-ea"/>
                </a:rPr>
                <a:t>Incident photon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072" y="1977"/>
              <a:ext cx="192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>
                  <a:solidFill>
                    <a:srgbClr val="FFFF00"/>
                  </a:solidFill>
                  <a:ea typeface="+mn-ea"/>
                </a:rPr>
                <a:t>Scattered photon</a:t>
              </a: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48" y="1433"/>
              <a:ext cx="2993" cy="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2836" y="2205"/>
              <a:ext cx="7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V="1">
              <a:off x="1920" y="864"/>
              <a:ext cx="1728" cy="120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836" y="1434"/>
              <a:ext cx="362" cy="104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34" name="Connecteur droit 38"/>
            <p:cNvCxnSpPr>
              <a:cxnSpLocks noChangeShapeType="1"/>
              <a:stCxn id="33" idx="1"/>
            </p:cNvCxnSpPr>
            <p:nvPr/>
          </p:nvCxnSpPr>
          <p:spPr bwMode="auto">
            <a:xfrm rot="16200000" flipV="1">
              <a:off x="2618" y="1916"/>
              <a:ext cx="494" cy="652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prstDash val="lg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2477" y="1389"/>
              <a:ext cx="393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a typeface="+mn-ea"/>
                </a:rPr>
                <a:t>e</a:t>
              </a:r>
            </a:p>
          </p:txBody>
        </p:sp>
      </p:grpSp>
      <p:sp>
        <p:nvSpPr>
          <p:cNvPr id="36" name="ZoneTexte 27"/>
          <p:cNvSpPr txBox="1">
            <a:spLocks noChangeArrowheads="1"/>
          </p:cNvSpPr>
          <p:nvPr/>
        </p:nvSpPr>
        <p:spPr bwMode="auto">
          <a:xfrm>
            <a:off x="292877" y="3091497"/>
            <a:ext cx="96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FF0000"/>
                </a:solidFill>
                <a:ea typeface="+mn-ea"/>
              </a:rPr>
              <a:t>ISGRI</a:t>
            </a:r>
          </a:p>
        </p:txBody>
      </p:sp>
      <p:sp>
        <p:nvSpPr>
          <p:cNvPr id="37" name="ZoneTexte 28"/>
          <p:cNvSpPr txBox="1">
            <a:spLocks noChangeArrowheads="1"/>
          </p:cNvSpPr>
          <p:nvPr/>
        </p:nvSpPr>
        <p:spPr bwMode="auto">
          <a:xfrm>
            <a:off x="216677" y="3929697"/>
            <a:ext cx="106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PICsIT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41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The a</a:t>
            </a:r>
            <a:r>
              <a:rPr lang="fr-FR" sz="3600" baseline="-25000" smtClean="0">
                <a:latin typeface="Comic Sans MS" pitchFamily="66" charset="0"/>
              </a:rPr>
              <a:t>100 </a:t>
            </a:r>
            <a:r>
              <a:rPr lang="fr-FR" sz="3600" smtClean="0">
                <a:latin typeface="Comic Sans MS" pitchFamily="66" charset="0"/>
              </a:rPr>
              <a:t>factor </a:t>
            </a:r>
          </a:p>
        </p:txBody>
      </p:sp>
      <p:pic>
        <p:nvPicPr>
          <p:cNvPr id="19459" name="Picture 6" descr="integ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33375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030788" y="1592263"/>
            <a:ext cx="421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  <a:effectLst/>
                <a:ea typeface="ＭＳ Ｐゴシック" pitchFamily="48" charset="-128"/>
              </a:rPr>
              <a:t>GEANT 3 simulation:</a:t>
            </a:r>
          </a:p>
        </p:txBody>
      </p:sp>
      <p:sp>
        <p:nvSpPr>
          <p:cNvPr id="1844232" name="Line 8"/>
          <p:cNvSpPr>
            <a:spLocks noChangeShapeType="1"/>
          </p:cNvSpPr>
          <p:nvPr/>
        </p:nvSpPr>
        <p:spPr bwMode="auto">
          <a:xfrm>
            <a:off x="7173913" y="5283200"/>
            <a:ext cx="0" cy="43180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5145088" y="5749925"/>
            <a:ext cx="413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tx1"/>
                </a:solidFill>
                <a:effectLst/>
                <a:ea typeface="ＭＳ Ｐゴシック" pitchFamily="48" charset="-128"/>
              </a:rPr>
              <a:t>a</a:t>
            </a:r>
            <a:r>
              <a:rPr lang="fr-FR" sz="2000" baseline="-25000">
                <a:solidFill>
                  <a:schemeClr val="tx1"/>
                </a:solidFill>
                <a:effectLst/>
                <a:ea typeface="ＭＳ Ｐゴシック" pitchFamily="48" charset="-128"/>
              </a:rPr>
              <a:t>100 </a:t>
            </a:r>
            <a:r>
              <a:rPr lang="fr-FR" sz="2000">
                <a:solidFill>
                  <a:schemeClr val="tx1"/>
                </a:solidFill>
                <a:effectLst/>
                <a:ea typeface="ＭＳ Ｐゴシック" pitchFamily="48" charset="-128"/>
              </a:rPr>
              <a:t>between 0.2 and 0.4</a:t>
            </a:r>
          </a:p>
        </p:txBody>
      </p:sp>
      <p:sp>
        <p:nvSpPr>
          <p:cNvPr id="1844235" name="Rectangle 11"/>
          <p:cNvSpPr>
            <a:spLocks noChangeArrowheads="1"/>
          </p:cNvSpPr>
          <p:nvPr/>
        </p:nvSpPr>
        <p:spPr bwMode="auto">
          <a:xfrm>
            <a:off x="190500" y="1535113"/>
            <a:ext cx="45418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GB" sz="240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100</a:t>
            </a: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necessary to estimate the pulse fraction.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GB" sz="2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GB" sz="240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100</a:t>
            </a: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estimate: GEANT 3/ GLEPS simulation for a 100 % linearly polarized source.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endParaRPr lang="en-GB" sz="2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GB" sz="240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100</a:t>
            </a: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0.304 ± 0.003 for a Crab-like spectrum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GB" sz="2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 on-ground calibration.</a:t>
            </a:r>
          </a:p>
        </p:txBody>
      </p:sp>
      <p:pic>
        <p:nvPicPr>
          <p:cNvPr id="19464" name="Picture 1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84313"/>
            <a:ext cx="4667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ffectLst/>
                <a:latin typeface="Comic Sans MS" pitchFamily="66" charset="0"/>
              </a:rPr>
              <a:t>Data analysis summary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44663"/>
            <a:ext cx="8915400" cy="452596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Spurious events correction</a:t>
            </a:r>
          </a:p>
          <a:p>
            <a:pPr eaLnBrk="1" hangingPunct="1"/>
            <a:r>
              <a:rPr lang="en-GB" sz="40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Uniformity correction</a:t>
            </a:r>
          </a:p>
          <a:p>
            <a:pPr eaLnBrk="1" hangingPunct="1"/>
            <a:r>
              <a:rPr lang="en-GB" sz="40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Coded mask </a:t>
            </a:r>
            <a:r>
              <a:rPr lang="en-GB" sz="4000" dirty="0" err="1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deconvolution</a:t>
            </a:r>
            <a:endParaRPr lang="en-GB" sz="4000" dirty="0" smtClean="0"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508" name="Picture 4" descr="integ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33375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latin typeface="Comic Sans MS" pitchFamily="66" charset="0"/>
              </a:rPr>
              <a:t>Spurious correction</a:t>
            </a:r>
          </a:p>
        </p:txBody>
      </p:sp>
      <p:pic>
        <p:nvPicPr>
          <p:cNvPr id="22531" name="Picture 4" descr="SpuriousF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57338"/>
            <a:ext cx="5308600" cy="3021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278563" y="1412875"/>
            <a:ext cx="304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>
              <a:solidFill>
                <a:schemeClr val="bg1"/>
              </a:solidFill>
              <a:effectLst/>
              <a:ea typeface="ＭＳ Ｐゴシック" pitchFamily="48" charset="-128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122988" y="1557338"/>
            <a:ext cx="327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>
              <a:solidFill>
                <a:schemeClr val="bg1"/>
              </a:solidFill>
              <a:effectLst/>
              <a:ea typeface="ＭＳ Ｐゴシック" pitchFamily="48" charset="-128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278563" y="1433513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effectLst/>
                <a:latin typeface="Times New Roman" pitchFamily="18" charset="0"/>
                <a:ea typeface="ＭＳ Ｐゴシック" pitchFamily="48" charset="-128"/>
              </a:rPr>
              <a:t>“SPURIOUS EVENTS”</a:t>
            </a:r>
          </a:p>
        </p:txBody>
      </p:sp>
      <p:sp>
        <p:nvSpPr>
          <p:cNvPr id="1840137" name="Line 9"/>
          <p:cNvSpPr>
            <a:spLocks noChangeShapeType="1"/>
          </p:cNvSpPr>
          <p:nvPr/>
        </p:nvSpPr>
        <p:spPr bwMode="auto">
          <a:xfrm>
            <a:off x="7918450" y="1889125"/>
            <a:ext cx="0" cy="358775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513513" y="2225675"/>
            <a:ext cx="28844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48" charset="-128"/>
              </a:rPr>
              <a:t>1 ISGRI event + 1 independent PICSIT event detected during the coincidence window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513513" y="4038600"/>
            <a:ext cx="2884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effectLst/>
                <a:latin typeface="Times New Roman" pitchFamily="18" charset="0"/>
                <a:ea typeface="ＭＳ Ｐゴシック" pitchFamily="48" charset="-128"/>
              </a:rPr>
              <a:t>False source detection</a:t>
            </a:r>
          </a:p>
        </p:txBody>
      </p:sp>
      <p:sp>
        <p:nvSpPr>
          <p:cNvPr id="1840140" name="Line 12"/>
          <p:cNvSpPr>
            <a:spLocks noChangeShapeType="1"/>
          </p:cNvSpPr>
          <p:nvPr/>
        </p:nvSpPr>
        <p:spPr bwMode="auto">
          <a:xfrm>
            <a:off x="7918450" y="3616325"/>
            <a:ext cx="0" cy="358775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0141" name="Text Box 13"/>
          <p:cNvSpPr txBox="1">
            <a:spLocks noChangeArrowheads="1"/>
          </p:cNvSpPr>
          <p:nvPr/>
        </p:nvSpPr>
        <p:spPr bwMode="auto">
          <a:xfrm>
            <a:off x="219075" y="4719638"/>
            <a:ext cx="987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ＭＳ Ｐゴシック" pitchFamily="48" charset="-128"/>
                <a:sym typeface="Symbol" pitchFamily="18" charset="2"/>
              </a:rPr>
              <a:t>1. We compute the spurious events contribution: </a:t>
            </a: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N</a:t>
            </a:r>
            <a:r>
              <a:rPr lang="en-GB" sz="2000" baseline="-25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SPUR</a:t>
            </a: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/N</a:t>
            </a:r>
            <a:r>
              <a:rPr lang="en-GB" sz="2000" baseline="-25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ISGRI </a:t>
            </a: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~ </a:t>
            </a: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</a:t>
            </a:r>
            <a:r>
              <a:rPr lang="en-GB" sz="2000" baseline="-25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</a:t>
            </a: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</a:t>
            </a:r>
            <a:r>
              <a:rPr lang="en-GB" sz="2000" baseline="-25000">
                <a:solidFill>
                  <a:schemeClr val="folHlink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PICSIT</a:t>
            </a:r>
          </a:p>
        </p:txBody>
      </p:sp>
      <p:pic>
        <p:nvPicPr>
          <p:cNvPr id="22540" name="Picture 14" descr="integ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49275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0143" name="Text Box 15"/>
          <p:cNvSpPr txBox="1">
            <a:spLocks noChangeArrowheads="1"/>
          </p:cNvSpPr>
          <p:nvPr/>
        </p:nvSpPr>
        <p:spPr bwMode="auto">
          <a:xfrm>
            <a:off x="230188" y="5849938"/>
            <a:ext cx="987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ＭＳ Ｐゴシック" pitchFamily="48" charset="-128"/>
                <a:sym typeface="Symbol" pitchFamily="18" charset="2"/>
              </a:rPr>
              <a:t>3. We build sky image with these events that we subtract from the Compton ones.</a:t>
            </a:r>
          </a:p>
        </p:txBody>
      </p:sp>
      <p:sp>
        <p:nvSpPr>
          <p:cNvPr id="1840144" name="Text Box 16"/>
          <p:cNvSpPr txBox="1">
            <a:spLocks noChangeArrowheads="1"/>
          </p:cNvSpPr>
          <p:nvPr/>
        </p:nvSpPr>
        <p:spPr bwMode="auto">
          <a:xfrm>
            <a:off x="231775" y="5130800"/>
            <a:ext cx="9871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000">
                <a:solidFill>
                  <a:schemeClr val="folHlink"/>
                </a:solidFill>
                <a:effectLst/>
                <a:latin typeface="Times New Roman" pitchFamily="18" charset="0"/>
                <a:ea typeface="ＭＳ Ｐゴシック" pitchFamily="48" charset="-128"/>
                <a:sym typeface="Symbol" pitchFamily="18" charset="2"/>
              </a:rPr>
              <a:t>2. We compute “fake” spurious events, composed of one ISGRI single event randomly associated to one PiCsIT single event.</a:t>
            </a:r>
          </a:p>
        </p:txBody>
      </p:sp>
      <p:sp>
        <p:nvSpPr>
          <p:cNvPr id="1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2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0141" grpId="0"/>
      <p:bldP spid="1840143" grpId="0"/>
      <p:bldP spid="1840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44475"/>
            <a:ext cx="8915400" cy="1139825"/>
          </a:xfrm>
          <a:extLst>
            <a:ext uri="{91240B29-F687-4F45-9708-019B960494DF}">
              <a14:hiddenLine xmlns:a14="http://schemas.microsoft.com/office/drawing/2010/main" w="4127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Comic Sans MS" pitchFamily="66" charset="0"/>
              </a:rPr>
              <a:t>Compton imaging:</a:t>
            </a:r>
            <a:br>
              <a:rPr lang="en-US" sz="360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>Non-uniformity corrections</a:t>
            </a:r>
            <a:endParaRPr lang="en-GB" sz="3600" smtClean="0">
              <a:latin typeface="Comic Sans MS" pitchFamily="66" charset="0"/>
            </a:endParaRPr>
          </a:p>
        </p:txBody>
      </p:sp>
      <p:pic>
        <p:nvPicPr>
          <p:cNvPr id="23555" name="Picture 3" descr="ssphe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21729" r="30087" b="22723"/>
          <a:stretch>
            <a:fillRect/>
          </a:stretch>
        </p:blipFill>
        <p:spPr>
          <a:xfrm>
            <a:off x="6356350" y="1916113"/>
            <a:ext cx="20288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 descr="isphere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2123" r="20607" b="13002"/>
          <a:stretch>
            <a:fillRect/>
          </a:stretch>
        </p:blipFill>
        <p:spPr>
          <a:xfrm>
            <a:off x="6438900" y="3825875"/>
            <a:ext cx="2273300" cy="217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compton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b="12204"/>
          <a:stretch>
            <a:fillRect/>
          </a:stretch>
        </p:blipFill>
        <p:spPr bwMode="auto">
          <a:xfrm>
            <a:off x="584200" y="1874838"/>
            <a:ext cx="25749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uniform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4483100"/>
            <a:ext cx="2260600" cy="175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314700" y="2133600"/>
            <a:ext cx="2573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effectLst/>
                <a:latin typeface="Times New Roman" pitchFamily="18" charset="0"/>
              </a:rPr>
              <a:t>Compton/ISGRI image</a:t>
            </a:r>
          </a:p>
        </p:txBody>
      </p:sp>
      <p:sp>
        <p:nvSpPr>
          <p:cNvPr id="1896456" name="Line 8"/>
          <p:cNvSpPr>
            <a:spLocks noChangeShapeType="1"/>
          </p:cNvSpPr>
          <p:nvPr/>
        </p:nvSpPr>
        <p:spPr bwMode="auto">
          <a:xfrm flipH="1">
            <a:off x="3314700" y="2924175"/>
            <a:ext cx="1092200" cy="4333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314700" y="5624513"/>
            <a:ext cx="241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  <a:latin typeface="Times New Roman" pitchFamily="18" charset="0"/>
              </a:rPr>
              <a:t>Uniformity profiles</a:t>
            </a:r>
          </a:p>
        </p:txBody>
      </p:sp>
      <p:sp>
        <p:nvSpPr>
          <p:cNvPr id="1896458" name="Line 10"/>
          <p:cNvSpPr>
            <a:spLocks noChangeShapeType="1"/>
          </p:cNvSpPr>
          <p:nvPr/>
        </p:nvSpPr>
        <p:spPr bwMode="auto">
          <a:xfrm flipH="1" flipV="1">
            <a:off x="3314700" y="5300663"/>
            <a:ext cx="1092200" cy="288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171950" y="3284538"/>
            <a:ext cx="226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effectLst/>
                <a:latin typeface="Times New Roman" pitchFamily="18" charset="0"/>
              </a:rPr>
              <a:t>Uniformity map</a:t>
            </a:r>
          </a:p>
        </p:txBody>
      </p:sp>
      <p:sp>
        <p:nvSpPr>
          <p:cNvPr id="1896460" name="Line 12"/>
          <p:cNvSpPr>
            <a:spLocks noChangeShapeType="1"/>
          </p:cNvSpPr>
          <p:nvPr/>
        </p:nvSpPr>
        <p:spPr bwMode="auto">
          <a:xfrm flipV="1">
            <a:off x="5030788" y="2852738"/>
            <a:ext cx="1171575" cy="5048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171950" y="4005263"/>
            <a:ext cx="2106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chemeClr val="folHlink"/>
                </a:solidFill>
                <a:effectLst/>
                <a:latin typeface="Times New Roman" pitchFamily="18" charset="0"/>
              </a:rPr>
              <a:t>Uniformity map deconvolved</a:t>
            </a:r>
          </a:p>
        </p:txBody>
      </p:sp>
      <p:sp>
        <p:nvSpPr>
          <p:cNvPr id="1896462" name="Line 14"/>
          <p:cNvSpPr>
            <a:spLocks noChangeShapeType="1"/>
          </p:cNvSpPr>
          <p:nvPr/>
        </p:nvSpPr>
        <p:spPr bwMode="auto">
          <a:xfrm>
            <a:off x="5186363" y="4797425"/>
            <a:ext cx="1016000" cy="431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pic>
        <p:nvPicPr>
          <p:cNvPr id="23567" name="Picture 15" descr="integ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33375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ChangeArrowheads="1"/>
          </p:cNvSpPr>
          <p:nvPr/>
        </p:nvSpPr>
        <p:spPr bwMode="auto">
          <a:xfrm>
            <a:off x="4795838" y="4149725"/>
            <a:ext cx="2730500" cy="2159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4" dir="b"/>
          </a:scene3d>
          <a:sp3d extrusionH="3630600" prstMaterial="legacyPlastic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75" name="Rectangle 3"/>
          <p:cNvSpPr>
            <a:spLocks noChangeArrowheads="1"/>
          </p:cNvSpPr>
          <p:nvPr/>
        </p:nvSpPr>
        <p:spPr bwMode="auto">
          <a:xfrm flipV="1">
            <a:off x="5965825" y="3286125"/>
            <a:ext cx="858838" cy="69850"/>
          </a:xfrm>
          <a:prstGeom prst="rect">
            <a:avLst/>
          </a:prstGeom>
          <a:solidFill>
            <a:srgbClr val="D3D806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D3D80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76" name="Rectangle 4"/>
          <p:cNvSpPr>
            <a:spLocks noChangeArrowheads="1"/>
          </p:cNvSpPr>
          <p:nvPr/>
        </p:nvSpPr>
        <p:spPr bwMode="auto">
          <a:xfrm flipV="1">
            <a:off x="7291388" y="3503613"/>
            <a:ext cx="858837" cy="69850"/>
          </a:xfrm>
          <a:prstGeom prst="rect">
            <a:avLst/>
          </a:prstGeom>
          <a:solidFill>
            <a:srgbClr val="D3D806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D3D80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77" name="Rectangle 5"/>
          <p:cNvSpPr>
            <a:spLocks noChangeArrowheads="1"/>
          </p:cNvSpPr>
          <p:nvPr/>
        </p:nvSpPr>
        <p:spPr bwMode="auto">
          <a:xfrm>
            <a:off x="7681913" y="2708275"/>
            <a:ext cx="858837" cy="1444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78" name="Rectangle 6"/>
          <p:cNvSpPr>
            <a:spLocks noChangeArrowheads="1"/>
          </p:cNvSpPr>
          <p:nvPr/>
        </p:nvSpPr>
        <p:spPr bwMode="auto">
          <a:xfrm>
            <a:off x="6278563" y="2563813"/>
            <a:ext cx="858837" cy="1444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Image deconvolution</a:t>
            </a:r>
          </a:p>
        </p:txBody>
      </p:sp>
      <p:pic>
        <p:nvPicPr>
          <p:cNvPr id="24584" name="Picture 8" descr="ImaC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85963"/>
            <a:ext cx="2887663" cy="2476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integ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33375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030788" y="1412875"/>
            <a:ext cx="390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folHlink"/>
                </a:solidFill>
                <a:effectLst/>
                <a:latin typeface="Times New Roman" pitchFamily="18" charset="0"/>
                <a:ea typeface="ＭＳ Ｐゴシック" pitchFamily="48" charset="-128"/>
              </a:rPr>
              <a:t>Shadowgram deconvolution </a:t>
            </a:r>
          </a:p>
        </p:txBody>
      </p:sp>
      <p:sp>
        <p:nvSpPr>
          <p:cNvPr id="1846283" name="Rectangle 11"/>
          <p:cNvSpPr>
            <a:spLocks noChangeArrowheads="1"/>
          </p:cNvSpPr>
          <p:nvPr/>
        </p:nvSpPr>
        <p:spPr bwMode="auto">
          <a:xfrm>
            <a:off x="6667500" y="2924175"/>
            <a:ext cx="858838" cy="1444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84" name="Rectangle 12"/>
          <p:cNvSpPr>
            <a:spLocks noChangeArrowheads="1"/>
          </p:cNvSpPr>
          <p:nvPr/>
        </p:nvSpPr>
        <p:spPr bwMode="auto">
          <a:xfrm>
            <a:off x="7058025" y="3343275"/>
            <a:ext cx="858838" cy="1444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85" name="Rectangle 13"/>
          <p:cNvSpPr>
            <a:spLocks noChangeArrowheads="1"/>
          </p:cNvSpPr>
          <p:nvPr/>
        </p:nvSpPr>
        <p:spPr bwMode="auto">
          <a:xfrm>
            <a:off x="5529263" y="3111500"/>
            <a:ext cx="858837" cy="1444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86" name="Line 14"/>
          <p:cNvSpPr>
            <a:spLocks noChangeShapeType="1"/>
          </p:cNvSpPr>
          <p:nvPr/>
        </p:nvSpPr>
        <p:spPr bwMode="auto">
          <a:xfrm flipH="1">
            <a:off x="7681913" y="1916113"/>
            <a:ext cx="311150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87" name="Line 15"/>
          <p:cNvSpPr>
            <a:spLocks noChangeShapeType="1"/>
          </p:cNvSpPr>
          <p:nvPr/>
        </p:nvSpPr>
        <p:spPr bwMode="auto">
          <a:xfrm flipH="1">
            <a:off x="7947025" y="2332038"/>
            <a:ext cx="311150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88" name="Line 16"/>
          <p:cNvSpPr>
            <a:spLocks noChangeShapeType="1"/>
          </p:cNvSpPr>
          <p:nvPr/>
        </p:nvSpPr>
        <p:spPr bwMode="auto">
          <a:xfrm flipH="1">
            <a:off x="6824663" y="2636838"/>
            <a:ext cx="311150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89" name="Line 17"/>
          <p:cNvSpPr>
            <a:spLocks noChangeShapeType="1"/>
          </p:cNvSpPr>
          <p:nvPr/>
        </p:nvSpPr>
        <p:spPr bwMode="auto">
          <a:xfrm flipH="1">
            <a:off x="6513513" y="2132013"/>
            <a:ext cx="311150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90" name="Line 18"/>
          <p:cNvSpPr>
            <a:spLocks noChangeShapeType="1"/>
          </p:cNvSpPr>
          <p:nvPr/>
        </p:nvSpPr>
        <p:spPr bwMode="auto">
          <a:xfrm flipH="1">
            <a:off x="7291388" y="2132013"/>
            <a:ext cx="311150" cy="576262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91" name="Line 19"/>
          <p:cNvSpPr>
            <a:spLocks noChangeShapeType="1"/>
          </p:cNvSpPr>
          <p:nvPr/>
        </p:nvSpPr>
        <p:spPr bwMode="auto">
          <a:xfrm flipH="1">
            <a:off x="6980238" y="1844675"/>
            <a:ext cx="311150" cy="576263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92" name="Line 20"/>
          <p:cNvSpPr>
            <a:spLocks noChangeShapeType="1"/>
          </p:cNvSpPr>
          <p:nvPr/>
        </p:nvSpPr>
        <p:spPr bwMode="auto">
          <a:xfrm flipH="1">
            <a:off x="7681913" y="2636838"/>
            <a:ext cx="311150" cy="576262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93" name="Line 21"/>
          <p:cNvSpPr>
            <a:spLocks noChangeShapeType="1"/>
          </p:cNvSpPr>
          <p:nvPr/>
        </p:nvSpPr>
        <p:spPr bwMode="auto">
          <a:xfrm flipH="1">
            <a:off x="6122988" y="2347913"/>
            <a:ext cx="311150" cy="576262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94" name="Line 22"/>
          <p:cNvSpPr>
            <a:spLocks noChangeShapeType="1"/>
          </p:cNvSpPr>
          <p:nvPr/>
        </p:nvSpPr>
        <p:spPr bwMode="auto">
          <a:xfrm flipH="1">
            <a:off x="8385175" y="1987550"/>
            <a:ext cx="311150" cy="576263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6295" name="Rectangle 23"/>
          <p:cNvSpPr>
            <a:spLocks noChangeArrowheads="1"/>
          </p:cNvSpPr>
          <p:nvPr/>
        </p:nvSpPr>
        <p:spPr bwMode="auto">
          <a:xfrm flipV="1">
            <a:off x="5030788" y="3932238"/>
            <a:ext cx="857250" cy="69850"/>
          </a:xfrm>
          <a:prstGeom prst="rect">
            <a:avLst/>
          </a:prstGeom>
          <a:solidFill>
            <a:srgbClr val="D3D806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D3D80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96" name="Rectangle 24"/>
          <p:cNvSpPr>
            <a:spLocks noChangeArrowheads="1"/>
          </p:cNvSpPr>
          <p:nvPr/>
        </p:nvSpPr>
        <p:spPr bwMode="auto">
          <a:xfrm flipV="1">
            <a:off x="6589713" y="4222750"/>
            <a:ext cx="858837" cy="69850"/>
          </a:xfrm>
          <a:prstGeom prst="rect">
            <a:avLst/>
          </a:prstGeom>
          <a:solidFill>
            <a:srgbClr val="D3D806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D3D80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46297" name="Rectangle 25"/>
          <p:cNvSpPr>
            <a:spLocks noChangeArrowheads="1"/>
          </p:cNvSpPr>
          <p:nvPr/>
        </p:nvSpPr>
        <p:spPr bwMode="auto">
          <a:xfrm flipV="1">
            <a:off x="6199188" y="3716338"/>
            <a:ext cx="858837" cy="69850"/>
          </a:xfrm>
          <a:prstGeom prst="rect">
            <a:avLst/>
          </a:prstGeom>
          <a:solidFill>
            <a:srgbClr val="D3D806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D3D80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450138" y="3933825"/>
            <a:ext cx="24177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folHlink"/>
                </a:solidFill>
                <a:effectLst/>
                <a:latin typeface="Times New Roman" pitchFamily="18" charset="0"/>
                <a:ea typeface="ＭＳ Ｐゴシック" pitchFamily="48" charset="-128"/>
              </a:rPr>
              <a:t>shadow 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folHlink"/>
                </a:solidFill>
                <a:effectLst/>
                <a:latin typeface="Times New Roman" pitchFamily="18" charset="0"/>
                <a:ea typeface="ＭＳ Ｐゴシック" pitchFamily="48" charset="-128"/>
                <a:sym typeface="Symbol" pitchFamily="18" charset="2"/>
              </a:rPr>
              <a:t> SOURCE DIRECTION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28600" y="1576388"/>
            <a:ext cx="319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>
                <a:solidFill>
                  <a:schemeClr val="folHlink"/>
                </a:solidFill>
                <a:effectLst/>
                <a:ea typeface="ＭＳ Ｐゴシック" pitchFamily="48" charset="-128"/>
              </a:rPr>
              <a:t>200-800 keV T=300 ks</a:t>
            </a:r>
          </a:p>
        </p:txBody>
      </p:sp>
      <p:pic>
        <p:nvPicPr>
          <p:cNvPr id="1846300" name="Picture 28" descr="untitle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300538"/>
            <a:ext cx="28067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32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22225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Checks for systematics</a:t>
            </a:r>
          </a:p>
        </p:txBody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2200275"/>
            <a:ext cx="414178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solidFill>
                  <a:schemeClr val="folHlink"/>
                </a:solidFill>
                <a:latin typeface="Times New Roman" pitchFamily="18" charset="0"/>
              </a:rPr>
              <a:t>strong calibration source </a:t>
            </a:r>
          </a:p>
          <a:p>
            <a:pPr lvl="1" eaLnBrk="1" hangingPunct="1">
              <a:defRPr/>
            </a:pPr>
            <a:r>
              <a:rPr lang="en-GB" sz="2000" smtClean="0">
                <a:solidFill>
                  <a:schemeClr val="folHlink"/>
                </a:solidFill>
                <a:latin typeface="Times New Roman" pitchFamily="18" charset="0"/>
              </a:rPr>
              <a:t>at 392, 511, 662 keV</a:t>
            </a:r>
          </a:p>
          <a:p>
            <a:pPr lvl="1" eaLnBrk="1" hangingPunct="1">
              <a:defRPr/>
            </a:pPr>
            <a:r>
              <a:rPr lang="en-GB" sz="2000" smtClean="0">
                <a:solidFill>
                  <a:schemeClr val="folHlink"/>
                </a:solidFill>
                <a:latin typeface="Times New Roman" pitchFamily="18" charset="0"/>
              </a:rPr>
              <a:t>a &lt; 5-7 %</a:t>
            </a:r>
          </a:p>
          <a:p>
            <a:pPr eaLnBrk="1" hangingPunct="1">
              <a:defRPr/>
            </a:pPr>
            <a:r>
              <a:rPr lang="en-GB" sz="2400" smtClean="0">
                <a:solidFill>
                  <a:schemeClr val="folHlink"/>
                </a:solidFill>
                <a:latin typeface="Times New Roman" pitchFamily="18" charset="0"/>
              </a:rPr>
              <a:t>empty fields</a:t>
            </a:r>
          </a:p>
          <a:p>
            <a:pPr lvl="1" eaLnBrk="1" hangingPunct="1">
              <a:defRPr/>
            </a:pPr>
            <a:r>
              <a:rPr lang="en-GB" sz="2000" smtClean="0">
                <a:solidFill>
                  <a:schemeClr val="folHlink"/>
                </a:solidFill>
                <a:latin typeface="Times New Roman" pitchFamily="18" charset="0"/>
              </a:rPr>
              <a:t>a &lt; 5 %</a:t>
            </a:r>
          </a:p>
          <a:p>
            <a:pPr eaLnBrk="1" hangingPunct="1">
              <a:defRPr/>
            </a:pPr>
            <a:r>
              <a:rPr lang="en-GB" sz="2400" smtClean="0">
                <a:solidFill>
                  <a:schemeClr val="folHlink"/>
                </a:solidFill>
                <a:latin typeface="Times New Roman" pitchFamily="18" charset="0"/>
              </a:rPr>
              <a:t> observations at </a:t>
            </a:r>
            <a:r>
              <a:rPr lang="en-GB" sz="24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≠ source-detector </a:t>
            </a:r>
            <a:r>
              <a:rPr lang="en-GB" sz="2400" smtClean="0">
                <a:solidFill>
                  <a:schemeClr val="folHlink"/>
                </a:solidFill>
                <a:latin typeface="Times New Roman" pitchFamily="18" charset="0"/>
              </a:rPr>
              <a:t>angles</a:t>
            </a:r>
          </a:p>
          <a:p>
            <a:pPr lvl="1" eaLnBrk="1" hangingPunct="1">
              <a:defRPr/>
            </a:pPr>
            <a:r>
              <a:rPr lang="en-GB" sz="200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2000" smtClean="0">
                <a:solidFill>
                  <a:schemeClr val="folHlink"/>
                </a:solidFill>
                <a:latin typeface="Times New Roman" pitchFamily="18" charset="0"/>
              </a:rPr>
              <a:t>same results</a:t>
            </a:r>
          </a:p>
          <a:p>
            <a:pPr eaLnBrk="1" hangingPunct="1">
              <a:defRPr/>
            </a:pPr>
            <a:r>
              <a:rPr lang="en-GB" sz="2400" smtClean="0">
                <a:solidFill>
                  <a:schemeClr val="folHlink"/>
                </a:solidFill>
                <a:latin typeface="Times New Roman" pitchFamily="18" charset="0"/>
              </a:rPr>
              <a:t>spurious event files</a:t>
            </a:r>
          </a:p>
          <a:p>
            <a:pPr lvl="1" eaLnBrk="1" hangingPunct="1">
              <a:defRPr/>
            </a:pPr>
            <a:r>
              <a:rPr lang="en-GB" sz="2000" smtClean="0">
                <a:solidFill>
                  <a:schemeClr val="folHlink"/>
                </a:solidFill>
                <a:latin typeface="Times New Roman" pitchFamily="18" charset="0"/>
              </a:rPr>
              <a:t>a = 15 % @ 180°</a:t>
            </a:r>
          </a:p>
        </p:txBody>
      </p:sp>
      <p:pic>
        <p:nvPicPr>
          <p:cNvPr id="25604" name="Picture 12" descr="integ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13" descr="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544763"/>
            <a:ext cx="5854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58" name="Rectangle 14"/>
          <p:cNvSpPr>
            <a:spLocks noChangeArrowheads="1"/>
          </p:cNvSpPr>
          <p:nvPr/>
        </p:nvSpPr>
        <p:spPr bwMode="auto">
          <a:xfrm>
            <a:off x="1335088" y="1049338"/>
            <a:ext cx="8304212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r-F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maximum modulation for unpolarized data?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r-F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(square detectors, grids, pixels, mask pattern…)</a:t>
            </a:r>
          </a:p>
        </p:txBody>
      </p:sp>
      <p:sp>
        <p:nvSpPr>
          <p:cNvPr id="1823759" name="Text Box 15"/>
          <p:cNvSpPr txBox="1">
            <a:spLocks noChangeArrowheads="1"/>
          </p:cNvSpPr>
          <p:nvPr/>
        </p:nvSpPr>
        <p:spPr bwMode="auto">
          <a:xfrm>
            <a:off x="5780088" y="5184775"/>
            <a:ext cx="234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Spurious events</a:t>
            </a:r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860675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7200" dirty="0" err="1" smtClean="0"/>
              <a:t>Polarimetry</a:t>
            </a:r>
            <a:r>
              <a:rPr lang="en-GB" sz="7200" dirty="0" smtClean="0"/>
              <a:t> with the SPI telescope</a:t>
            </a:r>
            <a:endParaRPr lang="en-GB" sz="2800" dirty="0" smtClean="0"/>
          </a:p>
        </p:txBody>
      </p:sp>
      <p:sp>
        <p:nvSpPr>
          <p:cNvPr id="5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462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t="4169" r="27228" b="27074"/>
          <a:stretch>
            <a:fillRect/>
          </a:stretch>
        </p:blipFill>
        <p:spPr bwMode="auto">
          <a:xfrm>
            <a:off x="4955532" y="3624867"/>
            <a:ext cx="319881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8759" name="Text Box 7"/>
          <p:cNvSpPr txBox="1">
            <a:spLocks noChangeArrowheads="1"/>
          </p:cNvSpPr>
          <p:nvPr/>
        </p:nvSpPr>
        <p:spPr bwMode="auto">
          <a:xfrm>
            <a:off x="6515383" y="2185005"/>
            <a:ext cx="2301081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1800" b="1" dirty="0">
                <a:effectLst/>
                <a:latin typeface="Symbol" pitchFamily="18" charset="2"/>
              </a:rPr>
              <a:t>j</a:t>
            </a:r>
            <a:r>
              <a:rPr lang="en-GB" sz="1600" b="1" dirty="0">
                <a:effectLst/>
              </a:rPr>
              <a:t> - angle between incident photon polarisation direction and scattered photon direction.</a:t>
            </a:r>
            <a:r>
              <a:rPr lang="en-GB" sz="1600" dirty="0">
                <a:effectLst/>
              </a:rPr>
              <a:t> </a:t>
            </a:r>
            <a:endParaRPr lang="en-GB" sz="1600" dirty="0">
              <a:effectLst/>
              <a:latin typeface="Symbol" pitchFamily="18" charset="2"/>
            </a:endParaRPr>
          </a:p>
        </p:txBody>
      </p:sp>
      <p:grpSp>
        <p:nvGrpSpPr>
          <p:cNvPr id="458760" name="Group 8"/>
          <p:cNvGrpSpPr>
            <a:grpSpLocks/>
          </p:cNvGrpSpPr>
          <p:nvPr/>
        </p:nvGrpSpPr>
        <p:grpSpPr bwMode="auto">
          <a:xfrm rot="10800000">
            <a:off x="6437993" y="2113567"/>
            <a:ext cx="154781" cy="2160588"/>
            <a:chOff x="2576" y="672"/>
            <a:chExt cx="116" cy="532"/>
          </a:xfrm>
        </p:grpSpPr>
        <p:sp>
          <p:nvSpPr>
            <p:cNvPr id="458761" name="Freeform 9"/>
            <p:cNvSpPr>
              <a:spLocks/>
            </p:cNvSpPr>
            <p:nvPr/>
          </p:nvSpPr>
          <p:spPr bwMode="auto">
            <a:xfrm>
              <a:off x="2576" y="766"/>
              <a:ext cx="97" cy="438"/>
            </a:xfrm>
            <a:custGeom>
              <a:avLst/>
              <a:gdLst>
                <a:gd name="T0" fmla="*/ 31 w 97"/>
                <a:gd name="T1" fmla="*/ 437 h 438"/>
                <a:gd name="T2" fmla="*/ 18 w 97"/>
                <a:gd name="T3" fmla="*/ 427 h 438"/>
                <a:gd name="T4" fmla="*/ 6 w 97"/>
                <a:gd name="T5" fmla="*/ 417 h 438"/>
                <a:gd name="T6" fmla="*/ 0 w 97"/>
                <a:gd name="T7" fmla="*/ 409 h 438"/>
                <a:gd name="T8" fmla="*/ 3 w 97"/>
                <a:gd name="T9" fmla="*/ 404 h 438"/>
                <a:gd name="T10" fmla="*/ 15 w 97"/>
                <a:gd name="T11" fmla="*/ 404 h 438"/>
                <a:gd name="T12" fmla="*/ 25 w 97"/>
                <a:gd name="T13" fmla="*/ 401 h 438"/>
                <a:gd name="T14" fmla="*/ 44 w 97"/>
                <a:gd name="T15" fmla="*/ 397 h 438"/>
                <a:gd name="T16" fmla="*/ 53 w 97"/>
                <a:gd name="T17" fmla="*/ 393 h 438"/>
                <a:gd name="T18" fmla="*/ 57 w 97"/>
                <a:gd name="T19" fmla="*/ 391 h 438"/>
                <a:gd name="T20" fmla="*/ 54 w 97"/>
                <a:gd name="T21" fmla="*/ 382 h 438"/>
                <a:gd name="T22" fmla="*/ 42 w 97"/>
                <a:gd name="T23" fmla="*/ 376 h 438"/>
                <a:gd name="T24" fmla="*/ 15 w 97"/>
                <a:gd name="T25" fmla="*/ 356 h 438"/>
                <a:gd name="T26" fmla="*/ 8 w 97"/>
                <a:gd name="T27" fmla="*/ 348 h 438"/>
                <a:gd name="T28" fmla="*/ 9 w 97"/>
                <a:gd name="T29" fmla="*/ 344 h 438"/>
                <a:gd name="T30" fmla="*/ 18 w 97"/>
                <a:gd name="T31" fmla="*/ 338 h 438"/>
                <a:gd name="T32" fmla="*/ 10 w 97"/>
                <a:gd name="T33" fmla="*/ 342 h 438"/>
                <a:gd name="T34" fmla="*/ 24 w 97"/>
                <a:gd name="T35" fmla="*/ 336 h 438"/>
                <a:gd name="T36" fmla="*/ 56 w 97"/>
                <a:gd name="T37" fmla="*/ 329 h 438"/>
                <a:gd name="T38" fmla="*/ 64 w 97"/>
                <a:gd name="T39" fmla="*/ 326 h 438"/>
                <a:gd name="T40" fmla="*/ 65 w 97"/>
                <a:gd name="T41" fmla="*/ 317 h 438"/>
                <a:gd name="T42" fmla="*/ 23 w 97"/>
                <a:gd name="T43" fmla="*/ 282 h 438"/>
                <a:gd name="T44" fmla="*/ 17 w 97"/>
                <a:gd name="T45" fmla="*/ 278 h 438"/>
                <a:gd name="T46" fmla="*/ 17 w 97"/>
                <a:gd name="T47" fmla="*/ 272 h 438"/>
                <a:gd name="T48" fmla="*/ 19 w 97"/>
                <a:gd name="T49" fmla="*/ 267 h 438"/>
                <a:gd name="T50" fmla="*/ 63 w 97"/>
                <a:gd name="T51" fmla="*/ 255 h 438"/>
                <a:gd name="T52" fmla="*/ 72 w 97"/>
                <a:gd name="T53" fmla="*/ 252 h 438"/>
                <a:gd name="T54" fmla="*/ 73 w 97"/>
                <a:gd name="T55" fmla="*/ 247 h 438"/>
                <a:gd name="T56" fmla="*/ 69 w 97"/>
                <a:gd name="T57" fmla="*/ 241 h 438"/>
                <a:gd name="T58" fmla="*/ 29 w 97"/>
                <a:gd name="T59" fmla="*/ 206 h 438"/>
                <a:gd name="T60" fmla="*/ 24 w 97"/>
                <a:gd name="T61" fmla="*/ 203 h 438"/>
                <a:gd name="T62" fmla="*/ 26 w 97"/>
                <a:gd name="T63" fmla="*/ 196 h 438"/>
                <a:gd name="T64" fmla="*/ 29 w 97"/>
                <a:gd name="T65" fmla="*/ 194 h 438"/>
                <a:gd name="T66" fmla="*/ 77 w 97"/>
                <a:gd name="T67" fmla="*/ 180 h 438"/>
                <a:gd name="T68" fmla="*/ 80 w 97"/>
                <a:gd name="T69" fmla="*/ 175 h 438"/>
                <a:gd name="T70" fmla="*/ 77 w 97"/>
                <a:gd name="T71" fmla="*/ 171 h 438"/>
                <a:gd name="T72" fmla="*/ 72 w 97"/>
                <a:gd name="T73" fmla="*/ 165 h 438"/>
                <a:gd name="T74" fmla="*/ 36 w 97"/>
                <a:gd name="T75" fmla="*/ 140 h 438"/>
                <a:gd name="T76" fmla="*/ 33 w 97"/>
                <a:gd name="T77" fmla="*/ 136 h 438"/>
                <a:gd name="T78" fmla="*/ 32 w 97"/>
                <a:gd name="T79" fmla="*/ 134 h 438"/>
                <a:gd name="T80" fmla="*/ 35 w 97"/>
                <a:gd name="T81" fmla="*/ 130 h 438"/>
                <a:gd name="T82" fmla="*/ 40 w 97"/>
                <a:gd name="T83" fmla="*/ 125 h 438"/>
                <a:gd name="T84" fmla="*/ 77 w 97"/>
                <a:gd name="T85" fmla="*/ 115 h 438"/>
                <a:gd name="T86" fmla="*/ 84 w 97"/>
                <a:gd name="T87" fmla="*/ 111 h 438"/>
                <a:gd name="T88" fmla="*/ 87 w 97"/>
                <a:gd name="T89" fmla="*/ 104 h 438"/>
                <a:gd name="T90" fmla="*/ 85 w 97"/>
                <a:gd name="T91" fmla="*/ 102 h 438"/>
                <a:gd name="T92" fmla="*/ 43 w 97"/>
                <a:gd name="T93" fmla="*/ 74 h 438"/>
                <a:gd name="T94" fmla="*/ 39 w 97"/>
                <a:gd name="T95" fmla="*/ 71 h 438"/>
                <a:gd name="T96" fmla="*/ 37 w 97"/>
                <a:gd name="T97" fmla="*/ 67 h 438"/>
                <a:gd name="T98" fmla="*/ 38 w 97"/>
                <a:gd name="T99" fmla="*/ 63 h 438"/>
                <a:gd name="T100" fmla="*/ 46 w 97"/>
                <a:gd name="T101" fmla="*/ 59 h 438"/>
                <a:gd name="T102" fmla="*/ 87 w 97"/>
                <a:gd name="T103" fmla="*/ 47 h 438"/>
                <a:gd name="T104" fmla="*/ 93 w 97"/>
                <a:gd name="T105" fmla="*/ 44 h 438"/>
                <a:gd name="T106" fmla="*/ 96 w 97"/>
                <a:gd name="T107" fmla="*/ 39 h 438"/>
                <a:gd name="T108" fmla="*/ 95 w 97"/>
                <a:gd name="T109" fmla="*/ 35 h 438"/>
                <a:gd name="T110" fmla="*/ 92 w 97"/>
                <a:gd name="T111" fmla="*/ 29 h 438"/>
                <a:gd name="T112" fmla="*/ 49 w 97"/>
                <a:gd name="T113" fmla="*/ 0 h 438"/>
                <a:gd name="T114" fmla="*/ 48 w 97"/>
                <a:gd name="T11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" h="438">
                  <a:moveTo>
                    <a:pt x="31" y="437"/>
                  </a:moveTo>
                  <a:lnTo>
                    <a:pt x="18" y="427"/>
                  </a:lnTo>
                  <a:lnTo>
                    <a:pt x="6" y="417"/>
                  </a:lnTo>
                  <a:lnTo>
                    <a:pt x="0" y="409"/>
                  </a:lnTo>
                  <a:lnTo>
                    <a:pt x="3" y="404"/>
                  </a:lnTo>
                  <a:lnTo>
                    <a:pt x="15" y="404"/>
                  </a:lnTo>
                  <a:lnTo>
                    <a:pt x="25" y="401"/>
                  </a:lnTo>
                  <a:lnTo>
                    <a:pt x="44" y="397"/>
                  </a:lnTo>
                  <a:lnTo>
                    <a:pt x="53" y="393"/>
                  </a:lnTo>
                  <a:lnTo>
                    <a:pt x="57" y="391"/>
                  </a:lnTo>
                  <a:lnTo>
                    <a:pt x="54" y="382"/>
                  </a:lnTo>
                  <a:lnTo>
                    <a:pt x="42" y="376"/>
                  </a:lnTo>
                  <a:lnTo>
                    <a:pt x="15" y="356"/>
                  </a:lnTo>
                  <a:lnTo>
                    <a:pt x="8" y="348"/>
                  </a:lnTo>
                  <a:lnTo>
                    <a:pt x="9" y="344"/>
                  </a:lnTo>
                  <a:lnTo>
                    <a:pt x="18" y="338"/>
                  </a:lnTo>
                  <a:lnTo>
                    <a:pt x="10" y="342"/>
                  </a:lnTo>
                  <a:lnTo>
                    <a:pt x="24" y="336"/>
                  </a:lnTo>
                  <a:lnTo>
                    <a:pt x="56" y="329"/>
                  </a:lnTo>
                  <a:lnTo>
                    <a:pt x="64" y="326"/>
                  </a:lnTo>
                  <a:lnTo>
                    <a:pt x="65" y="317"/>
                  </a:lnTo>
                  <a:lnTo>
                    <a:pt x="23" y="282"/>
                  </a:lnTo>
                  <a:lnTo>
                    <a:pt x="17" y="278"/>
                  </a:lnTo>
                  <a:lnTo>
                    <a:pt x="17" y="272"/>
                  </a:lnTo>
                  <a:lnTo>
                    <a:pt x="19" y="267"/>
                  </a:lnTo>
                  <a:lnTo>
                    <a:pt x="63" y="255"/>
                  </a:lnTo>
                  <a:lnTo>
                    <a:pt x="72" y="252"/>
                  </a:lnTo>
                  <a:lnTo>
                    <a:pt x="73" y="247"/>
                  </a:lnTo>
                  <a:lnTo>
                    <a:pt x="69" y="241"/>
                  </a:lnTo>
                  <a:lnTo>
                    <a:pt x="29" y="206"/>
                  </a:lnTo>
                  <a:lnTo>
                    <a:pt x="24" y="203"/>
                  </a:lnTo>
                  <a:lnTo>
                    <a:pt x="26" y="196"/>
                  </a:lnTo>
                  <a:lnTo>
                    <a:pt x="29" y="194"/>
                  </a:lnTo>
                  <a:lnTo>
                    <a:pt x="77" y="180"/>
                  </a:lnTo>
                  <a:lnTo>
                    <a:pt x="80" y="175"/>
                  </a:lnTo>
                  <a:lnTo>
                    <a:pt x="77" y="171"/>
                  </a:lnTo>
                  <a:lnTo>
                    <a:pt x="72" y="165"/>
                  </a:lnTo>
                  <a:lnTo>
                    <a:pt x="36" y="140"/>
                  </a:lnTo>
                  <a:lnTo>
                    <a:pt x="33" y="136"/>
                  </a:lnTo>
                  <a:lnTo>
                    <a:pt x="32" y="134"/>
                  </a:lnTo>
                  <a:lnTo>
                    <a:pt x="35" y="130"/>
                  </a:lnTo>
                  <a:lnTo>
                    <a:pt x="40" y="125"/>
                  </a:lnTo>
                  <a:lnTo>
                    <a:pt x="77" y="115"/>
                  </a:lnTo>
                  <a:lnTo>
                    <a:pt x="84" y="111"/>
                  </a:lnTo>
                  <a:lnTo>
                    <a:pt x="87" y="104"/>
                  </a:lnTo>
                  <a:lnTo>
                    <a:pt x="85" y="102"/>
                  </a:lnTo>
                  <a:lnTo>
                    <a:pt x="43" y="74"/>
                  </a:lnTo>
                  <a:lnTo>
                    <a:pt x="39" y="71"/>
                  </a:lnTo>
                  <a:lnTo>
                    <a:pt x="37" y="67"/>
                  </a:lnTo>
                  <a:lnTo>
                    <a:pt x="38" y="63"/>
                  </a:lnTo>
                  <a:lnTo>
                    <a:pt x="46" y="59"/>
                  </a:lnTo>
                  <a:lnTo>
                    <a:pt x="87" y="47"/>
                  </a:lnTo>
                  <a:lnTo>
                    <a:pt x="93" y="44"/>
                  </a:lnTo>
                  <a:lnTo>
                    <a:pt x="96" y="39"/>
                  </a:lnTo>
                  <a:lnTo>
                    <a:pt x="95" y="35"/>
                  </a:lnTo>
                  <a:lnTo>
                    <a:pt x="92" y="29"/>
                  </a:lnTo>
                  <a:lnTo>
                    <a:pt x="49" y="0"/>
                  </a:lnTo>
                  <a:lnTo>
                    <a:pt x="48" y="0"/>
                  </a:lnTo>
                </a:path>
              </a:pathLst>
            </a:custGeom>
            <a:noFill/>
            <a:ln w="25400" cap="rnd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62" name="Line 10"/>
            <p:cNvSpPr>
              <a:spLocks noChangeShapeType="1"/>
            </p:cNvSpPr>
            <p:nvPr/>
          </p:nvSpPr>
          <p:spPr bwMode="auto">
            <a:xfrm flipV="1">
              <a:off x="2606" y="672"/>
              <a:ext cx="61" cy="9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763" name="Line 11"/>
            <p:cNvSpPr>
              <a:spLocks noChangeShapeType="1"/>
            </p:cNvSpPr>
            <p:nvPr/>
          </p:nvSpPr>
          <p:spPr bwMode="auto">
            <a:xfrm flipH="1" flipV="1">
              <a:off x="2664" y="675"/>
              <a:ext cx="28" cy="115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8764" name="Line 12"/>
          <p:cNvSpPr>
            <a:spLocks noChangeShapeType="1"/>
          </p:cNvSpPr>
          <p:nvPr/>
        </p:nvSpPr>
        <p:spPr bwMode="auto">
          <a:xfrm flipV="1">
            <a:off x="5736317" y="4110236"/>
            <a:ext cx="1559851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8765" name="Group 13"/>
          <p:cNvGrpSpPr>
            <a:grpSpLocks/>
          </p:cNvGrpSpPr>
          <p:nvPr/>
        </p:nvGrpSpPr>
        <p:grpSpPr bwMode="auto">
          <a:xfrm rot="7570866">
            <a:off x="6662624" y="4129031"/>
            <a:ext cx="128588" cy="656960"/>
            <a:chOff x="2576" y="672"/>
            <a:chExt cx="116" cy="532"/>
          </a:xfrm>
        </p:grpSpPr>
        <p:sp>
          <p:nvSpPr>
            <p:cNvPr id="458766" name="Freeform 14"/>
            <p:cNvSpPr>
              <a:spLocks/>
            </p:cNvSpPr>
            <p:nvPr/>
          </p:nvSpPr>
          <p:spPr bwMode="auto">
            <a:xfrm>
              <a:off x="2576" y="766"/>
              <a:ext cx="97" cy="438"/>
            </a:xfrm>
            <a:custGeom>
              <a:avLst/>
              <a:gdLst>
                <a:gd name="T0" fmla="*/ 31 w 97"/>
                <a:gd name="T1" fmla="*/ 437 h 438"/>
                <a:gd name="T2" fmla="*/ 18 w 97"/>
                <a:gd name="T3" fmla="*/ 427 h 438"/>
                <a:gd name="T4" fmla="*/ 6 w 97"/>
                <a:gd name="T5" fmla="*/ 417 h 438"/>
                <a:gd name="T6" fmla="*/ 0 w 97"/>
                <a:gd name="T7" fmla="*/ 409 h 438"/>
                <a:gd name="T8" fmla="*/ 3 w 97"/>
                <a:gd name="T9" fmla="*/ 404 h 438"/>
                <a:gd name="T10" fmla="*/ 15 w 97"/>
                <a:gd name="T11" fmla="*/ 404 h 438"/>
                <a:gd name="T12" fmla="*/ 25 w 97"/>
                <a:gd name="T13" fmla="*/ 401 h 438"/>
                <a:gd name="T14" fmla="*/ 44 w 97"/>
                <a:gd name="T15" fmla="*/ 397 h 438"/>
                <a:gd name="T16" fmla="*/ 53 w 97"/>
                <a:gd name="T17" fmla="*/ 393 h 438"/>
                <a:gd name="T18" fmla="*/ 57 w 97"/>
                <a:gd name="T19" fmla="*/ 391 h 438"/>
                <a:gd name="T20" fmla="*/ 54 w 97"/>
                <a:gd name="T21" fmla="*/ 382 h 438"/>
                <a:gd name="T22" fmla="*/ 42 w 97"/>
                <a:gd name="T23" fmla="*/ 376 h 438"/>
                <a:gd name="T24" fmla="*/ 15 w 97"/>
                <a:gd name="T25" fmla="*/ 356 h 438"/>
                <a:gd name="T26" fmla="*/ 8 w 97"/>
                <a:gd name="T27" fmla="*/ 348 h 438"/>
                <a:gd name="T28" fmla="*/ 9 w 97"/>
                <a:gd name="T29" fmla="*/ 344 h 438"/>
                <a:gd name="T30" fmla="*/ 18 w 97"/>
                <a:gd name="T31" fmla="*/ 338 h 438"/>
                <a:gd name="T32" fmla="*/ 10 w 97"/>
                <a:gd name="T33" fmla="*/ 342 h 438"/>
                <a:gd name="T34" fmla="*/ 24 w 97"/>
                <a:gd name="T35" fmla="*/ 336 h 438"/>
                <a:gd name="T36" fmla="*/ 56 w 97"/>
                <a:gd name="T37" fmla="*/ 329 h 438"/>
                <a:gd name="T38" fmla="*/ 64 w 97"/>
                <a:gd name="T39" fmla="*/ 326 h 438"/>
                <a:gd name="T40" fmla="*/ 65 w 97"/>
                <a:gd name="T41" fmla="*/ 317 h 438"/>
                <a:gd name="T42" fmla="*/ 23 w 97"/>
                <a:gd name="T43" fmla="*/ 282 h 438"/>
                <a:gd name="T44" fmla="*/ 17 w 97"/>
                <a:gd name="T45" fmla="*/ 278 h 438"/>
                <a:gd name="T46" fmla="*/ 17 w 97"/>
                <a:gd name="T47" fmla="*/ 272 h 438"/>
                <a:gd name="T48" fmla="*/ 19 w 97"/>
                <a:gd name="T49" fmla="*/ 267 h 438"/>
                <a:gd name="T50" fmla="*/ 63 w 97"/>
                <a:gd name="T51" fmla="*/ 255 h 438"/>
                <a:gd name="T52" fmla="*/ 72 w 97"/>
                <a:gd name="T53" fmla="*/ 252 h 438"/>
                <a:gd name="T54" fmla="*/ 73 w 97"/>
                <a:gd name="T55" fmla="*/ 247 h 438"/>
                <a:gd name="T56" fmla="*/ 69 w 97"/>
                <a:gd name="T57" fmla="*/ 241 h 438"/>
                <a:gd name="T58" fmla="*/ 29 w 97"/>
                <a:gd name="T59" fmla="*/ 206 h 438"/>
                <a:gd name="T60" fmla="*/ 24 w 97"/>
                <a:gd name="T61" fmla="*/ 203 h 438"/>
                <a:gd name="T62" fmla="*/ 26 w 97"/>
                <a:gd name="T63" fmla="*/ 196 h 438"/>
                <a:gd name="T64" fmla="*/ 29 w 97"/>
                <a:gd name="T65" fmla="*/ 194 h 438"/>
                <a:gd name="T66" fmla="*/ 77 w 97"/>
                <a:gd name="T67" fmla="*/ 180 h 438"/>
                <a:gd name="T68" fmla="*/ 80 w 97"/>
                <a:gd name="T69" fmla="*/ 175 h 438"/>
                <a:gd name="T70" fmla="*/ 77 w 97"/>
                <a:gd name="T71" fmla="*/ 171 h 438"/>
                <a:gd name="T72" fmla="*/ 72 w 97"/>
                <a:gd name="T73" fmla="*/ 165 h 438"/>
                <a:gd name="T74" fmla="*/ 36 w 97"/>
                <a:gd name="T75" fmla="*/ 140 h 438"/>
                <a:gd name="T76" fmla="*/ 33 w 97"/>
                <a:gd name="T77" fmla="*/ 136 h 438"/>
                <a:gd name="T78" fmla="*/ 32 w 97"/>
                <a:gd name="T79" fmla="*/ 134 h 438"/>
                <a:gd name="T80" fmla="*/ 35 w 97"/>
                <a:gd name="T81" fmla="*/ 130 h 438"/>
                <a:gd name="T82" fmla="*/ 40 w 97"/>
                <a:gd name="T83" fmla="*/ 125 h 438"/>
                <a:gd name="T84" fmla="*/ 77 w 97"/>
                <a:gd name="T85" fmla="*/ 115 h 438"/>
                <a:gd name="T86" fmla="*/ 84 w 97"/>
                <a:gd name="T87" fmla="*/ 111 h 438"/>
                <a:gd name="T88" fmla="*/ 87 w 97"/>
                <a:gd name="T89" fmla="*/ 104 h 438"/>
                <a:gd name="T90" fmla="*/ 85 w 97"/>
                <a:gd name="T91" fmla="*/ 102 h 438"/>
                <a:gd name="T92" fmla="*/ 43 w 97"/>
                <a:gd name="T93" fmla="*/ 74 h 438"/>
                <a:gd name="T94" fmla="*/ 39 w 97"/>
                <a:gd name="T95" fmla="*/ 71 h 438"/>
                <a:gd name="T96" fmla="*/ 37 w 97"/>
                <a:gd name="T97" fmla="*/ 67 h 438"/>
                <a:gd name="T98" fmla="*/ 38 w 97"/>
                <a:gd name="T99" fmla="*/ 63 h 438"/>
                <a:gd name="T100" fmla="*/ 46 w 97"/>
                <a:gd name="T101" fmla="*/ 59 h 438"/>
                <a:gd name="T102" fmla="*/ 87 w 97"/>
                <a:gd name="T103" fmla="*/ 47 h 438"/>
                <a:gd name="T104" fmla="*/ 93 w 97"/>
                <a:gd name="T105" fmla="*/ 44 h 438"/>
                <a:gd name="T106" fmla="*/ 96 w 97"/>
                <a:gd name="T107" fmla="*/ 39 h 438"/>
                <a:gd name="T108" fmla="*/ 95 w 97"/>
                <a:gd name="T109" fmla="*/ 35 h 438"/>
                <a:gd name="T110" fmla="*/ 92 w 97"/>
                <a:gd name="T111" fmla="*/ 29 h 438"/>
                <a:gd name="T112" fmla="*/ 49 w 97"/>
                <a:gd name="T113" fmla="*/ 0 h 438"/>
                <a:gd name="T114" fmla="*/ 48 w 97"/>
                <a:gd name="T11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" h="438">
                  <a:moveTo>
                    <a:pt x="31" y="437"/>
                  </a:moveTo>
                  <a:lnTo>
                    <a:pt x="18" y="427"/>
                  </a:lnTo>
                  <a:lnTo>
                    <a:pt x="6" y="417"/>
                  </a:lnTo>
                  <a:lnTo>
                    <a:pt x="0" y="409"/>
                  </a:lnTo>
                  <a:lnTo>
                    <a:pt x="3" y="404"/>
                  </a:lnTo>
                  <a:lnTo>
                    <a:pt x="15" y="404"/>
                  </a:lnTo>
                  <a:lnTo>
                    <a:pt x="25" y="401"/>
                  </a:lnTo>
                  <a:lnTo>
                    <a:pt x="44" y="397"/>
                  </a:lnTo>
                  <a:lnTo>
                    <a:pt x="53" y="393"/>
                  </a:lnTo>
                  <a:lnTo>
                    <a:pt x="57" y="391"/>
                  </a:lnTo>
                  <a:lnTo>
                    <a:pt x="54" y="382"/>
                  </a:lnTo>
                  <a:lnTo>
                    <a:pt x="42" y="376"/>
                  </a:lnTo>
                  <a:lnTo>
                    <a:pt x="15" y="356"/>
                  </a:lnTo>
                  <a:lnTo>
                    <a:pt x="8" y="348"/>
                  </a:lnTo>
                  <a:lnTo>
                    <a:pt x="9" y="344"/>
                  </a:lnTo>
                  <a:lnTo>
                    <a:pt x="18" y="338"/>
                  </a:lnTo>
                  <a:lnTo>
                    <a:pt x="10" y="342"/>
                  </a:lnTo>
                  <a:lnTo>
                    <a:pt x="24" y="336"/>
                  </a:lnTo>
                  <a:lnTo>
                    <a:pt x="56" y="329"/>
                  </a:lnTo>
                  <a:lnTo>
                    <a:pt x="64" y="326"/>
                  </a:lnTo>
                  <a:lnTo>
                    <a:pt x="65" y="317"/>
                  </a:lnTo>
                  <a:lnTo>
                    <a:pt x="23" y="282"/>
                  </a:lnTo>
                  <a:lnTo>
                    <a:pt x="17" y="278"/>
                  </a:lnTo>
                  <a:lnTo>
                    <a:pt x="17" y="272"/>
                  </a:lnTo>
                  <a:lnTo>
                    <a:pt x="19" y="267"/>
                  </a:lnTo>
                  <a:lnTo>
                    <a:pt x="63" y="255"/>
                  </a:lnTo>
                  <a:lnTo>
                    <a:pt x="72" y="252"/>
                  </a:lnTo>
                  <a:lnTo>
                    <a:pt x="73" y="247"/>
                  </a:lnTo>
                  <a:lnTo>
                    <a:pt x="69" y="241"/>
                  </a:lnTo>
                  <a:lnTo>
                    <a:pt x="29" y="206"/>
                  </a:lnTo>
                  <a:lnTo>
                    <a:pt x="24" y="203"/>
                  </a:lnTo>
                  <a:lnTo>
                    <a:pt x="26" y="196"/>
                  </a:lnTo>
                  <a:lnTo>
                    <a:pt x="29" y="194"/>
                  </a:lnTo>
                  <a:lnTo>
                    <a:pt x="77" y="180"/>
                  </a:lnTo>
                  <a:lnTo>
                    <a:pt x="80" y="175"/>
                  </a:lnTo>
                  <a:lnTo>
                    <a:pt x="77" y="171"/>
                  </a:lnTo>
                  <a:lnTo>
                    <a:pt x="72" y="165"/>
                  </a:lnTo>
                  <a:lnTo>
                    <a:pt x="36" y="140"/>
                  </a:lnTo>
                  <a:lnTo>
                    <a:pt x="33" y="136"/>
                  </a:lnTo>
                  <a:lnTo>
                    <a:pt x="32" y="134"/>
                  </a:lnTo>
                  <a:lnTo>
                    <a:pt x="35" y="130"/>
                  </a:lnTo>
                  <a:lnTo>
                    <a:pt x="40" y="125"/>
                  </a:lnTo>
                  <a:lnTo>
                    <a:pt x="77" y="115"/>
                  </a:lnTo>
                  <a:lnTo>
                    <a:pt x="84" y="111"/>
                  </a:lnTo>
                  <a:lnTo>
                    <a:pt x="87" y="104"/>
                  </a:lnTo>
                  <a:lnTo>
                    <a:pt x="85" y="102"/>
                  </a:lnTo>
                  <a:lnTo>
                    <a:pt x="43" y="74"/>
                  </a:lnTo>
                  <a:lnTo>
                    <a:pt x="39" y="71"/>
                  </a:lnTo>
                  <a:lnTo>
                    <a:pt x="37" y="67"/>
                  </a:lnTo>
                  <a:lnTo>
                    <a:pt x="38" y="63"/>
                  </a:lnTo>
                  <a:lnTo>
                    <a:pt x="46" y="59"/>
                  </a:lnTo>
                  <a:lnTo>
                    <a:pt x="87" y="47"/>
                  </a:lnTo>
                  <a:lnTo>
                    <a:pt x="93" y="44"/>
                  </a:lnTo>
                  <a:lnTo>
                    <a:pt x="96" y="39"/>
                  </a:lnTo>
                  <a:lnTo>
                    <a:pt x="95" y="35"/>
                  </a:lnTo>
                  <a:lnTo>
                    <a:pt x="92" y="29"/>
                  </a:lnTo>
                  <a:lnTo>
                    <a:pt x="49" y="0"/>
                  </a:lnTo>
                  <a:lnTo>
                    <a:pt x="48" y="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767" name="Line 15"/>
            <p:cNvSpPr>
              <a:spLocks noChangeShapeType="1"/>
            </p:cNvSpPr>
            <p:nvPr/>
          </p:nvSpPr>
          <p:spPr bwMode="auto">
            <a:xfrm flipV="1">
              <a:off x="2606" y="672"/>
              <a:ext cx="61" cy="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768" name="Line 16"/>
            <p:cNvSpPr>
              <a:spLocks noChangeShapeType="1"/>
            </p:cNvSpPr>
            <p:nvPr/>
          </p:nvSpPr>
          <p:spPr bwMode="auto">
            <a:xfrm flipH="1" flipV="1">
              <a:off x="2664" y="675"/>
              <a:ext cx="28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8769" name="Arc 17"/>
          <p:cNvSpPr>
            <a:spLocks/>
          </p:cNvSpPr>
          <p:nvPr/>
        </p:nvSpPr>
        <p:spPr bwMode="auto">
          <a:xfrm rot="4917960">
            <a:off x="6761247" y="4169701"/>
            <a:ext cx="287337" cy="31128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8770" name="Text Box 18"/>
          <p:cNvSpPr txBox="1">
            <a:spLocks noChangeArrowheads="1"/>
          </p:cNvSpPr>
          <p:nvPr/>
        </p:nvSpPr>
        <p:spPr bwMode="auto">
          <a:xfrm>
            <a:off x="6919030" y="4129692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</a:t>
            </a:r>
          </a:p>
        </p:txBody>
      </p:sp>
      <p:sp>
        <p:nvSpPr>
          <p:cNvPr id="458771" name="Line 19"/>
          <p:cNvSpPr>
            <a:spLocks noChangeShapeType="1"/>
          </p:cNvSpPr>
          <p:nvPr/>
        </p:nvSpPr>
        <p:spPr bwMode="auto">
          <a:xfrm flipH="1">
            <a:off x="6381239" y="4272161"/>
            <a:ext cx="77391" cy="1009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95300" y="45871"/>
            <a:ext cx="8915400" cy="1139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Polarimetry with SPI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09" y="2237203"/>
            <a:ext cx="2067736" cy="404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60670" y="998683"/>
            <a:ext cx="8750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/>
              </a:rPr>
              <a:t>SPI has also be used as a Compton telescope using multiple events in the Germanium detectors</a:t>
            </a:r>
            <a:endParaRPr lang="en-US" sz="2800" dirty="0">
              <a:effectLst/>
            </a:endParaRPr>
          </a:p>
        </p:txBody>
      </p:sp>
      <p:pic>
        <p:nvPicPr>
          <p:cNvPr id="27" name="Picture 12" descr="integ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26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8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54436"/>
              </p:ext>
            </p:extLst>
          </p:nvPr>
        </p:nvGraphicFramePr>
        <p:xfrm>
          <a:off x="353201" y="5230806"/>
          <a:ext cx="41275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Équation" r:id="rId4" imgW="1727200" imgH="254000" progId="Equation.3">
                  <p:embed/>
                </p:oleObj>
              </mc:Choice>
              <mc:Fallback>
                <p:oleObj name="Équation" r:id="rId4" imgW="17272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01" y="5230806"/>
                        <a:ext cx="4127500" cy="560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1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55563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latin typeface="Comic Sans MS" pitchFamily="66" charset="0"/>
              </a:rPr>
              <a:t>Compton polarimetry principles</a:t>
            </a:r>
          </a:p>
        </p:txBody>
      </p:sp>
      <p:sp>
        <p:nvSpPr>
          <p:cNvPr id="1821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79016" y="1594605"/>
            <a:ext cx="5405212" cy="20794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</a:rPr>
              <a:t>Compton scattering cross section is maximum for photons scattered at right angle to the direction of the incident electric vector </a:t>
            </a: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 </a:t>
            </a: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</a:rPr>
              <a:t>asymmetry in the azimuthal profile S of scattered events.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2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</a:rPr>
              <a:t>modulation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</a:rPr>
              <a:t>a = modulation factor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</a:rPr>
              <a:t>polar. fraction = PF = a/a</a:t>
            </a:r>
            <a:r>
              <a:rPr lang="en-GB" sz="2200" baseline="-25000" dirty="0" smtClean="0">
                <a:solidFill>
                  <a:schemeClr val="folHlink"/>
                </a:solidFill>
                <a:latin typeface="Times New Roman" pitchFamily="18" charset="0"/>
              </a:rPr>
              <a:t>100</a:t>
            </a:r>
            <a:endParaRPr lang="en-GB" sz="2200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GB" sz="2200" baseline="-250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100</a:t>
            </a: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= modulation for a 100 % polarized source.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</a:rPr>
              <a:t>polar. angle = PA = </a:t>
            </a: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GB" sz="2200" baseline="-250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GB" sz="22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- /2 + n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92877" y="2100897"/>
            <a:ext cx="4051300" cy="2781300"/>
            <a:chOff x="929" y="527"/>
            <a:chExt cx="4072" cy="2268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929" y="1752"/>
              <a:ext cx="3857" cy="953"/>
            </a:xfrm>
            <a:prstGeom prst="parallelogram">
              <a:avLst>
                <a:gd name="adj" fmla="val 145756"/>
              </a:avLst>
            </a:prstGeom>
            <a:gradFill rotWithShape="1">
              <a:gsLst>
                <a:gs pos="0">
                  <a:srgbClr val="53566C"/>
                </a:gs>
                <a:gs pos="100000">
                  <a:srgbClr val="B4B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2789" y="1389"/>
              <a:ext cx="4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931" y="935"/>
              <a:ext cx="3719" cy="953"/>
            </a:xfrm>
            <a:prstGeom prst="parallelogram">
              <a:avLst>
                <a:gd name="adj" fmla="val 140615"/>
              </a:avLst>
            </a:prstGeom>
            <a:gradFill rotWithShape="1">
              <a:gsLst>
                <a:gs pos="0">
                  <a:srgbClr val="53566C"/>
                </a:gs>
                <a:gs pos="100000">
                  <a:srgbClr val="B4B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836" y="527"/>
              <a:ext cx="0" cy="9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836" y="1434"/>
              <a:ext cx="5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836" y="618"/>
              <a:ext cx="0" cy="15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337" y="2205"/>
              <a:ext cx="2995" cy="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V="1">
              <a:off x="2017" y="1888"/>
              <a:ext cx="1270" cy="90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2063" y="1979"/>
              <a:ext cx="1497" cy="5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2652" y="1434"/>
              <a:ext cx="183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20" name="Connecteur droit avec flèche 31"/>
            <p:cNvCxnSpPr>
              <a:cxnSpLocks noChangeShapeType="1"/>
            </p:cNvCxnSpPr>
            <p:nvPr/>
          </p:nvCxnSpPr>
          <p:spPr bwMode="auto">
            <a:xfrm rot="10800000" flipV="1">
              <a:off x="2448" y="2008"/>
              <a:ext cx="666" cy="491"/>
            </a:xfrm>
            <a:prstGeom prst="straightConnector1">
              <a:avLst/>
            </a:prstGeom>
            <a:noFill/>
            <a:ln w="15875">
              <a:solidFill>
                <a:srgbClr val="008000"/>
              </a:solidFill>
              <a:prstDash val="sys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2876" y="968"/>
              <a:ext cx="175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>
                  <a:solidFill>
                    <a:srgbClr val="FFFF00"/>
                  </a:solidFill>
                  <a:ea typeface="+mn-ea"/>
                </a:rPr>
                <a:t>Incident photon</a:t>
              </a: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3072" y="1977"/>
              <a:ext cx="192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dirty="0" err="1">
                  <a:solidFill>
                    <a:srgbClr val="FFFF00"/>
                  </a:solidFill>
                  <a:ea typeface="+mn-ea"/>
                </a:rPr>
                <a:t>Scattered</a:t>
              </a:r>
              <a:r>
                <a:rPr lang="fr-FR" sz="1600" dirty="0">
                  <a:solidFill>
                    <a:srgbClr val="FFFF00"/>
                  </a:solidFill>
                  <a:ea typeface="+mn-ea"/>
                </a:rPr>
                <a:t> photon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248" y="1433"/>
              <a:ext cx="2993" cy="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2836" y="2205"/>
              <a:ext cx="7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920" y="864"/>
              <a:ext cx="1728" cy="120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836" y="1434"/>
              <a:ext cx="362" cy="104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27" name="Connecteur droit 38"/>
            <p:cNvCxnSpPr>
              <a:cxnSpLocks noChangeShapeType="1"/>
              <a:stCxn id="26" idx="1"/>
            </p:cNvCxnSpPr>
            <p:nvPr/>
          </p:nvCxnSpPr>
          <p:spPr bwMode="auto">
            <a:xfrm rot="16200000" flipV="1">
              <a:off x="2618" y="1916"/>
              <a:ext cx="494" cy="652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prstDash val="lg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477" y="1389"/>
              <a:ext cx="393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a typeface="+mn-ea"/>
                </a:rPr>
                <a:t>e</a:t>
              </a:r>
            </a:p>
          </p:txBody>
        </p:sp>
      </p:grpSp>
      <p:sp>
        <p:nvSpPr>
          <p:cNvPr id="2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3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spi4040t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8" y="1183961"/>
            <a:ext cx="3742318" cy="48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4518452" y="2504282"/>
            <a:ext cx="542078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1800" b="1" i="1" dirty="0">
                <a:latin typeface="Arial" charset="0"/>
              </a:rPr>
              <a:t> Photons with the same spectrum and direction as the source under investigation are simulated </a:t>
            </a:r>
            <a:r>
              <a:rPr lang="en-GB" sz="1800" b="1" i="1" dirty="0">
                <a:effectLst/>
                <a:latin typeface="Arial" charset="0"/>
              </a:rPr>
              <a:t>interacting</a:t>
            </a:r>
            <a:r>
              <a:rPr lang="en-GB" sz="1800" b="1" i="1" dirty="0">
                <a:latin typeface="Arial" charset="0"/>
              </a:rPr>
              <a:t> with a detailed model of SPI and the surrounding spacecraft.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GB" sz="1800" b="1" i="1" dirty="0">
              <a:latin typeface="Arial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1800" b="1" i="1" dirty="0">
                <a:latin typeface="Arial" charset="0"/>
              </a:rPr>
              <a:t> The energy deposits can be analysed in the same manner as for the real instrument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GB" sz="1800" b="1" i="1" dirty="0">
              <a:latin typeface="Arial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1800" b="1" i="1" dirty="0">
                <a:latin typeface="Arial" charset="0"/>
              </a:rPr>
              <a:t> The flux is modelled with different angles of polarisation  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GB" sz="1800" b="1" i="1" dirty="0">
              <a:latin typeface="Arial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1800" b="1" i="1" dirty="0">
                <a:latin typeface="Arial" charset="0"/>
              </a:rPr>
              <a:t> Then compared to the real data taken by the instrument.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5300" y="45871"/>
            <a:ext cx="8915400" cy="1139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Polarimetry with SPI</a:t>
            </a:r>
            <a:endParaRPr lang="fr-FR" sz="3600" dirty="0" smtClean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24927" y="1047323"/>
            <a:ext cx="479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/>
              </a:rPr>
              <a:t>Polarimetry</a:t>
            </a:r>
            <a:r>
              <a:rPr lang="en-US" sz="2400" dirty="0" smtClean="0">
                <a:effectLst/>
              </a:rPr>
              <a:t> with SPI is determined using a very </a:t>
            </a:r>
            <a:r>
              <a:rPr lang="en-US" sz="2400" dirty="0" err="1" smtClean="0">
                <a:effectLst/>
              </a:rPr>
              <a:t>detailled</a:t>
            </a:r>
            <a:r>
              <a:rPr lang="en-US" sz="2400" dirty="0" smtClean="0">
                <a:effectLst/>
              </a:rPr>
              <a:t> Mass Model (Dean 08)</a:t>
            </a:r>
            <a:endParaRPr lang="en-US" sz="2400" dirty="0">
              <a:effectLst/>
            </a:endParaRPr>
          </a:p>
        </p:txBody>
      </p:sp>
      <p:pic>
        <p:nvPicPr>
          <p:cNvPr id="7" name="Picture 12" descr="integ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045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6372" y="1384722"/>
            <a:ext cx="9169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effectLst/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effectLst/>
                <a:latin typeface="Comic Sans MS" pitchFamily="66" charset="0"/>
              </a:rPr>
              <a:t>Mass Model simulation of </a:t>
            </a:r>
            <a:r>
              <a:rPr lang="en-GB" sz="2000" b="1" dirty="0">
                <a:solidFill>
                  <a:schemeClr val="tx2"/>
                </a:solidFill>
                <a:effectLst/>
                <a:latin typeface="Comic Sans MS" pitchFamily="66" charset="0"/>
              </a:rPr>
              <a:t>Crab</a:t>
            </a:r>
            <a:r>
              <a:rPr lang="en-GB" sz="2400" b="1" dirty="0">
                <a:solidFill>
                  <a:schemeClr val="tx2"/>
                </a:solidFill>
                <a:effectLst/>
                <a:latin typeface="Comic Sans MS" pitchFamily="66" charset="0"/>
              </a:rPr>
              <a:t> spectrum for each pointing</a:t>
            </a:r>
            <a:r>
              <a:rPr lang="en-GB" sz="2400" dirty="0">
                <a:solidFill>
                  <a:schemeClr val="tx2"/>
                </a:solidFill>
                <a:effectLst/>
                <a:latin typeface="Comic Sans MS" pitchFamily="66" charset="0"/>
              </a:rPr>
              <a:t> </a:t>
            </a:r>
          </a:p>
        </p:txBody>
      </p:sp>
      <p:grpSp>
        <p:nvGrpSpPr>
          <p:cNvPr id="498705" name="Group 17"/>
          <p:cNvGrpSpPr>
            <a:grpSpLocks/>
          </p:cNvGrpSpPr>
          <p:nvPr/>
        </p:nvGrpSpPr>
        <p:grpSpPr bwMode="auto">
          <a:xfrm>
            <a:off x="257969" y="2028828"/>
            <a:ext cx="9163050" cy="4075114"/>
            <a:chOff x="150" y="1278"/>
            <a:chExt cx="5328" cy="2567"/>
          </a:xfrm>
        </p:grpSpPr>
        <p:sp>
          <p:nvSpPr>
            <p:cNvPr id="12296" name="Text Box 4"/>
            <p:cNvSpPr txBox="1">
              <a:spLocks noChangeArrowheads="1"/>
            </p:cNvSpPr>
            <p:nvPr/>
          </p:nvSpPr>
          <p:spPr bwMode="auto">
            <a:xfrm>
              <a:off x="150" y="1278"/>
              <a:ext cx="5328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buClr>
                  <a:srgbClr val="FF0000"/>
                </a:buClr>
                <a:buSzPct val="120000"/>
                <a:buFont typeface="Wingdings" pitchFamily="2" charset="2"/>
                <a:buChar char="§"/>
              </a:pPr>
              <a:r>
                <a:rPr lang="en-GB" sz="2400" dirty="0">
                  <a:solidFill>
                    <a:schemeClr val="tx2"/>
                  </a:solidFill>
                  <a:effectLst/>
                  <a:latin typeface="Comic Sans MS" pitchFamily="66" charset="0"/>
                </a:rPr>
                <a:t> 18 polarised beams for each azimuthal angle in 10</a:t>
              </a:r>
              <a:r>
                <a:rPr lang="en-US" sz="2400" dirty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º steps between 0º and 170º (180º symmetry) + 1 </a:t>
              </a:r>
              <a:r>
                <a:rPr lang="en-US" sz="2400" dirty="0" smtClean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non-</a:t>
              </a:r>
              <a:r>
                <a:rPr lang="en-US" sz="2400" dirty="0" err="1" smtClean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polarised</a:t>
              </a:r>
              <a:endPara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algn="l" eaLnBrk="1" hangingPunct="1">
                <a:buClr>
                  <a:srgbClr val="FF0000"/>
                </a:buClr>
                <a:buSzPct val="120000"/>
                <a:buFont typeface="Wingdings" pitchFamily="2" charset="2"/>
                <a:buChar char="§"/>
              </a:pPr>
              <a:endParaRPr lang="en-US" sz="2400" dirty="0">
                <a:solidFill>
                  <a:schemeClr val="tx2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algn="l" eaLnBrk="1" hangingPunct="1">
                <a:buClr>
                  <a:srgbClr val="FF0000"/>
                </a:buClr>
                <a:buSzPct val="120000"/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 ~700,000 singles &amp; ~70,000 doubles produced for each </a:t>
              </a:r>
              <a:r>
                <a:rPr lang="en-US" sz="2400" dirty="0" smtClean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pointing</a:t>
              </a:r>
            </a:p>
            <a:p>
              <a:pPr algn="l" eaLnBrk="1" hangingPunct="1">
                <a:buClr>
                  <a:srgbClr val="FF0000"/>
                </a:buClr>
                <a:buSzPct val="120000"/>
                <a:buFont typeface="Wingdings" pitchFamily="2" charset="2"/>
                <a:buChar char="§"/>
              </a:pPr>
              <a:endParaRPr lang="en-US" sz="2400" dirty="0">
                <a:solidFill>
                  <a:schemeClr val="tx2"/>
                </a:solidFill>
                <a:effectLst/>
                <a:latin typeface="Comic Sans MS" pitchFamily="66" charset="0"/>
                <a:cs typeface="Arial" charset="0"/>
              </a:endParaRPr>
            </a:p>
            <a:p>
              <a:pPr algn="l" eaLnBrk="1" hangingPunct="1">
                <a:buClr>
                  <a:srgbClr val="FF0000"/>
                </a:buClr>
                <a:buSzPct val="120000"/>
                <a:buFont typeface="Wingdings" pitchFamily="2" charset="2"/>
                <a:buChar char="§"/>
              </a:pPr>
              <a:r>
                <a:rPr lang="en-GB" sz="2400" dirty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 Polarised &amp; </a:t>
              </a:r>
              <a:r>
                <a:rPr lang="en-GB" sz="2400" dirty="0" err="1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unpolarised</a:t>
              </a:r>
              <a:r>
                <a:rPr lang="en-GB" sz="2400" dirty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</a:rPr>
                <a:t> simulated data combined to produce any percentage polarisation (</a:t>
              </a:r>
              <a:r>
                <a:rPr lang="en-GB" sz="2400" dirty="0">
                  <a:solidFill>
                    <a:schemeClr val="tx2"/>
                  </a:solidFill>
                  <a:effectLst/>
                  <a:latin typeface="Comic Sans MS" pitchFamily="66" charset="0"/>
                  <a:cs typeface="Arial" charset="0"/>
                  <a:sym typeface="Symbol" pitchFamily="18" charset="2"/>
                </a:rPr>
                <a:t>) needed using:</a:t>
              </a:r>
              <a:endParaRPr lang="en-GB" sz="2400" dirty="0">
                <a:solidFill>
                  <a:schemeClr val="tx2"/>
                </a:solidFill>
                <a:effectLst/>
                <a:latin typeface="Comic Sans MS" pitchFamily="66" charset="0"/>
                <a:sym typeface="Symbol" pitchFamily="18" charset="2"/>
              </a:endParaRPr>
            </a:p>
          </p:txBody>
        </p:sp>
        <p:graphicFrame>
          <p:nvGraphicFramePr>
            <p:cNvPr id="1229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4100199"/>
                </p:ext>
              </p:extLst>
            </p:nvPr>
          </p:nvGraphicFramePr>
          <p:xfrm>
            <a:off x="567" y="3336"/>
            <a:ext cx="1905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0" name="Equation" r:id="rId3" imgW="1466985" imgH="380910" progId="Equation.3">
                    <p:embed/>
                  </p:oleObj>
                </mc:Choice>
                <mc:Fallback>
                  <p:oleObj name="Equation" r:id="rId3" imgW="1466985" imgH="38091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336"/>
                          <a:ext cx="1905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Text Box 16"/>
            <p:cNvSpPr txBox="1">
              <a:spLocks noChangeArrowheads="1"/>
            </p:cNvSpPr>
            <p:nvPr/>
          </p:nvSpPr>
          <p:spPr bwMode="auto">
            <a:xfrm>
              <a:off x="3032" y="3339"/>
              <a:ext cx="167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b="1" i="1" dirty="0">
                  <a:solidFill>
                    <a:srgbClr val="FFFFFF"/>
                  </a:solidFill>
                  <a:latin typeface="Arial" charset="0"/>
                </a:rPr>
                <a:t>P</a:t>
              </a:r>
              <a:r>
                <a:rPr lang="en-GB" b="1" i="1" baseline="-25000" dirty="0">
                  <a:solidFill>
                    <a:srgbClr val="FFFFFF"/>
                  </a:solidFill>
                  <a:latin typeface="Arial" charset="0"/>
                </a:rPr>
                <a:t>100</a:t>
              </a:r>
              <a:r>
                <a:rPr lang="en-GB" b="1" i="1" dirty="0">
                  <a:solidFill>
                    <a:srgbClr val="FFFFFF"/>
                  </a:solidFill>
                  <a:latin typeface="Arial" charset="0"/>
                </a:rPr>
                <a:t> = 100% polarised</a:t>
              </a:r>
            </a:p>
            <a:p>
              <a:pPr eaLnBrk="1" hangingPunct="1"/>
              <a:r>
                <a:rPr lang="en-GB" b="1" i="1" dirty="0">
                  <a:solidFill>
                    <a:srgbClr val="FFFFFF"/>
                  </a:solidFill>
                  <a:latin typeface="Arial" charset="0"/>
                </a:rPr>
                <a:t>P</a:t>
              </a:r>
              <a:r>
                <a:rPr lang="en-GB" b="1" i="1" baseline="-25000" dirty="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en-GB" b="1" i="1" dirty="0">
                  <a:solidFill>
                    <a:srgbClr val="FFFFFF"/>
                  </a:solidFill>
                  <a:latin typeface="Arial" charset="0"/>
                </a:rPr>
                <a:t>   = </a:t>
              </a:r>
              <a:r>
                <a:rPr lang="en-GB" b="1" i="1" dirty="0" err="1">
                  <a:solidFill>
                    <a:srgbClr val="FFFFFF"/>
                  </a:solidFill>
                  <a:latin typeface="Arial" charset="0"/>
                </a:rPr>
                <a:t>unpolarised</a:t>
              </a:r>
              <a:endParaRPr lang="en-GB" b="1" i="1" dirty="0">
                <a:solidFill>
                  <a:srgbClr val="FFFFFF"/>
                </a:solidFill>
                <a:latin typeface="Arial" charset="0"/>
              </a:endParaRPr>
            </a:p>
            <a:p>
              <a:pPr eaLnBrk="1" hangingPunct="1"/>
              <a:r>
                <a:rPr lang="en-GB" b="1" i="1" dirty="0">
                  <a:solidFill>
                    <a:srgbClr val="FFFFFF"/>
                  </a:solidFill>
                  <a:latin typeface="Arial" charset="0"/>
                </a:rPr>
                <a:t>P% = percentage polarised data</a:t>
              </a:r>
              <a:endParaRPr lang="en-US" b="1" i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45871"/>
            <a:ext cx="8915400" cy="1139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Polarimetry with SPI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17" name="Picture 12" descr="integ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004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860634" y="12246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22802" y="1323013"/>
            <a:ext cx="9204325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i="1" dirty="0">
                <a:solidFill>
                  <a:schemeClr val="tx2"/>
                </a:solidFill>
                <a:effectLst/>
                <a:latin typeface="Comic Sans MS" pitchFamily="66" charset="0"/>
              </a:rPr>
              <a:t> Data fitted on a Science window by Science window basis</a:t>
            </a:r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i="1" dirty="0">
                <a:solidFill>
                  <a:schemeClr val="tx2"/>
                </a:solidFill>
                <a:effectLst/>
                <a:latin typeface="Comic Sans MS" pitchFamily="66" charset="0"/>
              </a:rPr>
              <a:t> Each adjacent detector pairs considered </a:t>
            </a:r>
            <a:r>
              <a:rPr lang="en-GB" sz="1800" b="1" i="1" dirty="0">
                <a:solidFill>
                  <a:schemeClr val="tx2"/>
                </a:solidFill>
                <a:effectLst/>
                <a:latin typeface="Comic Sans MS" pitchFamily="66" charset="0"/>
              </a:rPr>
              <a:t>(Pseudo detectors: 42 later reduced to 32 after failure of the two </a:t>
            </a:r>
            <a:r>
              <a:rPr lang="en-GB" sz="1800" b="1" i="1" dirty="0" err="1">
                <a:solidFill>
                  <a:schemeClr val="tx2"/>
                </a:solidFill>
                <a:effectLst/>
                <a:latin typeface="Comic Sans MS" pitchFamily="66" charset="0"/>
              </a:rPr>
              <a:t>Ge</a:t>
            </a:r>
            <a:r>
              <a:rPr lang="en-GB" sz="1800" b="1" i="1" dirty="0">
                <a:solidFill>
                  <a:schemeClr val="tx2"/>
                </a:solidFill>
                <a:effectLst/>
                <a:latin typeface="Comic Sans MS" pitchFamily="66" charset="0"/>
              </a:rPr>
              <a:t> pixels)</a:t>
            </a:r>
          </a:p>
          <a:p>
            <a:pPr algn="l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i="1" dirty="0">
                <a:solidFill>
                  <a:schemeClr val="tx2"/>
                </a:solidFill>
                <a:effectLst/>
                <a:latin typeface="Comic Sans MS" pitchFamily="66" charset="0"/>
              </a:rPr>
              <a:t> Recorded data from Crab</a:t>
            </a:r>
            <a:r>
              <a:rPr lang="en-GB" sz="2000" dirty="0">
                <a:solidFill>
                  <a:schemeClr val="tx2"/>
                </a:solidFill>
                <a:effectLst/>
                <a:latin typeface="Comic Sans MS" pitchFamily="66" charset="0"/>
              </a:rPr>
              <a:t>  </a:t>
            </a:r>
            <a:r>
              <a:rPr lang="en-GB" sz="2000" b="1" i="1" dirty="0">
                <a:solidFill>
                  <a:schemeClr val="tx2"/>
                </a:solidFill>
                <a:effectLst/>
                <a:latin typeface="Comic Sans MS" pitchFamily="66" charset="0"/>
              </a:rPr>
              <a:t>modelled as:</a:t>
            </a:r>
          </a:p>
        </p:txBody>
      </p:sp>
      <p:graphicFrame>
        <p:nvGraphicFramePr>
          <p:cNvPr id="92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9081"/>
              </p:ext>
            </p:extLst>
          </p:nvPr>
        </p:nvGraphicFramePr>
        <p:xfrm>
          <a:off x="2478219" y="3045400"/>
          <a:ext cx="448177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3" imgW="1543185" imgH="219165" progId="Equation.3">
                  <p:embed/>
                </p:oleObj>
              </mc:Choice>
              <mc:Fallback>
                <p:oleObj name="Equation" r:id="rId3" imgW="1543185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219" y="3045400"/>
                        <a:ext cx="448177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78519" y="3915386"/>
            <a:ext cx="51443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 dirty="0">
                <a:solidFill>
                  <a:schemeClr val="tx2"/>
                </a:solidFill>
                <a:effectLst/>
                <a:latin typeface="Comic Sans MS" pitchFamily="66" charset="0"/>
              </a:rPr>
              <a:t> S  = the Crab strength</a:t>
            </a:r>
          </a:p>
          <a:p>
            <a:pPr marL="285750" indent="-285750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 dirty="0">
                <a:solidFill>
                  <a:schemeClr val="tx2"/>
                </a:solidFill>
                <a:effectLst/>
                <a:latin typeface="Comic Sans MS" pitchFamily="66" charset="0"/>
              </a:rPr>
              <a:t> C  = count distribution from the simulation</a:t>
            </a:r>
          </a:p>
          <a:p>
            <a:pPr marL="285750" indent="-285750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 dirty="0">
                <a:solidFill>
                  <a:schemeClr val="tx2"/>
                </a:solidFill>
                <a:effectLst/>
                <a:latin typeface="Comic Sans MS" pitchFamily="66" charset="0"/>
              </a:rPr>
              <a:t> B</a:t>
            </a:r>
            <a:r>
              <a:rPr lang="en-GB" sz="1800" baseline="-25000" dirty="0">
                <a:solidFill>
                  <a:schemeClr val="tx2"/>
                </a:solidFill>
                <a:effectLst/>
                <a:latin typeface="Comic Sans MS" pitchFamily="66" charset="0"/>
              </a:rPr>
              <a:t>i</a:t>
            </a:r>
            <a:r>
              <a:rPr lang="en-GB" sz="1800" dirty="0">
                <a:solidFill>
                  <a:schemeClr val="tx2"/>
                </a:solidFill>
                <a:effectLst/>
                <a:latin typeface="Comic Sans MS" pitchFamily="66" charset="0"/>
              </a:rPr>
              <a:t>  = spatial distribution of the background</a:t>
            </a:r>
          </a:p>
          <a:p>
            <a:pPr marL="285750" indent="-285750" algn="l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 dirty="0">
                <a:solidFill>
                  <a:schemeClr val="tx2"/>
                </a:solidFill>
                <a:effectLst/>
                <a:latin typeface="Comic Sans MS" pitchFamily="66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Comic Sans MS" pitchFamily="66" charset="0"/>
              </a:rPr>
              <a:t>B</a:t>
            </a:r>
            <a:r>
              <a:rPr lang="en-GB" sz="1800" baseline="-25000" dirty="0" err="1">
                <a:solidFill>
                  <a:schemeClr val="tx2"/>
                </a:solidFill>
                <a:effectLst/>
                <a:latin typeface="Comic Sans MS" pitchFamily="66" charset="0"/>
              </a:rPr>
              <a:t>s</a:t>
            </a:r>
            <a:r>
              <a:rPr lang="en-GB" sz="1800" dirty="0">
                <a:solidFill>
                  <a:schemeClr val="tx2"/>
                </a:solidFill>
                <a:effectLst/>
                <a:latin typeface="Comic Sans MS" pitchFamily="66" charset="0"/>
              </a:rPr>
              <a:t> = background variation in time</a:t>
            </a:r>
            <a:endParaRPr lang="en-US" sz="1800" dirty="0"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95300" y="45871"/>
            <a:ext cx="8915400" cy="1139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600" smtClean="0">
                <a:latin typeface="Comic Sans MS" pitchFamily="66" charset="0"/>
              </a:rPr>
              <a:t>Polarimetry with SPI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13" name="Picture 12" descr="integ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012825" cy="852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53" y="3876473"/>
            <a:ext cx="3751217" cy="22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064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632075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7200" dirty="0" smtClean="0"/>
              <a:t>Study of polarisation of GRB 041219A</a:t>
            </a:r>
          </a:p>
        </p:txBody>
      </p:sp>
      <p:sp>
        <p:nvSpPr>
          <p:cNvPr id="5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 in a few </a:t>
            </a:r>
            <a:r>
              <a:rPr lang="fr-FR" sz="3600" dirty="0" err="1" smtClean="0">
                <a:latin typeface="Comic Sans MS" pitchFamily="66" charset="0"/>
              </a:rPr>
              <a:t>words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0825" y="1622425"/>
            <a:ext cx="93281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2800" dirty="0"/>
              <a:t>GRB 041219A was detected in </a:t>
            </a:r>
            <a:r>
              <a:rPr lang="en-US" sz="2800" dirty="0" err="1"/>
              <a:t>december</a:t>
            </a:r>
            <a:r>
              <a:rPr lang="en-US" sz="2800" dirty="0"/>
              <a:t> 2004 by the Integral Burst Alert System (IBAS).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en-US" sz="2800" dirty="0"/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2800" dirty="0"/>
              <a:t>Longest and brightest GRB detected in the Integral FOV so far …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en-US" sz="2800" dirty="0"/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2800" dirty="0"/>
              <a:t>The Integral Spectrometer (SPI) already reported a high </a:t>
            </a:r>
            <a:r>
              <a:rPr lang="en-US" sz="2800" dirty="0" err="1"/>
              <a:t>polarisation</a:t>
            </a:r>
            <a:r>
              <a:rPr lang="en-US" sz="2800" dirty="0"/>
              <a:t> level (68 %) observed during the brightest part of this GRB (</a:t>
            </a:r>
            <a:r>
              <a:rPr lang="en-US" sz="2800" dirty="0" err="1"/>
              <a:t>Mc</a:t>
            </a:r>
            <a:r>
              <a:rPr lang="en-US" sz="2800" dirty="0"/>
              <a:t> Glynn et al., 2007)</a:t>
            </a:r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 Compton light </a:t>
            </a:r>
            <a:r>
              <a:rPr lang="fr-FR" sz="3600" dirty="0" err="1" smtClean="0">
                <a:latin typeface="Comic Sans MS" pitchFamily="66" charset="0"/>
              </a:rPr>
              <a:t>curve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1245"/>
          <a:stretch>
            <a:fillRect/>
          </a:stretch>
        </p:blipFill>
        <p:spPr bwMode="auto">
          <a:xfrm>
            <a:off x="698500" y="1371600"/>
            <a:ext cx="59769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0" b="35739"/>
          <a:stretch>
            <a:fillRect/>
          </a:stretch>
        </p:blipFill>
        <p:spPr bwMode="auto">
          <a:xfrm>
            <a:off x="6370638" y="4081463"/>
            <a:ext cx="3143250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72275" y="1360488"/>
            <a:ext cx="29479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/>
              <a:t>Analysis</a:t>
            </a:r>
            <a:r>
              <a:rPr lang="fr-FR" sz="2800" dirty="0"/>
              <a:t> in 10s </a:t>
            </a:r>
            <a:r>
              <a:rPr lang="fr-FR" sz="2800" dirty="0" err="1"/>
              <a:t>bins</a:t>
            </a:r>
            <a:endParaRPr lang="fr-FR" sz="2800" dirty="0"/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Total S/N </a:t>
            </a:r>
          </a:p>
          <a:p>
            <a:pPr>
              <a:defRPr/>
            </a:pPr>
            <a:r>
              <a:rPr lang="fr-FR" sz="2800" dirty="0"/>
              <a:t>(200-800 </a:t>
            </a:r>
            <a:r>
              <a:rPr lang="fr-FR" sz="2800" dirty="0" err="1"/>
              <a:t>keV</a:t>
            </a:r>
            <a:r>
              <a:rPr lang="fr-FR" sz="2800" dirty="0"/>
              <a:t>) 37 </a:t>
            </a:r>
            <a:r>
              <a:rPr lang="fr-FR" sz="2800" dirty="0">
                <a:sym typeface="Symbol"/>
              </a:rPr>
              <a:t>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2971800" y="5942013"/>
            <a:ext cx="15779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/>
              <a:t>5s bin</a:t>
            </a:r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>
          <a:xfrm>
            <a:off x="788988" y="277813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GRB 041219A </a:t>
            </a:r>
            <a:r>
              <a:rPr lang="en-US" sz="3600" dirty="0" err="1" smtClean="0">
                <a:latin typeface="Comic Sans MS" pitchFamily="66" charset="0"/>
              </a:rPr>
              <a:t>polarisation</a:t>
            </a:r>
            <a:r>
              <a:rPr lang="en-US" sz="3600" dirty="0" smtClean="0">
                <a:latin typeface="Comic Sans MS" pitchFamily="66" charset="0"/>
              </a:rPr>
              <a:t> diagrams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3" b="17375"/>
          <a:stretch>
            <a:fillRect/>
          </a:stretch>
        </p:blipFill>
        <p:spPr bwMode="auto">
          <a:xfrm>
            <a:off x="2133600" y="1416050"/>
            <a:ext cx="6205538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ZoneTexte 2"/>
          <p:cNvSpPr txBox="1">
            <a:spLocks noChangeArrowheads="1"/>
          </p:cNvSpPr>
          <p:nvPr/>
        </p:nvSpPr>
        <p:spPr bwMode="auto">
          <a:xfrm>
            <a:off x="3070225" y="4244975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0000"/>
                </a:solidFill>
                <a:effectLst/>
              </a:rPr>
              <a:t>= SPI</a:t>
            </a:r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 polarisation </a:t>
            </a:r>
            <a:r>
              <a:rPr lang="fr-FR" sz="3600" dirty="0" err="1" smtClean="0">
                <a:latin typeface="Comic Sans MS" pitchFamily="66" charset="0"/>
              </a:rPr>
              <a:t>results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7" b="32613"/>
          <a:stretch>
            <a:fillRect/>
          </a:stretch>
        </p:blipFill>
        <p:spPr bwMode="auto">
          <a:xfrm>
            <a:off x="357188" y="1535113"/>
            <a:ext cx="90424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ZoneTexte 10"/>
          <p:cNvSpPr txBox="1">
            <a:spLocks noChangeArrowheads="1"/>
          </p:cNvSpPr>
          <p:nvPr/>
        </p:nvSpPr>
        <p:spPr bwMode="auto">
          <a:xfrm>
            <a:off x="685800" y="3790950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0000"/>
                </a:solidFill>
                <a:effectLst/>
              </a:rPr>
              <a:t>= SPI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06513" y="5986463"/>
            <a:ext cx="6813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FF00"/>
                </a:solidFill>
              </a:rPr>
              <a:t>SPI : 63 ± 30 %                 P.A. = 70 ± 12°</a:t>
            </a:r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3688" y="1360488"/>
            <a:ext cx="9144000" cy="5202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LIV : Lorentz invariance violation</a:t>
            </a:r>
          </a:p>
          <a:p>
            <a:pPr>
              <a:defRPr/>
            </a:pPr>
            <a:endParaRPr lang="fr-FR" sz="3200" dirty="0"/>
          </a:p>
          <a:p>
            <a:pPr>
              <a:defRPr/>
            </a:pPr>
            <a:endParaRPr lang="fr-FR" sz="3200" dirty="0"/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3200" dirty="0"/>
              <a:t>LIV =&gt; rotation of the polarization angle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en-US" sz="3200" dirty="0"/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3200" dirty="0"/>
              <a:t>Already studied using the SPI measurement of Crab polarization (</a:t>
            </a:r>
            <a:r>
              <a:rPr lang="en-US" sz="3200" dirty="0" err="1"/>
              <a:t>Maccione</a:t>
            </a:r>
            <a:r>
              <a:rPr lang="en-US" sz="3200" dirty="0"/>
              <a:t> et al. 2008)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en-US" sz="3200" dirty="0"/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041219A: </a:t>
            </a:r>
            <a:r>
              <a:rPr lang="fr-FR" sz="3600" dirty="0" err="1" smtClean="0">
                <a:latin typeface="Comic Sans MS" pitchFamily="66" charset="0"/>
              </a:rPr>
              <a:t>constraints</a:t>
            </a:r>
            <a:r>
              <a:rPr lang="fr-FR" sz="3600" dirty="0" smtClean="0">
                <a:latin typeface="Comic Sans MS" pitchFamily="66" charset="0"/>
              </a:rPr>
              <a:t> on LIV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3688" y="1360488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3200" dirty="0"/>
              <a:t>Principle: 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en-US" sz="3200" dirty="0"/>
          </a:p>
          <a:p>
            <a:pPr algn="l">
              <a:defRPr/>
            </a:pPr>
            <a:r>
              <a:rPr lang="en-US" sz="3200" dirty="0"/>
              <a:t>	Light dispersion relation: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041219A: </a:t>
            </a:r>
            <a:r>
              <a:rPr lang="fr-FR" sz="3600" dirty="0" err="1" smtClean="0">
                <a:latin typeface="Comic Sans MS" pitchFamily="66" charset="0"/>
              </a:rPr>
              <a:t>constraints</a:t>
            </a:r>
            <a:r>
              <a:rPr lang="fr-FR" sz="3600" dirty="0" smtClean="0">
                <a:latin typeface="Comic Sans MS" pitchFamily="66" charset="0"/>
              </a:rPr>
              <a:t> on LIV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r="65054" b="86923"/>
          <a:stretch>
            <a:fillRect/>
          </a:stretch>
        </p:blipFill>
        <p:spPr bwMode="auto">
          <a:xfrm>
            <a:off x="947738" y="2992438"/>
            <a:ext cx="30575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92613" y="3068638"/>
            <a:ext cx="36369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M</a:t>
            </a:r>
            <a:r>
              <a:rPr lang="en-US" sz="2400" baseline="-25000" dirty="0" err="1"/>
              <a:t>Pl</a:t>
            </a:r>
            <a:r>
              <a:rPr lang="en-US" sz="2400" dirty="0"/>
              <a:t>: reduced Planck scale (2.4 10</a:t>
            </a:r>
            <a:r>
              <a:rPr lang="en-US" sz="2400" baseline="30000" dirty="0"/>
              <a:t>18</a:t>
            </a:r>
            <a:r>
              <a:rPr lang="en-US" sz="2400" dirty="0"/>
              <a:t> </a:t>
            </a:r>
            <a:r>
              <a:rPr lang="en-US" sz="2400" dirty="0" err="1"/>
              <a:t>GeV</a:t>
            </a:r>
            <a:r>
              <a:rPr lang="en-US" sz="2400" dirty="0"/>
              <a:t>)</a:t>
            </a:r>
          </a:p>
        </p:txBody>
      </p:sp>
      <p:pic>
        <p:nvPicPr>
          <p:cNvPr id="40969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36716" r="60680" b="47655"/>
          <a:stretch>
            <a:fillRect/>
          </a:stretch>
        </p:blipFill>
        <p:spPr bwMode="auto">
          <a:xfrm>
            <a:off x="947738" y="4171950"/>
            <a:ext cx="453548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History of GRB polarization observations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3685" name="Text Box 5"/>
          <p:cNvSpPr txBox="1">
            <a:spLocks noChangeArrowheads="1"/>
          </p:cNvSpPr>
          <p:nvPr/>
        </p:nvSpPr>
        <p:spPr bwMode="auto">
          <a:xfrm>
            <a:off x="814148" y="1871517"/>
            <a:ext cx="8420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The past : RHESSI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The present : Integral and GAP</a:t>
            </a:r>
            <a:endParaRPr lang="en-GB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The future : POLAR, </a:t>
            </a:r>
            <a:r>
              <a:rPr lang="en-GB" dirty="0" err="1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NuStar</a:t>
            </a:r>
            <a:r>
              <a:rPr lang="en-GB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, </a:t>
            </a:r>
            <a:r>
              <a:rPr lang="en-GB" dirty="0" err="1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Astro</a:t>
            </a:r>
            <a:r>
              <a:rPr lang="en-GB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-H, …</a:t>
            </a: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867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041219A: </a:t>
            </a:r>
            <a:r>
              <a:rPr lang="fr-FR" sz="3600" dirty="0" err="1" smtClean="0">
                <a:latin typeface="Comic Sans MS" pitchFamily="66" charset="0"/>
              </a:rPr>
              <a:t>constraints</a:t>
            </a:r>
            <a:r>
              <a:rPr lang="fr-FR" sz="3600" dirty="0" smtClean="0">
                <a:latin typeface="Comic Sans MS" pitchFamily="66" charset="0"/>
              </a:rPr>
              <a:t> on LIV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7363" y="3330575"/>
            <a:ext cx="85264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endParaRPr lang="fr-FR" dirty="0"/>
          </a:p>
          <a:p>
            <a:pPr algn="l">
              <a:defRPr/>
            </a:pPr>
            <a:r>
              <a:rPr lang="fr-FR" dirty="0" err="1"/>
              <a:t>Crab</a:t>
            </a:r>
            <a:r>
              <a:rPr lang="fr-FR" dirty="0"/>
              <a:t>: </a:t>
            </a:r>
            <a:r>
              <a:rPr lang="fr-FR" dirty="0">
                <a:sym typeface="Symbol"/>
              </a:rPr>
              <a:t> &lt; 2 10</a:t>
            </a:r>
            <a:r>
              <a:rPr lang="fr-FR" baseline="30000" dirty="0">
                <a:sym typeface="Symbol"/>
              </a:rPr>
              <a:t>-9 </a:t>
            </a:r>
            <a:r>
              <a:rPr lang="fr-FR" dirty="0">
                <a:sym typeface="Symbol"/>
              </a:rPr>
              <a:t> </a:t>
            </a:r>
            <a:r>
              <a:rPr lang="fr-FR" dirty="0"/>
              <a:t>(</a:t>
            </a:r>
            <a:r>
              <a:rPr lang="fr-FR" dirty="0" err="1"/>
              <a:t>Maccione</a:t>
            </a:r>
            <a:r>
              <a:rPr lang="fr-FR" dirty="0"/>
              <a:t> et al. 2008)</a:t>
            </a:r>
          </a:p>
          <a:p>
            <a:pPr algn="l">
              <a:defRPr/>
            </a:pPr>
            <a:r>
              <a:rPr lang="fr-FR" dirty="0"/>
              <a:t>GRB : </a:t>
            </a:r>
            <a:r>
              <a:rPr lang="fr-FR" dirty="0" err="1"/>
              <a:t>at</a:t>
            </a:r>
            <a:r>
              <a:rPr lang="fr-FR" dirty="0"/>
              <a:t> least 10</a:t>
            </a:r>
            <a:r>
              <a:rPr lang="fr-FR" baseline="30000" dirty="0"/>
              <a:t>5</a:t>
            </a:r>
            <a:r>
              <a:rPr lang="fr-FR" dirty="0"/>
              <a:t> times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away</a:t>
            </a:r>
            <a:endParaRPr lang="fr-FR" dirty="0"/>
          </a:p>
        </p:txBody>
      </p:sp>
      <p:pic>
        <p:nvPicPr>
          <p:cNvPr id="4199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58205" r="60680" b="27338"/>
          <a:stretch>
            <a:fillRect/>
          </a:stretch>
        </p:blipFill>
        <p:spPr bwMode="auto">
          <a:xfrm>
            <a:off x="2405063" y="2054225"/>
            <a:ext cx="458628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>
          <a:xfrm>
            <a:off x="887413" y="230188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041219A: distance </a:t>
            </a:r>
            <a:r>
              <a:rPr lang="fr-FR" sz="3600" dirty="0" err="1" smtClean="0">
                <a:latin typeface="Comic Sans MS" pitchFamily="66" charset="0"/>
              </a:rPr>
              <a:t>determination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0875" y="1730375"/>
            <a:ext cx="8526463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l">
              <a:buFont typeface="Arial" pitchFamily="34" charset="0"/>
              <a:buChar char="•"/>
              <a:defRPr/>
            </a:pPr>
            <a:r>
              <a:rPr lang="fr-FR" sz="2800" dirty="0"/>
              <a:t>Redshift </a:t>
            </a:r>
            <a:r>
              <a:rPr lang="fr-FR" sz="2800" dirty="0" err="1"/>
              <a:t>measure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the CFHT/</a:t>
            </a:r>
            <a:r>
              <a:rPr lang="fr-FR" sz="2800" dirty="0" err="1"/>
              <a:t>WirCAM</a:t>
            </a:r>
            <a:r>
              <a:rPr lang="fr-FR" sz="2800" dirty="0"/>
              <a:t> instrument (Götz et al., 2011): 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fr-FR" sz="2800" dirty="0"/>
          </a:p>
          <a:p>
            <a:pPr algn="l">
              <a:defRPr/>
            </a:pPr>
            <a:r>
              <a:rPr lang="fr-FR" sz="2800" dirty="0"/>
              <a:t>		=&gt; z = 0.31 </a:t>
            </a:r>
            <a:r>
              <a:rPr lang="fr-FR" sz="2800" baseline="30000" dirty="0"/>
              <a:t>+0.54 </a:t>
            </a:r>
            <a:r>
              <a:rPr lang="fr-FR" sz="2800" baseline="-25000" dirty="0"/>
              <a:t>-0.26</a:t>
            </a:r>
          </a:p>
          <a:p>
            <a:pPr algn="l">
              <a:defRPr/>
            </a:pPr>
            <a:endParaRPr lang="fr-FR" sz="2800" dirty="0"/>
          </a:p>
          <a:p>
            <a:pPr algn="l">
              <a:defRPr/>
            </a:pPr>
            <a:r>
              <a:rPr lang="fr-FR" sz="2800" dirty="0"/>
              <a:t>		=&gt; d = [0.222-5.406] </a:t>
            </a:r>
            <a:r>
              <a:rPr lang="fr-FR" sz="2800" dirty="0" err="1"/>
              <a:t>Gpc</a:t>
            </a:r>
            <a:endParaRPr lang="fr-FR" sz="2800" dirty="0"/>
          </a:p>
          <a:p>
            <a:pPr algn="l">
              <a:defRPr/>
            </a:pPr>
            <a:endParaRPr lang="fr-FR" sz="2800" dirty="0"/>
          </a:p>
          <a:p>
            <a:pPr algn="l">
              <a:defRPr/>
            </a:pPr>
            <a:r>
              <a:rPr lang="fr-FR" sz="2800" dirty="0" err="1"/>
              <a:t>with</a:t>
            </a:r>
            <a:r>
              <a:rPr lang="fr-FR" sz="2800" dirty="0"/>
              <a:t> standard </a:t>
            </a:r>
            <a:r>
              <a:rPr lang="fr-FR" sz="2800" dirty="0" err="1"/>
              <a:t>cosmological</a:t>
            </a:r>
            <a:r>
              <a:rPr lang="fr-FR" sz="2800" dirty="0"/>
              <a:t> </a:t>
            </a:r>
            <a:r>
              <a:rPr lang="fr-FR" sz="2800" dirty="0" err="1"/>
              <a:t>parameters</a:t>
            </a:r>
            <a:endParaRPr lang="fr-FR" sz="2800" dirty="0"/>
          </a:p>
          <a:p>
            <a:pPr algn="l">
              <a:defRPr/>
            </a:pPr>
            <a:r>
              <a:rPr lang="fr-FR" sz="2800" dirty="0"/>
              <a:t>   (</a:t>
            </a:r>
            <a:r>
              <a:rPr lang="fr-FR" sz="2800" dirty="0">
                <a:sym typeface="Symbol"/>
              </a:rPr>
              <a:t></a:t>
            </a:r>
            <a:r>
              <a:rPr lang="fr-FR" sz="2800" baseline="-25000" dirty="0">
                <a:sym typeface="Symbol"/>
              </a:rPr>
              <a:t>m</a:t>
            </a:r>
            <a:r>
              <a:rPr lang="fr-FR" sz="2800" dirty="0">
                <a:sym typeface="Symbol"/>
              </a:rPr>
              <a:t>=0.3, </a:t>
            </a:r>
            <a:r>
              <a:rPr lang="fr-FR" sz="2800" baseline="-25000" dirty="0">
                <a:sym typeface="Symbol"/>
              </a:rPr>
              <a:t></a:t>
            </a:r>
            <a:r>
              <a:rPr lang="fr-FR" sz="2800" dirty="0">
                <a:sym typeface="Symbol"/>
              </a:rPr>
              <a:t>=0.7, H=70 km/s/</a:t>
            </a:r>
            <a:r>
              <a:rPr lang="fr-FR" sz="2800" dirty="0" err="1">
                <a:sym typeface="Symbol"/>
              </a:rPr>
              <a:t>Mpc</a:t>
            </a:r>
            <a:r>
              <a:rPr lang="fr-FR" dirty="0"/>
              <a:t>)</a:t>
            </a:r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041219A: </a:t>
            </a:r>
            <a:r>
              <a:rPr lang="fr-FR" sz="3600" dirty="0" err="1" smtClean="0">
                <a:latin typeface="Comic Sans MS" pitchFamily="66" charset="0"/>
              </a:rPr>
              <a:t>measure</a:t>
            </a:r>
            <a:r>
              <a:rPr lang="fr-FR" sz="3600" dirty="0" smtClean="0">
                <a:latin typeface="Comic Sans MS" pitchFamily="66" charset="0"/>
              </a:rPr>
              <a:t> of </a:t>
            </a:r>
            <a:r>
              <a:rPr lang="fr-FR" sz="3600" dirty="0" smtClean="0">
                <a:latin typeface="Comic Sans MS" pitchFamily="66" charset="0"/>
                <a:sym typeface="Symbol"/>
              </a:rPr>
              <a:t></a:t>
            </a:r>
            <a:endParaRPr lang="fr-FR" sz="3600" dirty="0" smtClean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013" y="1425575"/>
            <a:ext cx="85264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800" dirty="0"/>
              <a:t>Comparaison of PA </a:t>
            </a:r>
            <a:r>
              <a:rPr lang="fr-FR" sz="2800" dirty="0" err="1"/>
              <a:t>between</a:t>
            </a:r>
            <a:r>
              <a:rPr lang="fr-FR" sz="2800" dirty="0"/>
              <a:t> 2 </a:t>
            </a:r>
            <a:r>
              <a:rPr lang="fr-FR" sz="2800" dirty="0" err="1"/>
              <a:t>energy</a:t>
            </a:r>
            <a:r>
              <a:rPr lang="fr-FR" sz="2800" dirty="0"/>
              <a:t> bands </a:t>
            </a:r>
            <a:r>
              <a:rPr lang="fr-FR" sz="2800" dirty="0" err="1"/>
              <a:t>with</a:t>
            </a:r>
            <a:endParaRPr lang="fr-FR" dirty="0"/>
          </a:p>
        </p:txBody>
      </p:sp>
      <p:pic>
        <p:nvPicPr>
          <p:cNvPr id="4403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2" b="17375"/>
          <a:stretch>
            <a:fillRect/>
          </a:stretch>
        </p:blipFill>
        <p:spPr bwMode="auto">
          <a:xfrm>
            <a:off x="176213" y="2071688"/>
            <a:ext cx="49593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635000" y="5981700"/>
            <a:ext cx="421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>
                <a:effectLst/>
                <a:latin typeface="Times New Roman" pitchFamily="18" charset="0"/>
                <a:ea typeface="ＭＳ Ｐゴシック" pitchFamily="48" charset="-128"/>
              </a:rPr>
              <a:t>proba(a &gt; a</a:t>
            </a:r>
            <a:r>
              <a:rPr lang="fr-FR" sz="2400" baseline="-25000">
                <a:effectLst/>
                <a:latin typeface="Times New Roman" pitchFamily="18" charset="0"/>
                <a:ea typeface="ＭＳ Ｐゴシック" pitchFamily="48" charset="-128"/>
              </a:rPr>
              <a:t>0</a:t>
            </a:r>
            <a:r>
              <a:rPr lang="fr-FR" sz="2400">
                <a:effectLst/>
                <a:latin typeface="Times New Roman" pitchFamily="18" charset="0"/>
                <a:ea typeface="ＭＳ Ｐゴシック" pitchFamily="48" charset="-128"/>
              </a:rPr>
              <a:t>, any </a:t>
            </a:r>
            <a:r>
              <a:rPr lang="fr-FR" sz="2400">
                <a:effectLst/>
                <a:latin typeface="Times New Roman" pitchFamily="18" charset="0"/>
                <a:ea typeface="ＭＳ Ｐゴシック" pitchFamily="48" charset="-128"/>
                <a:sym typeface="Symbol" pitchFamily="18" charset="2"/>
              </a:rPr>
              <a:t></a:t>
            </a:r>
            <a:r>
              <a:rPr lang="fr-FR" sz="2400">
                <a:effectLst/>
                <a:latin typeface="Times New Roman" pitchFamily="18" charset="0"/>
                <a:ea typeface="ＭＳ Ｐゴシック" pitchFamily="48" charset="-128"/>
              </a:rPr>
              <a:t>) = 0.06 %</a:t>
            </a:r>
          </a:p>
        </p:txBody>
      </p:sp>
      <p:pic>
        <p:nvPicPr>
          <p:cNvPr id="44041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8" b="25189"/>
          <a:stretch>
            <a:fillRect/>
          </a:stretch>
        </p:blipFill>
        <p:spPr bwMode="auto">
          <a:xfrm>
            <a:off x="5414963" y="3157538"/>
            <a:ext cx="42545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763000" y="3419475"/>
            <a:ext cx="7429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GB" sz="1800" dirty="0" smtClean="0">
                <a:solidFill>
                  <a:srgbClr val="FF8000"/>
                </a:solidFill>
                <a:effectLst/>
                <a:latin typeface="Arial" charset="0"/>
                <a:ea typeface="ＭＳ Ｐゴシック" pitchFamily="48" charset="-128"/>
              </a:rPr>
              <a:t>68%</a:t>
            </a:r>
            <a:r>
              <a:rPr lang="en-GB" sz="18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  <a:sym typeface="Symbol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GB" sz="1800" dirty="0" smtClean="0">
                <a:solidFill>
                  <a:schemeClr val="tx2">
                    <a:lumMod val="25000"/>
                  </a:schemeClr>
                </a:solidFill>
                <a:effectLst/>
                <a:latin typeface="Arial" charset="0"/>
                <a:ea typeface="ＭＳ Ｐゴシック" pitchFamily="48" charset="-128"/>
                <a:sym typeface="Symbol" pitchFamily="18" charset="2"/>
              </a:rPr>
              <a:t>90%</a:t>
            </a:r>
          </a:p>
          <a:p>
            <a:pPr algn="l">
              <a:spcBef>
                <a:spcPts val="0"/>
              </a:spcBef>
              <a:defRPr/>
            </a:pPr>
            <a:r>
              <a:rPr lang="en-GB" sz="1800" dirty="0" smtClean="0">
                <a:solidFill>
                  <a:srgbClr val="4E997E"/>
                </a:solidFill>
                <a:effectLst/>
                <a:latin typeface="Arial" charset="0"/>
                <a:ea typeface="ＭＳ Ｐゴシック" pitchFamily="48" charset="-128"/>
                <a:sym typeface="Symbol" pitchFamily="18" charset="2"/>
              </a:rPr>
              <a:t>95%</a:t>
            </a:r>
            <a:endParaRPr lang="en-GB" sz="18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sym typeface="Symbol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GB" sz="1800" dirty="0" smtClean="0">
                <a:solidFill>
                  <a:srgbClr val="005455"/>
                </a:solidFill>
                <a:effectLst/>
                <a:latin typeface="Arial" charset="0"/>
                <a:ea typeface="ＭＳ Ｐゴシック" pitchFamily="48" charset="-128"/>
                <a:sym typeface="Symbol" pitchFamily="18" charset="2"/>
              </a:rPr>
              <a:t>99%</a:t>
            </a:r>
            <a:endParaRPr lang="en-GB" sz="18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35575" y="1916113"/>
            <a:ext cx="3995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/>
              <a:t>similar</a:t>
            </a:r>
            <a:r>
              <a:rPr lang="fr-FR" sz="2800" dirty="0"/>
              <a:t> signal to noise</a:t>
            </a:r>
          </a:p>
        </p:txBody>
      </p:sp>
      <p:sp>
        <p:nvSpPr>
          <p:cNvPr id="15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Comic Sans MS" pitchFamily="66" charset="0"/>
              </a:rPr>
              <a:t>GRB 041219A: </a:t>
            </a:r>
            <a:r>
              <a:rPr lang="fr-FR" sz="3600" dirty="0" err="1" smtClean="0">
                <a:latin typeface="Comic Sans MS" pitchFamily="66" charset="0"/>
              </a:rPr>
              <a:t>constraints</a:t>
            </a:r>
            <a:r>
              <a:rPr lang="fr-FR" sz="3600" dirty="0" smtClean="0">
                <a:latin typeface="Comic Sans MS" pitchFamily="66" charset="0"/>
              </a:rPr>
              <a:t> on LIV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0188"/>
            <a:ext cx="935038" cy="97948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013" y="1425575"/>
            <a:ext cx="85264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800" dirty="0"/>
              <a:t>Comparaison of PA </a:t>
            </a:r>
            <a:r>
              <a:rPr lang="fr-FR" sz="2800" dirty="0" err="1"/>
              <a:t>between</a:t>
            </a:r>
            <a:r>
              <a:rPr lang="fr-FR" sz="2800" dirty="0"/>
              <a:t> 2 </a:t>
            </a:r>
            <a:r>
              <a:rPr lang="fr-FR" sz="2800" dirty="0" err="1"/>
              <a:t>energy</a:t>
            </a:r>
            <a:r>
              <a:rPr lang="fr-FR" sz="2800" dirty="0"/>
              <a:t> bands</a:t>
            </a:r>
            <a:endParaRPr lang="fr-FR" dirty="0"/>
          </a:p>
        </p:txBody>
      </p:sp>
      <p:pic>
        <p:nvPicPr>
          <p:cNvPr id="45063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07" b="27533"/>
          <a:stretch>
            <a:fillRect/>
          </a:stretch>
        </p:blipFill>
        <p:spPr bwMode="auto">
          <a:xfrm>
            <a:off x="608013" y="2057400"/>
            <a:ext cx="56054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313488" y="2133600"/>
            <a:ext cx="349408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ym typeface="Symbol"/>
              </a:rPr>
              <a:t>200-250 </a:t>
            </a:r>
            <a:r>
              <a:rPr lang="fr-FR" dirty="0" err="1">
                <a:sym typeface="Symbol"/>
              </a:rPr>
              <a:t>keV</a:t>
            </a:r>
            <a:r>
              <a:rPr lang="fr-FR" dirty="0">
                <a:sym typeface="Symbol"/>
              </a:rPr>
              <a:t> vs </a:t>
            </a:r>
          </a:p>
          <a:p>
            <a:pPr>
              <a:defRPr/>
            </a:pPr>
            <a:r>
              <a:rPr lang="fr-FR" dirty="0">
                <a:sym typeface="Symbol"/>
              </a:rPr>
              <a:t>250-325 </a:t>
            </a:r>
            <a:r>
              <a:rPr lang="fr-FR" dirty="0" err="1">
                <a:sym typeface="Symbol"/>
              </a:rPr>
              <a:t>keV</a:t>
            </a:r>
            <a:endParaRPr lang="fr-FR" dirty="0">
              <a:sym typeface="Symbol"/>
            </a:endParaRPr>
          </a:p>
          <a:p>
            <a:pPr>
              <a:defRPr/>
            </a:pPr>
            <a:r>
              <a:rPr lang="fr-FR" dirty="0" smtClean="0">
                <a:sym typeface="Symbol"/>
              </a:rPr>
              <a:t> </a:t>
            </a:r>
            <a:r>
              <a:rPr lang="fr-FR" dirty="0">
                <a:sym typeface="Symbol"/>
              </a:rPr>
              <a:t>= 21 ± 47</a:t>
            </a:r>
            <a:r>
              <a:rPr lang="fr-FR" dirty="0" smtClean="0">
                <a:sym typeface="Symbol"/>
              </a:rPr>
              <a:t>°</a:t>
            </a:r>
          </a:p>
          <a:p>
            <a:pPr>
              <a:defRPr/>
            </a:pPr>
            <a:endParaRPr lang="fr-FR" dirty="0">
              <a:sym typeface="Symbol"/>
            </a:endParaRPr>
          </a:p>
          <a:p>
            <a:pPr>
              <a:defRPr/>
            </a:pPr>
            <a:endParaRPr lang="fr-FR" dirty="0">
              <a:sym typeface="Symbol"/>
            </a:endParaRPr>
          </a:p>
          <a:p>
            <a:pPr>
              <a:defRPr/>
            </a:pPr>
            <a:r>
              <a:rPr lang="fr-FR" dirty="0">
                <a:solidFill>
                  <a:srgbClr val="FFFF00"/>
                </a:solidFill>
                <a:sym typeface="Symbol"/>
              </a:rPr>
              <a:t> &lt; 4 10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-15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3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58205" r="60680" b="27338"/>
          <a:stretch>
            <a:fillRect/>
          </a:stretch>
        </p:blipFill>
        <p:spPr bwMode="auto">
          <a:xfrm>
            <a:off x="6323216" y="4472396"/>
            <a:ext cx="3465029" cy="88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041345"/>
            <a:ext cx="8915400" cy="1139825"/>
          </a:xfrm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IKAROS/GAP GRB observations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65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The IKAROS/GAP experiment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25414" y="1480452"/>
            <a:ext cx="9290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Japanese experiment launched in2010.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GAP : Gamma-Ray Burst </a:t>
            </a:r>
            <a:r>
              <a:rPr lang="en-US" sz="2800" dirty="0" err="1" smtClean="0"/>
              <a:t>polarimeter</a:t>
            </a:r>
            <a:r>
              <a:rPr lang="en-US" sz="2800" dirty="0" smtClean="0"/>
              <a:t> on the solar sail IKAROS.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Plastic – </a:t>
            </a:r>
            <a:r>
              <a:rPr lang="en-US" sz="2800" dirty="0" err="1" smtClean="0"/>
              <a:t>CsI</a:t>
            </a:r>
            <a:r>
              <a:rPr lang="en-US" sz="2800" dirty="0" smtClean="0"/>
              <a:t> axial Compton telescope.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Heavily tested on ground in polarized beams.</a:t>
            </a:r>
            <a:endParaRPr lang="en-US" sz="2800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3872267"/>
            <a:ext cx="2958736" cy="23669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7" y="3879777"/>
            <a:ext cx="3145971" cy="23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GAP observation of GRB 100826A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3" b="17766"/>
          <a:stretch/>
        </p:blipFill>
        <p:spPr>
          <a:xfrm>
            <a:off x="5747657" y="3099088"/>
            <a:ext cx="3668486" cy="32037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8714" y="1447791"/>
            <a:ext cx="8980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GRB 100826A observed by GAP (70 – 300 keV).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Modulation fitted with a Monte-Carlo model.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98714" y="2307725"/>
            <a:ext cx="572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/>
              <a:t>Marginal detection at 2.9 </a:t>
            </a:r>
            <a:r>
              <a:rPr lang="en-US" sz="2800" dirty="0" smtClean="0">
                <a:sym typeface="Symbol"/>
              </a:rPr>
              <a:t>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3" b="18751"/>
          <a:stretch/>
        </p:blipFill>
        <p:spPr>
          <a:xfrm>
            <a:off x="1912285" y="3435874"/>
            <a:ext cx="3301971" cy="28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28601" y="2231595"/>
            <a:ext cx="933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FUTURE MISSIONS …</a:t>
            </a:r>
          </a:p>
        </p:txBody>
      </p:sp>
    </p:spTree>
    <p:extLst>
      <p:ext uri="{BB962C8B-B14F-4D97-AF65-F5344CB8AC3E}">
        <p14:creationId xmlns:p14="http://schemas.microsoft.com/office/powerpoint/2010/main" val="35132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The POLAR telescope (2014)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28601" y="1643751"/>
            <a:ext cx="5246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POLAR is a Swiss lead mission to be placed on the Chinese space station </a:t>
            </a:r>
            <a:r>
              <a:rPr lang="en-US" sz="2400" dirty="0" err="1" smtClean="0"/>
              <a:t>Tiangong</a:t>
            </a:r>
            <a:r>
              <a:rPr lang="en-US" sz="2400" dirty="0" smtClean="0"/>
              <a:t> 2 (2014).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It is a Compton telescope dedicated to GRB polarization measures.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It consists of several bars of plastic scintillator readout by PMT (a</a:t>
            </a:r>
            <a:r>
              <a:rPr lang="en-US" sz="2400" baseline="-25000" dirty="0" smtClean="0"/>
              <a:t>100</a:t>
            </a:r>
            <a:r>
              <a:rPr lang="en-US" sz="2400" dirty="0" smtClean="0"/>
              <a:t> ~ 60 %).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7" b="16842"/>
          <a:stretch/>
        </p:blipFill>
        <p:spPr>
          <a:xfrm>
            <a:off x="5573343" y="1719926"/>
            <a:ext cx="3951656" cy="39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err="1" smtClean="0">
                <a:latin typeface="Comic Sans MS" pitchFamily="66" charset="0"/>
              </a:rPr>
              <a:t>Astro</a:t>
            </a:r>
            <a:r>
              <a:rPr lang="en-GB" sz="3600" dirty="0" smtClean="0">
                <a:latin typeface="Comic Sans MS" pitchFamily="66" charset="0"/>
              </a:rPr>
              <a:t>-H (2014)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359229" y="2035633"/>
            <a:ext cx="40168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4 instruments including a Compton telescope (SGD, 5-600 keV).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Good </a:t>
            </a:r>
            <a:r>
              <a:rPr lang="en-US" sz="2400" dirty="0" err="1" smtClean="0"/>
              <a:t>polarimetric</a:t>
            </a:r>
            <a:r>
              <a:rPr lang="en-US" sz="2400" dirty="0" smtClean="0"/>
              <a:t> results on ground.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But, FOV (10°), delimited at high energy (&gt; 300 keV) by BGO collimators.</a:t>
            </a:r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85" b="24603"/>
          <a:stretch/>
        </p:blipFill>
        <p:spPr>
          <a:xfrm>
            <a:off x="7347855" y="2036342"/>
            <a:ext cx="2185363" cy="20773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21229" y="1230086"/>
            <a:ext cx="819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00"/>
                </a:solidFill>
              </a:rPr>
              <a:t>Astro</a:t>
            </a:r>
            <a:r>
              <a:rPr lang="en-US" sz="2800" u="sng" dirty="0" smtClean="0">
                <a:solidFill>
                  <a:srgbClr val="FFFF00"/>
                </a:solidFill>
              </a:rPr>
              <a:t>-H 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next X-ray Japanese mission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8" b="20501"/>
          <a:stretch/>
        </p:blipFill>
        <p:spPr>
          <a:xfrm>
            <a:off x="4496377" y="3233057"/>
            <a:ext cx="2656671" cy="31066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21637" y="2860766"/>
            <a:ext cx="28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FF00"/>
                </a:solidFill>
              </a:rPr>
              <a:t>250 keV X-ray </a:t>
            </a:r>
            <a:r>
              <a:rPr lang="fr-FR" sz="1800" dirty="0" err="1" smtClean="0">
                <a:solidFill>
                  <a:srgbClr val="FFFF00"/>
                </a:solidFill>
              </a:rPr>
              <a:t>beam</a:t>
            </a: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98179" y="4221480"/>
            <a:ext cx="28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FF00"/>
                </a:solidFill>
              </a:rPr>
              <a:t>SGD </a:t>
            </a:r>
            <a:r>
              <a:rPr lang="fr-FR" sz="1800" dirty="0" err="1" smtClean="0">
                <a:solidFill>
                  <a:srgbClr val="FFFF00"/>
                </a:solidFill>
              </a:rPr>
              <a:t>telescope</a:t>
            </a:r>
            <a:endParaRPr lang="fr-F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GRB RHESSI observations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3685" name="Text Box 5"/>
          <p:cNvSpPr txBox="1">
            <a:spLocks noChangeArrowheads="1"/>
          </p:cNvSpPr>
          <p:nvPr/>
        </p:nvSpPr>
        <p:spPr bwMode="auto">
          <a:xfrm>
            <a:off x="163290" y="1871517"/>
            <a:ext cx="977537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The RHESSI spectrometer.</a:t>
            </a:r>
            <a:endParaRPr lang="en-GB" sz="32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Observation of polarization in GRB 021206. 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Controversy on this measure.</a:t>
            </a: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NuStar</a:t>
            </a:r>
            <a:r>
              <a:rPr lang="en-GB" sz="3600" dirty="0" smtClean="0">
                <a:latin typeface="Comic Sans MS" pitchFamily="66" charset="0"/>
              </a:rPr>
              <a:t> (2012)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1872343"/>
            <a:ext cx="8860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00"/>
                </a:solidFill>
              </a:rPr>
              <a:t>NuStar</a:t>
            </a:r>
            <a:r>
              <a:rPr lang="en-US" sz="2800" u="sng" dirty="0" smtClean="0">
                <a:solidFill>
                  <a:srgbClr val="FFFF00"/>
                </a:solidFill>
              </a:rPr>
              <a:t> 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new hard X-ray focusing telescope (6-80 keV) </a:t>
            </a:r>
            <a:r>
              <a:rPr lang="en-US" sz="2800" smtClean="0"/>
              <a:t>to be launched </a:t>
            </a:r>
            <a:r>
              <a:rPr lang="en-US" sz="2800" dirty="0" smtClean="0"/>
              <a:t>today (20h30 Moscow time). </a:t>
            </a:r>
          </a:p>
          <a:p>
            <a:endParaRPr lang="en-US" sz="28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48" y="3320142"/>
            <a:ext cx="2112502" cy="28434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8821" y="2950012"/>
            <a:ext cx="6265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/>
              <a:t>A mirror focuses X-rays toward a CZT detector, 12 m away</a:t>
            </a:r>
            <a:r>
              <a:rPr lang="en-US" sz="240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Polarization measures could be made by studying Compton scatter between different CZT pixels.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But, small FOV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GRB scarcely observed.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3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 ASTROSAT (2012), UFFO-100 (2015), SVOM </a:t>
            </a:r>
            <a:r>
              <a:rPr lang="en-GB" sz="3600" smtClean="0">
                <a:latin typeface="Comic Sans MS" pitchFamily="66" charset="0"/>
              </a:rPr>
              <a:t>(</a:t>
            </a:r>
            <a:r>
              <a:rPr lang="en-GB" sz="3600" smtClean="0">
                <a:latin typeface="Comic Sans MS" pitchFamily="66" charset="0"/>
              </a:rPr>
              <a:t>2017), </a:t>
            </a:r>
            <a:r>
              <a:rPr lang="en-GB" sz="36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435429" y="1556649"/>
            <a:ext cx="8958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u="sng" dirty="0">
                <a:solidFill>
                  <a:srgbClr val="FFFF00"/>
                </a:solidFill>
              </a:rPr>
              <a:t>ASTROSAT 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next X-ray/UV </a:t>
            </a:r>
            <a:r>
              <a:rPr lang="en-US" sz="2800" dirty="0" err="1"/>
              <a:t>indian</a:t>
            </a:r>
            <a:r>
              <a:rPr lang="en-US" sz="2800" dirty="0"/>
              <a:t> </a:t>
            </a:r>
            <a:r>
              <a:rPr lang="en-US" sz="2800" dirty="0" smtClean="0"/>
              <a:t>mission</a:t>
            </a:r>
          </a:p>
          <a:p>
            <a:pPr algn="l"/>
            <a:r>
              <a:rPr lang="en-US" sz="2800" u="sng" dirty="0" smtClean="0">
                <a:solidFill>
                  <a:srgbClr val="FFFF00"/>
                </a:solidFill>
              </a:rPr>
              <a:t>UFFO-100  </a:t>
            </a:r>
            <a:r>
              <a:rPr lang="en-US" sz="2800" u="sng" dirty="0">
                <a:solidFill>
                  <a:srgbClr val="FFFF00"/>
                </a:solidFill>
              </a:rPr>
              <a:t>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/>
              <a:t>russian</a:t>
            </a:r>
            <a:r>
              <a:rPr lang="en-US" sz="2800" dirty="0" smtClean="0"/>
              <a:t>/</a:t>
            </a:r>
            <a:r>
              <a:rPr lang="en-US" sz="2800" dirty="0" err="1" smtClean="0"/>
              <a:t>korean</a:t>
            </a:r>
            <a:r>
              <a:rPr lang="en-US" sz="2800" dirty="0" smtClean="0"/>
              <a:t> mission</a:t>
            </a:r>
            <a:endParaRPr lang="en-US" sz="2800" dirty="0"/>
          </a:p>
          <a:p>
            <a:pPr algn="l"/>
            <a:r>
              <a:rPr lang="en-US" sz="2800" u="sng" dirty="0" smtClean="0">
                <a:solidFill>
                  <a:srgbClr val="FFFF00"/>
                </a:solidFill>
              </a:rPr>
              <a:t>SVOM </a:t>
            </a:r>
            <a:r>
              <a:rPr lang="en-US" sz="2800" u="sng" dirty="0">
                <a:solidFill>
                  <a:srgbClr val="FFFF00"/>
                </a:solidFill>
              </a:rPr>
              <a:t>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French/Chinese GRB mission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" y="3792973"/>
            <a:ext cx="2341867" cy="25057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3528" y="3024179"/>
            <a:ext cx="921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hard X-ray wide field imager: </a:t>
            </a:r>
            <a:r>
              <a:rPr lang="en-US" sz="2400" dirty="0" smtClean="0"/>
              <a:t>CZT, LSO detector + coded mask which may be also used as “90° </a:t>
            </a:r>
            <a:r>
              <a:rPr lang="en-US" sz="2400" dirty="0" err="1" smtClean="0"/>
              <a:t>polarimeters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07" y="4243167"/>
            <a:ext cx="2457450" cy="205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4196865"/>
            <a:ext cx="2028825" cy="21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412592"/>
            <a:ext cx="8915400" cy="4525963"/>
          </a:xfrm>
        </p:spPr>
        <p:txBody>
          <a:bodyPr/>
          <a:lstStyle/>
          <a:p>
            <a:pPr marL="0" indent="190500" algn="just" eaLnBrk="1" hangingPunct="1"/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 The measure of polarization in hard-X/soft-gamma rays  is  a powerful tool to investigate the emission mechanisms and geometry of Gamma-Ray Bursts.</a:t>
            </a:r>
          </a:p>
          <a:p>
            <a:pPr marL="0" indent="190500" algn="just" eaLnBrk="1" hangingPunct="1"/>
            <a:endParaRPr lang="en-US" sz="2400" dirty="0" smtClean="0"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  <a:p>
            <a:pPr marL="0" indent="190500" algn="just" eaLnBrk="1" hangingPunct="1"/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 Fundamental physics questions can also be addressed</a:t>
            </a:r>
          </a:p>
          <a:p>
            <a:pPr marL="0" indent="190500" algn="just" eaLnBrk="1" hangingPunct="1"/>
            <a:endParaRPr lang="en-US" sz="2400" dirty="0" smtClean="0"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  <a:p>
            <a:pPr marL="0" indent="190500" algn="just" eaLnBrk="1" hangingPunct="1"/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 Next generation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polarimeters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 (e.g., POLAR,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Astro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-H,  etc.) will complement the present discoveries !</a:t>
            </a:r>
          </a:p>
          <a:p>
            <a:pPr marL="0" indent="190500" algn="just" eaLnBrk="1" hangingPunct="1"/>
            <a:endParaRPr lang="en-US" sz="2400" dirty="0">
              <a:solidFill>
                <a:schemeClr val="tx2"/>
              </a:solidFill>
              <a:effectLst/>
              <a:latin typeface="Comic Sans MS" pitchFamily="66" charset="0"/>
              <a:ea typeface="ＭＳ Ｐゴシック" charset="-128"/>
            </a:endParaRPr>
          </a:p>
          <a:p>
            <a:pPr marL="0" indent="190500" algn="just" eaLnBrk="1" hangingPunct="1"/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 Several Compton telescope R&amp;D projects are on-going all over the world dedicated to hard X-ray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polarimetry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Comic Sans MS" pitchFamily="66" charset="0"/>
                <a:ea typeface="ＭＳ Ｐゴシック" charset="-128"/>
              </a:rPr>
              <a:t> measurement.</a:t>
            </a:r>
          </a:p>
        </p:txBody>
      </p:sp>
      <p:sp>
        <p:nvSpPr>
          <p:cNvPr id="7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14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465899"/>
            <a:ext cx="8915400" cy="1139825"/>
          </a:xfrm>
        </p:spPr>
        <p:txBody>
          <a:bodyPr/>
          <a:lstStyle/>
          <a:p>
            <a:r>
              <a:rPr lang="fr-FR" sz="6600" dirty="0" err="1" smtClean="0"/>
              <a:t>Thank</a:t>
            </a:r>
            <a:r>
              <a:rPr lang="fr-FR" sz="6600" dirty="0" smtClean="0"/>
              <a:t> </a:t>
            </a:r>
            <a:r>
              <a:rPr lang="fr-FR" sz="6600" dirty="0" err="1" smtClean="0"/>
              <a:t>you</a:t>
            </a:r>
            <a:r>
              <a:rPr lang="fr-FR" sz="6600" dirty="0" smtClean="0"/>
              <a:t> !</a:t>
            </a:r>
            <a:endParaRPr lang="fr-FR" sz="6600" dirty="0"/>
          </a:p>
        </p:txBody>
      </p:sp>
      <p:sp>
        <p:nvSpPr>
          <p:cNvPr id="7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426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Interpretation(s)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421095" y="3472753"/>
            <a:ext cx="9088806" cy="60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2000" dirty="0">
                <a:effectLst/>
              </a:rPr>
              <a:t>(ii) synchrotron emission from purely electromagnetic flow </a:t>
            </a:r>
          </a:p>
          <a:p>
            <a:pPr algn="just"/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Lyutikov</a:t>
            </a:r>
            <a:r>
              <a:rPr lang="en-US" sz="2000" dirty="0">
                <a:effectLst/>
              </a:rPr>
              <a:t> et al. 2003, </a:t>
            </a:r>
            <a:r>
              <a:rPr lang="en-US" sz="2000" dirty="0" err="1">
                <a:effectLst/>
              </a:rPr>
              <a:t>Nakar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Piran</a:t>
            </a:r>
            <a:r>
              <a:rPr lang="en-US" sz="2000" dirty="0">
                <a:effectLst/>
              </a:rPr>
              <a:t> &amp; Waxman 2003)</a:t>
            </a:r>
          </a:p>
          <a:p>
            <a:pPr algn="just"/>
            <a:endParaRPr lang="en-US" sz="2000" dirty="0">
              <a:effectLst/>
            </a:endParaRPr>
          </a:p>
          <a:p>
            <a:endParaRPr lang="en-US" sz="2000" dirty="0">
              <a:effectLst/>
              <a:cs typeface="Times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421095" y="1774861"/>
            <a:ext cx="9039594" cy="12255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400050" indent="-400050" algn="just">
              <a:buFontTx/>
              <a:buAutoNum type="romanLcParenBoth"/>
            </a:pPr>
            <a:r>
              <a:rPr lang="en-US" sz="2000" dirty="0">
                <a:effectLst/>
              </a:rPr>
              <a:t>synchrotron emission from shock accelerated electrons in a relativistic jet with magnetic field transverse to the jet expansion (</a:t>
            </a:r>
            <a:r>
              <a:rPr lang="en-US" sz="2000" dirty="0" err="1">
                <a:effectLst/>
              </a:rPr>
              <a:t>Granot</a:t>
            </a:r>
            <a:r>
              <a:rPr lang="en-US" sz="2000" dirty="0">
                <a:effectLst/>
              </a:rPr>
              <a:t> 2003, </a:t>
            </a:r>
            <a:r>
              <a:rPr lang="en-US" sz="2000" dirty="0" err="1">
                <a:effectLst/>
              </a:rPr>
              <a:t>Granot</a:t>
            </a:r>
            <a:r>
              <a:rPr lang="en-US" sz="2000" dirty="0">
                <a:effectLst/>
              </a:rPr>
              <a:t> &amp; </a:t>
            </a:r>
            <a:r>
              <a:rPr lang="en-US" sz="2000" dirty="0" err="1">
                <a:effectLst/>
              </a:rPr>
              <a:t>Königl</a:t>
            </a:r>
            <a:r>
              <a:rPr lang="en-US" sz="2000" dirty="0">
                <a:effectLst/>
              </a:rPr>
              <a:t> 2003, </a:t>
            </a:r>
            <a:r>
              <a:rPr lang="en-US" sz="2000" dirty="0" err="1">
                <a:effectLst/>
              </a:rPr>
              <a:t>Nakar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Piran</a:t>
            </a:r>
            <a:r>
              <a:rPr lang="en-US" sz="2000" dirty="0">
                <a:effectLst/>
              </a:rPr>
              <a:t> &amp; Waxman 2003)</a:t>
            </a:r>
          </a:p>
          <a:p>
            <a:pPr marL="400050" indent="-400050" algn="just"/>
            <a:endParaRPr lang="en-US" sz="1300" dirty="0">
              <a:effectLst/>
              <a:latin typeface="Arial" charset="0"/>
              <a:cs typeface="Times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75"/>
            <a:ext cx="800100" cy="83978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/>
        </p:spPr>
      </p:pic>
      <p:sp>
        <p:nvSpPr>
          <p:cNvPr id="15" name="Rectangle 14"/>
          <p:cNvSpPr/>
          <p:nvPr/>
        </p:nvSpPr>
        <p:spPr>
          <a:xfrm>
            <a:off x="421095" y="4253419"/>
            <a:ext cx="9039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</a:rPr>
              <a:t>(iii) synchrotron emission from shock accelerated electrons in a relativistic jet  with a random magnetic field (</a:t>
            </a:r>
            <a:r>
              <a:rPr lang="en-US" sz="2000" dirty="0" err="1">
                <a:effectLst/>
              </a:rPr>
              <a:t>Ghisellini</a:t>
            </a:r>
            <a:r>
              <a:rPr lang="en-US" sz="2000" dirty="0">
                <a:effectLst/>
              </a:rPr>
              <a:t> &amp; </a:t>
            </a:r>
            <a:r>
              <a:rPr lang="en-US" sz="2000" dirty="0" err="1">
                <a:effectLst/>
              </a:rPr>
              <a:t>Lazzati</a:t>
            </a:r>
            <a:r>
              <a:rPr lang="en-US" sz="2000" dirty="0">
                <a:effectLst/>
              </a:rPr>
              <a:t> 1999, Waxman 2003)</a:t>
            </a:r>
          </a:p>
          <a:p>
            <a:pPr algn="just"/>
            <a:endParaRPr lang="en-US" sz="2000" dirty="0">
              <a:effectLst/>
              <a:cs typeface="Times" charset="0"/>
            </a:endParaRPr>
          </a:p>
          <a:p>
            <a:pPr algn="just"/>
            <a:r>
              <a:rPr lang="en-US" sz="2000" i="1" dirty="0">
                <a:solidFill>
                  <a:srgbClr val="FFFF00"/>
                </a:solidFill>
                <a:effectLst/>
                <a:cs typeface="Times" charset="0"/>
              </a:rPr>
              <a:t>SAME POLARIZATION LEVELS AS IN (I) BUT A PECULIAR OBSERVATION CONDITION IS NEEDED </a:t>
            </a:r>
            <a:r>
              <a:rPr lang="en-US" sz="2000" dirty="0">
                <a:solidFill>
                  <a:srgbClr val="FFFF00"/>
                </a:solidFill>
                <a:effectLst/>
                <a:cs typeface="Times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effectLst/>
                <a:cs typeface="Times" charset="0"/>
              </a:rPr>
              <a:t>Θ</a:t>
            </a:r>
            <a:r>
              <a:rPr lang="en-US" sz="2000" baseline="-6000" dirty="0" err="1">
                <a:solidFill>
                  <a:srgbClr val="FFFF00"/>
                </a:solidFill>
                <a:effectLst/>
              </a:rPr>
              <a:t>obs</a:t>
            </a:r>
            <a:r>
              <a:rPr lang="en-US" sz="2000" dirty="0">
                <a:solidFill>
                  <a:srgbClr val="FFFF00"/>
                </a:solidFill>
                <a:effectLst/>
              </a:rPr>
              <a:t> ≅ </a:t>
            </a:r>
            <a:r>
              <a:rPr lang="en-US" sz="2000" dirty="0" err="1">
                <a:solidFill>
                  <a:srgbClr val="FFFF00"/>
                </a:solidFill>
                <a:effectLst/>
              </a:rPr>
              <a:t>Θ</a:t>
            </a:r>
            <a:r>
              <a:rPr lang="en-US" sz="2000" baseline="-6000" dirty="0" err="1">
                <a:solidFill>
                  <a:srgbClr val="FFFF00"/>
                </a:solidFill>
                <a:effectLst/>
              </a:rPr>
              <a:t>jet</a:t>
            </a:r>
            <a:r>
              <a:rPr lang="en-US" sz="2000" dirty="0" err="1">
                <a:solidFill>
                  <a:srgbClr val="FFFF00"/>
                </a:solidFill>
                <a:effectLst/>
                <a:cs typeface="Times" charset="0"/>
              </a:rPr>
              <a:t>+k</a:t>
            </a:r>
            <a:r>
              <a:rPr lang="en-US" sz="2000" dirty="0">
                <a:solidFill>
                  <a:srgbClr val="FFFF00"/>
                </a:solidFill>
                <a:effectLst/>
                <a:cs typeface="Times" charset="0"/>
              </a:rPr>
              <a:t>/Γ)</a:t>
            </a:r>
            <a:endParaRPr lang="en-US" sz="2000" i="1" dirty="0">
              <a:solidFill>
                <a:srgbClr val="FFFF00"/>
              </a:solidFill>
              <a:effectLst/>
              <a:cs typeface="Times" charset="0"/>
            </a:endParaRPr>
          </a:p>
        </p:txBody>
      </p:sp>
      <p:sp>
        <p:nvSpPr>
          <p:cNvPr id="16" name="Rectangle 3"/>
          <p:cNvSpPr>
            <a:spLocks/>
          </p:cNvSpPr>
          <p:nvPr/>
        </p:nvSpPr>
        <p:spPr bwMode="auto">
          <a:xfrm>
            <a:off x="1122731" y="3653704"/>
            <a:ext cx="8367713" cy="167481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endParaRPr lang="en-US" sz="1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18421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Interpretation(s)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75"/>
            <a:ext cx="800100" cy="83978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/>
        </p:spPr>
      </p:pic>
      <p:sp>
        <p:nvSpPr>
          <p:cNvPr id="16" name="Rectangle 3"/>
          <p:cNvSpPr>
            <a:spLocks/>
          </p:cNvSpPr>
          <p:nvPr/>
        </p:nvSpPr>
        <p:spPr bwMode="auto">
          <a:xfrm>
            <a:off x="694715" y="1598252"/>
            <a:ext cx="8682749" cy="167481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/>
            <a:r>
              <a:rPr lang="en-US" sz="2000" dirty="0">
                <a:effectLst/>
              </a:rPr>
              <a:t>(iv) </a:t>
            </a:r>
            <a:r>
              <a:rPr lang="fr-FR" sz="2000" dirty="0">
                <a:effectLst/>
              </a:rPr>
              <a:t>I</a:t>
            </a:r>
            <a:r>
              <a:rPr lang="en-US" sz="2000" dirty="0" err="1">
                <a:effectLst/>
              </a:rPr>
              <a:t>nverse</a:t>
            </a:r>
            <a:r>
              <a:rPr lang="en-US" sz="2000" dirty="0">
                <a:effectLst/>
              </a:rPr>
              <a:t> Compton scattering from relativistic electrons in a jet propagating in a photon field (“Compton drag”) (</a:t>
            </a:r>
            <a:r>
              <a:rPr lang="en-US" sz="2000" dirty="0" err="1">
                <a:effectLst/>
              </a:rPr>
              <a:t>Lazzati</a:t>
            </a:r>
            <a:r>
              <a:rPr lang="en-US" sz="2000" dirty="0">
                <a:effectLst/>
              </a:rPr>
              <a:t> 2004)</a:t>
            </a:r>
          </a:p>
          <a:p>
            <a:pPr algn="just"/>
            <a:endParaRPr lang="en-US" sz="2000" dirty="0">
              <a:effectLst/>
              <a:cs typeface="Times" charset="0"/>
            </a:endParaRPr>
          </a:p>
          <a:p>
            <a:pPr algn="just"/>
            <a:r>
              <a:rPr lang="en-US" sz="2000" i="1" dirty="0">
                <a:solidFill>
                  <a:srgbClr val="FFFF00"/>
                </a:solidFill>
                <a:effectLst/>
                <a:cs typeface="Times" charset="0"/>
              </a:rPr>
              <a:t>POLARIZATION LEVELS </a:t>
            </a:r>
            <a:r>
              <a:rPr lang="en-US" sz="2000" i="1" dirty="0">
                <a:solidFill>
                  <a:srgbClr val="FFFF00"/>
                </a:solidFill>
                <a:effectLst/>
              </a:rPr>
              <a:t>can reach 60-100%</a:t>
            </a:r>
            <a:r>
              <a:rPr lang="en-US" sz="2000" i="1" dirty="0">
                <a:solidFill>
                  <a:srgbClr val="FFFF00"/>
                </a:solidFill>
                <a:effectLst/>
                <a:cs typeface="Times" charset="0"/>
              </a:rPr>
              <a:t> BUT ONLY UNDER THE CONDITION OF A NARROW JET  (</a:t>
            </a:r>
            <a:r>
              <a:rPr lang="en-US" sz="2000" i="1" dirty="0" err="1">
                <a:solidFill>
                  <a:srgbClr val="FFFF00"/>
                </a:solidFill>
                <a:effectLst/>
                <a:cs typeface="Times" charset="0"/>
              </a:rPr>
              <a:t>ΓΘ</a:t>
            </a:r>
            <a:r>
              <a:rPr lang="en-US" sz="2000" i="1" baseline="-6000" dirty="0" err="1">
                <a:solidFill>
                  <a:srgbClr val="FFFF00"/>
                </a:solidFill>
                <a:effectLst/>
              </a:rPr>
              <a:t>jet</a:t>
            </a:r>
            <a:r>
              <a:rPr lang="en-US" sz="2000" i="1" dirty="0">
                <a:solidFill>
                  <a:srgbClr val="FFFF00"/>
                </a:solidFill>
                <a:effectLst/>
              </a:rPr>
              <a:t>&lt;5) AND THE SAME OBSERVATION CONDITIONS AS IN (iii) APPLY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4714" y="3685443"/>
            <a:ext cx="8682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</a:rPr>
              <a:t>(v) </a:t>
            </a:r>
            <a:r>
              <a:rPr lang="en-GB" sz="2000" dirty="0">
                <a:effectLst/>
              </a:rPr>
              <a:t>Independently</a:t>
            </a:r>
            <a:r>
              <a:rPr lang="en-US" sz="2000" dirty="0">
                <a:effectLst/>
              </a:rPr>
              <a:t> from the emission process (synchrotron  or inverse Compton), fragmented fireballs (shotguns, cannonballs, sub-jets) can produce highly polarized emission, with a variable P.A. The fragments are responsible for the single pulses and have different Lorentz factors, opening angles and magnetic domains. (e.g. </a:t>
            </a:r>
            <a:r>
              <a:rPr lang="en-US" sz="2000" dirty="0" err="1">
                <a:effectLst/>
              </a:rPr>
              <a:t>Lazzati</a:t>
            </a:r>
            <a:r>
              <a:rPr lang="en-US" sz="2000" dirty="0">
                <a:effectLst/>
              </a:rPr>
              <a:t> &amp; </a:t>
            </a:r>
            <a:r>
              <a:rPr lang="en-US" sz="2000" dirty="0" err="1">
                <a:effectLst/>
              </a:rPr>
              <a:t>Begelman</a:t>
            </a:r>
            <a:r>
              <a:rPr lang="en-US" sz="2000" dirty="0">
                <a:effectLst/>
              </a:rPr>
              <a:t> 2009)</a:t>
            </a: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11347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1746322"/>
            <a:ext cx="6680427" cy="463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842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6" y="326571"/>
            <a:ext cx="8687513" cy="588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8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The RHESSI spectrometer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01435" y="1237680"/>
            <a:ext cx="84201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Launched in 2002 to study solar activity.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9 germanium detector with modulated coded mask.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Could measure polarization between 20 and 2 MeV.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a</a:t>
            </a:r>
            <a:r>
              <a:rPr lang="en-GB" sz="2400" baseline="-25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100 </a:t>
            </a:r>
            <a:r>
              <a:rPr lang="en-GB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~ 40 % at 50 keV.</a:t>
            </a:r>
            <a:endParaRPr lang="en-GB" sz="24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5" y="4265628"/>
            <a:ext cx="3526973" cy="17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7" y="3346014"/>
            <a:ext cx="4343403" cy="263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458" y="356742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err="1" smtClean="0"/>
              <a:t>Mc</a:t>
            </a:r>
            <a:r>
              <a:rPr lang="en-US" sz="1800" dirty="0" smtClean="0"/>
              <a:t> Connell et al.,</a:t>
            </a:r>
            <a:endParaRPr lang="en-US" sz="1800" dirty="0"/>
          </a:p>
          <a:p>
            <a:r>
              <a:rPr lang="en-US" sz="1800" dirty="0" smtClean="0"/>
              <a:t>2002, Solar Phys. 210, 125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407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RHESSI observation of GRB021206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93916" y="1349809"/>
            <a:ext cx="906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u="sng" dirty="0" smtClean="0">
                <a:solidFill>
                  <a:srgbClr val="FFFF00"/>
                </a:solidFill>
                <a:effectLst/>
              </a:rPr>
              <a:t>GRB 021206 : 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dirty="0" smtClean="0"/>
              <a:t>a bright GRB detected up to 2 MeV.</a:t>
            </a:r>
          </a:p>
          <a:p>
            <a:pPr algn="l"/>
            <a:r>
              <a:rPr lang="en-US" sz="2800" u="sng" dirty="0" smtClean="0">
                <a:solidFill>
                  <a:srgbClr val="FFFF00"/>
                </a:solidFill>
              </a:rPr>
              <a:t>Data analysis :</a:t>
            </a:r>
            <a:r>
              <a:rPr lang="en-US" sz="2800" dirty="0" smtClean="0"/>
              <a:t> </a:t>
            </a:r>
            <a:r>
              <a:rPr lang="en-US" sz="2800" dirty="0" err="1" smtClean="0"/>
              <a:t>unpolarized</a:t>
            </a:r>
            <a:r>
              <a:rPr lang="en-US" sz="2800" dirty="0" smtClean="0"/>
              <a:t> signal simulated by Monte-Carlo and subtracted to real data.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20" b="34371"/>
          <a:stretch/>
        </p:blipFill>
        <p:spPr>
          <a:xfrm>
            <a:off x="5182860" y="3582081"/>
            <a:ext cx="4124433" cy="25469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7" b="19524"/>
          <a:stretch/>
        </p:blipFill>
        <p:spPr>
          <a:xfrm>
            <a:off x="691915" y="3349163"/>
            <a:ext cx="2376941" cy="288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97176" y="296870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/>
              <a:t>Coburn </a:t>
            </a:r>
            <a:r>
              <a:rPr lang="en-US" sz="1800" dirty="0"/>
              <a:t>&amp; </a:t>
            </a:r>
            <a:r>
              <a:rPr lang="en-US" sz="1800" dirty="0" smtClean="0"/>
              <a:t>Boggs,</a:t>
            </a:r>
            <a:endParaRPr lang="en-US" sz="1800" dirty="0"/>
          </a:p>
          <a:p>
            <a:r>
              <a:rPr lang="en-US" sz="1800" dirty="0"/>
              <a:t>Nature, </a:t>
            </a:r>
            <a:r>
              <a:rPr lang="en-US" sz="1800" dirty="0" smtClean="0"/>
              <a:t>2003, </a:t>
            </a:r>
            <a:r>
              <a:rPr lang="en-US" sz="1800" dirty="0"/>
              <a:t>423, </a:t>
            </a:r>
            <a:r>
              <a:rPr lang="en-US" sz="1800" dirty="0" smtClean="0"/>
              <a:t>415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53918" y="3582081"/>
            <a:ext cx="17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25 – 150 keV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53918" y="4638044"/>
            <a:ext cx="17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150 – 500 keV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015344" y="5575240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500 keV – 2 </a:t>
            </a:r>
            <a:r>
              <a:rPr lang="fr-FR" sz="1800" dirty="0"/>
              <a:t>M</a:t>
            </a:r>
            <a:r>
              <a:rPr lang="fr-FR" sz="1800" dirty="0" smtClean="0"/>
              <a:t>eV</a:t>
            </a:r>
            <a:endParaRPr lang="fr-FR" sz="1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35451" y="6129051"/>
            <a:ext cx="20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FF00"/>
                </a:solidFill>
              </a:rPr>
              <a:t>150 keV – 2 </a:t>
            </a:r>
            <a:r>
              <a:rPr lang="fr-FR" sz="1800" dirty="0">
                <a:solidFill>
                  <a:srgbClr val="FFFF00"/>
                </a:solidFill>
              </a:rPr>
              <a:t>M</a:t>
            </a:r>
            <a:r>
              <a:rPr lang="fr-FR" sz="1800" dirty="0" smtClean="0">
                <a:solidFill>
                  <a:srgbClr val="FFFF00"/>
                </a:solidFill>
              </a:rPr>
              <a:t>eV</a:t>
            </a:r>
            <a:endParaRPr lang="fr-F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Controversy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1517302"/>
            <a:ext cx="88283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effectLst/>
              </a:rPr>
              <a:t>Data reanalyzed in 2004 by Rutledge &amp; Fox (MNRAS </a:t>
            </a:r>
            <a:r>
              <a:rPr lang="en-US" sz="3200" b="1" dirty="0" smtClean="0">
                <a:effectLst/>
              </a:rPr>
              <a:t>350, </a:t>
            </a:r>
            <a:r>
              <a:rPr lang="en-US" sz="3200" dirty="0" smtClean="0">
                <a:effectLst/>
              </a:rPr>
              <a:t>1288 (2004) :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3200" dirty="0" smtClean="0">
              <a:effectLst/>
            </a:endParaRPr>
          </a:p>
          <a:p>
            <a:pPr marL="1485900" lvl="2" indent="-571500" algn="l">
              <a:buFont typeface="+mj-lt"/>
              <a:buAutoNum type="arabicPeriod"/>
            </a:pPr>
            <a:r>
              <a:rPr lang="en-US" sz="2800" dirty="0" smtClean="0"/>
              <a:t>Real double events number is a </a:t>
            </a:r>
            <a:r>
              <a:rPr lang="en-US" sz="2800" dirty="0" smtClean="0">
                <a:effectLst/>
              </a:rPr>
              <a:t>factor</a:t>
            </a:r>
            <a:r>
              <a:rPr lang="en-US" sz="2800" dirty="0" smtClean="0"/>
              <a:t> 10 below than this estimated by Coburn &amp; Boggs </a:t>
            </a:r>
            <a:r>
              <a:rPr lang="en-US" sz="2800" dirty="0" smtClean="0">
                <a:sym typeface="Symbol"/>
              </a:rPr>
              <a:t> lower S/N.</a:t>
            </a:r>
            <a:endParaRPr lang="en-US" sz="2800" dirty="0" smtClean="0"/>
          </a:p>
          <a:p>
            <a:pPr marL="1485900" lvl="2" indent="-571500" algn="l">
              <a:buFont typeface="+mj-lt"/>
              <a:buAutoNum type="arabicPeriod"/>
            </a:pPr>
            <a:r>
              <a:rPr lang="en-US" sz="2800" dirty="0" smtClean="0"/>
              <a:t>Polarization signal is in fact dominated by systematics.</a:t>
            </a:r>
          </a:p>
          <a:p>
            <a:pPr algn="l"/>
            <a:endParaRPr lang="en-US" sz="2800" dirty="0" smtClean="0">
              <a:sym typeface="Symbol"/>
            </a:endParaRPr>
          </a:p>
          <a:p>
            <a:r>
              <a:rPr lang="en-US" sz="3200" dirty="0" smtClean="0">
                <a:sym typeface="Symbol"/>
              </a:rPr>
              <a:t> Difficulty of polarization data analysis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3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tr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17184"/>
          <a:stretch>
            <a:fillRect/>
          </a:stretch>
        </p:blipFill>
        <p:spPr bwMode="auto">
          <a:xfrm>
            <a:off x="1" y="-9896"/>
            <a:ext cx="99180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3391430" y="1150938"/>
            <a:ext cx="2736996" cy="1439862"/>
            <a:chOff x="1972" y="725"/>
            <a:chExt cx="1038" cy="907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10800000">
              <a:off x="1972" y="725"/>
              <a:ext cx="113" cy="907"/>
            </a:xfrm>
            <a:prstGeom prst="upArrow">
              <a:avLst>
                <a:gd name="adj1" fmla="val 36287"/>
                <a:gd name="adj2" fmla="val 18141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2013" y="725"/>
              <a:ext cx="997" cy="227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eaLnBrk="0" hangingPunct="0"/>
              <a:r>
                <a:rPr lang="fr-FR" sz="2800" b="0" dirty="0">
                  <a:solidFill>
                    <a:srgbClr val="FFFF00"/>
                  </a:solidFill>
                  <a:effectLst/>
                  <a:latin typeface="Comic Sans MS" pitchFamily="66" charset="0"/>
                </a:rPr>
                <a:t>OMC (</a:t>
              </a:r>
              <a:r>
                <a:rPr lang="fr-FR" sz="2800" b="0" dirty="0" err="1">
                  <a:solidFill>
                    <a:srgbClr val="FFFF00"/>
                  </a:solidFill>
                  <a:effectLst/>
                  <a:latin typeface="Comic Sans MS" pitchFamily="66" charset="0"/>
                </a:rPr>
                <a:t>optical</a:t>
              </a:r>
              <a:r>
                <a:rPr lang="fr-FR" sz="2800" b="0" dirty="0">
                  <a:solidFill>
                    <a:srgbClr val="FFFF00"/>
                  </a:solidFill>
                  <a:effectLst/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3780103" y="2338389"/>
            <a:ext cx="1396471" cy="2232025"/>
            <a:chOff x="2198" y="1473"/>
            <a:chExt cx="812" cy="1406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2198" y="1473"/>
              <a:ext cx="113" cy="1406"/>
            </a:xfrm>
            <a:prstGeom prst="upDownArrow">
              <a:avLst>
                <a:gd name="adj1" fmla="val 37454"/>
                <a:gd name="adj2" fmla="val 15270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237" y="1705"/>
              <a:ext cx="773" cy="239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eaLnBrk="0" hangingPunct="0"/>
              <a:r>
                <a:rPr lang="fr-FR" sz="2800" b="0" dirty="0">
                  <a:solidFill>
                    <a:srgbClr val="FFFF00"/>
                  </a:solidFill>
                  <a:effectLst/>
                  <a:latin typeface="Comic Sans MS" pitchFamily="66" charset="0"/>
                </a:rPr>
                <a:t>JEM-X</a:t>
              </a:r>
            </a:p>
          </p:txBody>
        </p:sp>
      </p:grp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3117983" y="260350"/>
            <a:ext cx="667107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INTEGRAL Scientific payload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803496" y="4922478"/>
            <a:ext cx="1893491" cy="1844675"/>
          </a:xfrm>
          <a:prstGeom prst="rect">
            <a:avLst/>
          </a:prstGeom>
          <a:solidFill>
            <a:srgbClr val="000066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 anchor="ctr">
            <a:spAutoFit/>
          </a:bodyPr>
          <a:lstStyle/>
          <a:p>
            <a:pPr eaLnBrk="0" hangingPunct="0"/>
            <a:r>
              <a:rPr lang="fr-FR" sz="2800" b="0">
                <a:solidFill>
                  <a:srgbClr val="FFFF00"/>
                </a:solidFill>
                <a:effectLst/>
                <a:latin typeface="Comic Sans MS" pitchFamily="66" charset="0"/>
              </a:rPr>
              <a:t>SPI</a:t>
            </a:r>
          </a:p>
          <a:p>
            <a:pPr eaLnBrk="0" hangingPunct="0"/>
            <a:endParaRPr lang="fr-FR" sz="2800" b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 eaLnBrk="0" hangingPunct="0"/>
            <a:r>
              <a:rPr lang="fr-FR" sz="1600" b="0">
                <a:solidFill>
                  <a:schemeClr val="bg1"/>
                </a:solidFill>
                <a:effectLst/>
                <a:latin typeface="Comic Sans MS" pitchFamily="66" charset="0"/>
              </a:rPr>
              <a:t>20 keV – 8 MeV</a:t>
            </a:r>
          </a:p>
          <a:p>
            <a:pPr eaLnBrk="0" hangingPunct="0"/>
            <a:r>
              <a:rPr lang="fr-FR" sz="1600" b="0">
                <a:solidFill>
                  <a:schemeClr val="bg1"/>
                </a:solidFill>
                <a:effectLst/>
                <a:latin typeface="Comic Sans MS" pitchFamily="66" charset="0"/>
              </a:rPr>
              <a:t>2 keV FWHM</a:t>
            </a:r>
          </a:p>
          <a:p>
            <a:pPr eaLnBrk="0" hangingPunct="0"/>
            <a:r>
              <a:rPr lang="fr-FR" sz="1600" b="0">
                <a:solidFill>
                  <a:schemeClr val="bg1"/>
                </a:solidFill>
                <a:effectLst/>
                <a:latin typeface="Comic Sans MS" pitchFamily="66" charset="0"/>
              </a:rPr>
              <a:t>26° </a:t>
            </a:r>
            <a:r>
              <a:rPr lang="en-US" sz="1600" b="0">
                <a:solidFill>
                  <a:schemeClr val="bg1"/>
                </a:solidFill>
                <a:effectLst/>
                <a:latin typeface="Comic Sans MS" pitchFamily="66" charset="0"/>
              </a:rPr>
              <a:t>Ø </a:t>
            </a:r>
            <a:r>
              <a:rPr lang="fr-FR" sz="1600" b="0">
                <a:solidFill>
                  <a:schemeClr val="bg1"/>
                </a:solidFill>
                <a:effectLst/>
                <a:latin typeface="Comic Sans MS" pitchFamily="66" charset="0"/>
              </a:rPr>
              <a:t>FOV</a:t>
            </a:r>
          </a:p>
          <a:p>
            <a:pPr eaLnBrk="0" hangingPunct="0"/>
            <a:endParaRPr lang="fr-FR" sz="1600" b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3117983" y="1762126"/>
            <a:ext cx="194336" cy="2447925"/>
          </a:xfrm>
          <a:prstGeom prst="upDownArrow">
            <a:avLst>
              <a:gd name="adj1" fmla="val 37454"/>
              <a:gd name="adj2" fmla="val 16748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16946" y="2706487"/>
            <a:ext cx="2105025" cy="2215991"/>
          </a:xfrm>
          <a:prstGeom prst="rect">
            <a:avLst/>
          </a:prstGeom>
          <a:solidFill>
            <a:srgbClr val="000066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0" bIns="0" anchor="ctr">
            <a:spAutoFit/>
          </a:bodyPr>
          <a:lstStyle/>
          <a:p>
            <a:pPr eaLnBrk="0" hangingPunct="0"/>
            <a:r>
              <a:rPr lang="fr-FR" sz="2800" b="0" dirty="0">
                <a:solidFill>
                  <a:srgbClr val="FFFF00"/>
                </a:solidFill>
                <a:effectLst/>
                <a:latin typeface="Comic Sans MS" pitchFamily="66" charset="0"/>
              </a:rPr>
              <a:t>IBIS</a:t>
            </a:r>
          </a:p>
          <a:p>
            <a:pPr algn="ctr"/>
            <a:endParaRPr lang="en-US" b="0" dirty="0">
              <a:effectLst/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  <a:effectLst/>
                <a:latin typeface="Comic Sans MS" pitchFamily="66" charset="0"/>
              </a:rPr>
              <a:t>15 keV – 10 MeV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  <a:effectLst/>
                <a:latin typeface="Comic Sans MS" pitchFamily="66" charset="0"/>
              </a:rPr>
              <a:t>12’ FWHM imaging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  <a:effectLst/>
                <a:latin typeface="Comic Sans MS" pitchFamily="66" charset="0"/>
              </a:rPr>
              <a:t>&lt;1’ source location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  <a:effectLst/>
                <a:latin typeface="Comic Sans MS" pitchFamily="66" charset="0"/>
              </a:rPr>
              <a:t>19°x19° FOV</a:t>
            </a:r>
          </a:p>
          <a:p>
            <a:pPr algn="ctr"/>
            <a:endParaRPr lang="fr-FR" sz="1600" b="0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2221971" y="3141663"/>
            <a:ext cx="101467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4854973" y="5724525"/>
            <a:ext cx="195024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4817137" y="4394201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116947" y="115889"/>
            <a:ext cx="2612362" cy="1834348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35000"/>
              </a:spcBef>
            </a:pPr>
            <a:endParaRPr lang="en-US" sz="2400" dirty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400" dirty="0">
                <a:solidFill>
                  <a:srgbClr val="FFFF00"/>
                </a:solidFill>
                <a:effectLst/>
                <a:latin typeface="Comic Sans MS" pitchFamily="66" charset="0"/>
              </a:rPr>
              <a:t>Satellite</a:t>
            </a:r>
          </a:p>
          <a:p>
            <a:pPr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itchFamily="66" charset="0"/>
              </a:rPr>
              <a:t>4.1 tons</a:t>
            </a:r>
          </a:p>
          <a:p>
            <a:pPr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itchFamily="66" charset="0"/>
              </a:rPr>
              <a:t>5 m height</a:t>
            </a:r>
          </a:p>
          <a:p>
            <a:pPr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itchFamily="66" charset="0"/>
              </a:rPr>
              <a:t>3.7 m diameter</a:t>
            </a:r>
          </a:p>
          <a:p>
            <a:pPr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Launched in 2002</a:t>
            </a:r>
            <a:endParaRPr lang="en-GB" sz="2000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924683" y="2247900"/>
            <a:ext cx="3508375" cy="2362200"/>
            <a:chOff x="5924683" y="2247900"/>
            <a:chExt cx="3508375" cy="2362200"/>
          </a:xfrm>
        </p:grpSpPr>
        <p:grpSp>
          <p:nvGrpSpPr>
            <p:cNvPr id="3135" name="Group 63"/>
            <p:cNvGrpSpPr>
              <a:grpSpLocks/>
            </p:cNvGrpSpPr>
            <p:nvPr/>
          </p:nvGrpSpPr>
          <p:grpSpPr bwMode="auto">
            <a:xfrm>
              <a:off x="5924683" y="2247900"/>
              <a:ext cx="3508375" cy="2362200"/>
              <a:chOff x="3445" y="1416"/>
              <a:chExt cx="2040" cy="1488"/>
            </a:xfrm>
          </p:grpSpPr>
          <p:pic>
            <p:nvPicPr>
              <p:cNvPr id="3125" name="Picture 53" descr="Chateau_Ecogi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5" r="9351"/>
              <a:stretch>
                <a:fillRect/>
              </a:stretch>
            </p:blipFill>
            <p:spPr bwMode="auto">
              <a:xfrm>
                <a:off x="3445" y="1416"/>
                <a:ext cx="2040" cy="1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3445" y="1416"/>
                <a:ext cx="2040" cy="148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5924683" y="2274443"/>
              <a:ext cx="1893491" cy="430887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72000" bIns="0" anchor="ctr">
              <a:spAutoFit/>
            </a:bodyPr>
            <a:lstStyle/>
            <a:p>
              <a:pPr eaLnBrk="0" hangingPunct="0"/>
              <a:r>
                <a:rPr lang="fr-FR" sz="2800" b="0" dirty="0" smtClean="0">
                  <a:solidFill>
                    <a:srgbClr val="FFFF00"/>
                  </a:solidFill>
                  <a:effectLst/>
                  <a:latin typeface="Comic Sans MS" pitchFamily="66" charset="0"/>
                </a:rPr>
                <a:t>ISDC</a:t>
              </a:r>
              <a:endParaRPr lang="fr-FR" sz="2800" b="0" dirty="0">
                <a:solidFill>
                  <a:srgbClr val="FFFF00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96916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412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latin typeface="Comic Sans MS" pitchFamily="66" charset="0"/>
              </a:rPr>
              <a:t>Integral GRB observations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2950" y="2209800"/>
            <a:ext cx="842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3685" name="Text Box 5"/>
          <p:cNvSpPr txBox="1">
            <a:spLocks noChangeArrowheads="1"/>
          </p:cNvSpPr>
          <p:nvPr/>
        </p:nvSpPr>
        <p:spPr bwMode="auto">
          <a:xfrm>
            <a:off x="163290" y="1871517"/>
            <a:ext cx="977537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err="1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Polarimetry</a:t>
            </a: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with the Integral IBIS/Compton telescope.</a:t>
            </a:r>
            <a:endParaRPr lang="en-GB" sz="32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err="1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Polarimetry</a:t>
            </a: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with the Integral/SPI telescope.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Observation of variable polarization in GRB 041219A. 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32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Constraints on LIV from GRB 041219A observations.</a:t>
            </a: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125413" y="6534150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err="1" smtClean="0"/>
              <a:t>June</a:t>
            </a:r>
            <a:r>
              <a:rPr lang="fr-FR" sz="1400" dirty="0" smtClean="0"/>
              <a:t>, 13th 2012</a:t>
            </a:r>
            <a:endParaRPr lang="fr-FR" sz="1400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3384550" y="6507163"/>
            <a:ext cx="31369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 smtClean="0"/>
              <a:t>GRB polarisation observations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65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15371</TotalTime>
  <Words>2145</Words>
  <Application>Microsoft Office PowerPoint</Application>
  <PresentationFormat>Format A4 (210 x 297 mm)</PresentationFormat>
  <Paragraphs>395</Paragraphs>
  <Slides>47</Slides>
  <Notes>31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Ondulation</vt:lpstr>
      <vt:lpstr>Équation</vt:lpstr>
      <vt:lpstr>Equation</vt:lpstr>
      <vt:lpstr>Past, present and future  of hard X-ray/γ-ray measurements of GRB polarization</vt:lpstr>
      <vt:lpstr>Compton polarimetry principles</vt:lpstr>
      <vt:lpstr>History of GRB polarization observations</vt:lpstr>
      <vt:lpstr>GRB RHESSI observations</vt:lpstr>
      <vt:lpstr>The RHESSI spectrometer</vt:lpstr>
      <vt:lpstr>RHESSI observation of GRB021206</vt:lpstr>
      <vt:lpstr>Controversy</vt:lpstr>
      <vt:lpstr>Présentation PowerPoint</vt:lpstr>
      <vt:lpstr>Integral GRB observations</vt:lpstr>
      <vt:lpstr>The IBIS telescope</vt:lpstr>
      <vt:lpstr>The IBIS/Compton telescope</vt:lpstr>
      <vt:lpstr>The a100 factor </vt:lpstr>
      <vt:lpstr>Data analysis summary</vt:lpstr>
      <vt:lpstr>Spurious correction</vt:lpstr>
      <vt:lpstr>Compton imaging: Non-uniformity corrections</vt:lpstr>
      <vt:lpstr>Image deconvolution</vt:lpstr>
      <vt:lpstr>Checks for systematics</vt:lpstr>
      <vt:lpstr>Polarimetry with the SPI telescope</vt:lpstr>
      <vt:lpstr>Présentation PowerPoint</vt:lpstr>
      <vt:lpstr>Présentation PowerPoint</vt:lpstr>
      <vt:lpstr>Présentation PowerPoint</vt:lpstr>
      <vt:lpstr>Présentation PowerPoint</vt:lpstr>
      <vt:lpstr>Study of polarisation of GRB 041219A</vt:lpstr>
      <vt:lpstr>GRB 041219A in a few words</vt:lpstr>
      <vt:lpstr>GRB 041219A Compton light curve</vt:lpstr>
      <vt:lpstr>GRB 041219A polarisation diagrams</vt:lpstr>
      <vt:lpstr>GRB 041219A polarisation results</vt:lpstr>
      <vt:lpstr>GRB 041219A: constraints on LIV</vt:lpstr>
      <vt:lpstr>GRB 041219A: constraints on LIV</vt:lpstr>
      <vt:lpstr>GRB 041219A: constraints on LIV</vt:lpstr>
      <vt:lpstr>GRB 041219A: distance determination</vt:lpstr>
      <vt:lpstr>GRB 041219A: measure of </vt:lpstr>
      <vt:lpstr>GRB 041219A: constraints on LIV</vt:lpstr>
      <vt:lpstr>IKAROS/GAP GRB observations</vt:lpstr>
      <vt:lpstr>The IKAROS/GAP experiment</vt:lpstr>
      <vt:lpstr>GAP observation of GRB 100826A</vt:lpstr>
      <vt:lpstr>Présentation PowerPoint</vt:lpstr>
      <vt:lpstr>The POLAR telescope (2014)</vt:lpstr>
      <vt:lpstr>Astro-H (2014)</vt:lpstr>
      <vt:lpstr> NuStar (2012)</vt:lpstr>
      <vt:lpstr> ASTROSAT (2012), UFFO-100 (2015), SVOM (2017), …</vt:lpstr>
      <vt:lpstr>Conclusion</vt:lpstr>
      <vt:lpstr>Thank you !</vt:lpstr>
      <vt:lpstr>Interpretation(s)</vt:lpstr>
      <vt:lpstr>Interpretation(s)</vt:lpstr>
      <vt:lpstr>Présentation PowerPoint</vt:lpstr>
      <vt:lpstr>Présentation PowerPoint</vt:lpstr>
    </vt:vector>
  </TitlesOfParts>
  <Manager>P. Duchon</Manager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PK2 Phases SIMBOL-X</dc:title>
  <dc:creator>P. Duchon &amp; R. Clédassou</dc:creator>
  <cp:lastModifiedBy>plaurent</cp:lastModifiedBy>
  <cp:revision>2172</cp:revision>
  <dcterms:created xsi:type="dcterms:W3CDTF">2004-06-21T08:50:55Z</dcterms:created>
  <dcterms:modified xsi:type="dcterms:W3CDTF">2012-06-13T08:15:46Z</dcterms:modified>
  <cp:category>Vol en Formation</cp:category>
</cp:coreProperties>
</file>