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788" r:id="rId2"/>
    <p:sldId id="902" r:id="rId3"/>
    <p:sldId id="797" r:id="rId4"/>
    <p:sldId id="819" r:id="rId5"/>
    <p:sldId id="824" r:id="rId6"/>
    <p:sldId id="827" r:id="rId7"/>
    <p:sldId id="826" r:id="rId8"/>
    <p:sldId id="825" r:id="rId9"/>
    <p:sldId id="866" r:id="rId10"/>
    <p:sldId id="773" r:id="rId11"/>
    <p:sldId id="831" r:id="rId12"/>
    <p:sldId id="659" r:id="rId13"/>
    <p:sldId id="676" r:id="rId14"/>
    <p:sldId id="537" r:id="rId15"/>
    <p:sldId id="646" r:id="rId16"/>
    <p:sldId id="767" r:id="rId17"/>
    <p:sldId id="890" r:id="rId18"/>
    <p:sldId id="859" r:id="rId19"/>
    <p:sldId id="858" r:id="rId20"/>
    <p:sldId id="882" r:id="rId21"/>
    <p:sldId id="766" r:id="rId22"/>
    <p:sldId id="867" r:id="rId23"/>
    <p:sldId id="883" r:id="rId24"/>
    <p:sldId id="870" r:id="rId25"/>
    <p:sldId id="841" r:id="rId26"/>
    <p:sldId id="892" r:id="rId27"/>
    <p:sldId id="893" r:id="rId28"/>
    <p:sldId id="903" r:id="rId29"/>
    <p:sldId id="872" r:id="rId30"/>
    <p:sldId id="861" r:id="rId31"/>
    <p:sldId id="863" r:id="rId32"/>
    <p:sldId id="874" r:id="rId33"/>
    <p:sldId id="895" r:id="rId34"/>
    <p:sldId id="798" r:id="rId35"/>
    <p:sldId id="829" r:id="rId36"/>
    <p:sldId id="853" r:id="rId37"/>
    <p:sldId id="854" r:id="rId38"/>
    <p:sldId id="855" r:id="rId39"/>
    <p:sldId id="856" r:id="rId40"/>
    <p:sldId id="857" r:id="rId41"/>
    <p:sldId id="570" r:id="rId42"/>
    <p:sldId id="904" r:id="rId43"/>
  </p:sldIdLst>
  <p:sldSz cx="9144000" cy="6858000" type="screen4x3"/>
  <p:notesSz cx="7099300" cy="102346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b="1" kern="1200">
        <a:solidFill>
          <a:schemeClr val="bg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b="1" kern="1200">
        <a:solidFill>
          <a:schemeClr val="bg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b="1" kern="1200">
        <a:solidFill>
          <a:schemeClr val="bg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b="1" kern="1200">
        <a:solidFill>
          <a:schemeClr val="bg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b="1" kern="1200">
        <a:solidFill>
          <a:schemeClr val="bg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bg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bg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bg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bg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00FF"/>
    <a:srgbClr val="FF0000"/>
    <a:srgbClr val="000000"/>
    <a:srgbClr val="FBF637"/>
    <a:srgbClr val="E9FD34"/>
    <a:srgbClr val="E9ED34"/>
    <a:srgbClr val="DCE0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03" autoAdjust="0"/>
    <p:restoredTop sz="97283" autoAdjust="0"/>
  </p:normalViewPr>
  <p:slideViewPr>
    <p:cSldViewPr>
      <p:cViewPr varScale="1">
        <p:scale>
          <a:sx n="67" d="100"/>
          <a:sy n="67" d="100"/>
        </p:scale>
        <p:origin x="-49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99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b="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b="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b="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16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b="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8AD2CCA8-8610-4BEE-92D9-CC59E9CE7DD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645905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90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90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90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90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8EA0997-A14D-4DBD-AA82-C6351B14C53A}" type="slidenum">
              <a:rPr lang="en-US" altLang="ja-JP" b="0" smtClean="0">
                <a:solidFill>
                  <a:schemeClr val="tx1"/>
                </a:solidFill>
              </a:rPr>
              <a:pPr eaLnBrk="1" hangingPunct="1"/>
              <a:t>1</a:t>
            </a:fld>
            <a:endParaRPr lang="en-US" altLang="ja-JP" b="0" smtClean="0">
              <a:solidFill>
                <a:schemeClr val="tx1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6900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dirty="0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90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90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90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90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D243AE9-AB91-43E0-A8DA-1578051B5257}" type="slidenum">
              <a:rPr lang="en-US" altLang="ja-JP" b="0" smtClean="0">
                <a:solidFill>
                  <a:schemeClr val="tx1"/>
                </a:solidFill>
              </a:rPr>
              <a:pPr eaLnBrk="1" hangingPunct="1"/>
              <a:t>13</a:t>
            </a:fld>
            <a:endParaRPr lang="en-US" altLang="ja-JP" b="0" smtClean="0">
              <a:solidFill>
                <a:schemeClr val="tx1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6900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60E463-3BD7-4C79-A599-962F5034DD08}" type="slidenum">
              <a:rPr lang="en-US" altLang="ja-JP" smtClean="0">
                <a:ea typeface="ＭＳ Ｐゴシック" charset="-128"/>
                <a:cs typeface="Arial" charset="0"/>
              </a:rPr>
              <a:pPr/>
              <a:t>25</a:t>
            </a:fld>
            <a:endParaRPr lang="en-US" altLang="ja-JP" smtClean="0">
              <a:ea typeface="ＭＳ Ｐゴシック" charset="-128"/>
              <a:cs typeface="Arial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D2CCA8-8610-4BEE-92D9-CC59E9CE7DD5}" type="slidenum">
              <a:rPr lang="en-US" altLang="ja-JP" smtClean="0"/>
              <a:pPr>
                <a:defRPr/>
              </a:pPr>
              <a:t>26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82589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993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 smtClean="0"/>
          </a:p>
        </p:txBody>
      </p:sp>
      <p:sp>
        <p:nvSpPr>
          <p:cNvPr id="3994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990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990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990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990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CBEE73F2-F223-4869-867D-19C1816DC670}" type="slidenum">
              <a:rPr lang="en-US" altLang="ja-JP" b="0" smtClean="0">
                <a:solidFill>
                  <a:schemeClr val="tx1"/>
                </a:solidFill>
              </a:rPr>
              <a:pPr eaLnBrk="1" hangingPunct="1"/>
              <a:t>30</a:t>
            </a:fld>
            <a:endParaRPr lang="en-US" altLang="ja-JP" b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096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/>
          </a:p>
        </p:txBody>
      </p:sp>
      <p:sp>
        <p:nvSpPr>
          <p:cNvPr id="4096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990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990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990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990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4F6B1524-D1C1-4D4D-B4FA-F253D96CB9B5}" type="slidenum">
              <a:rPr lang="en-US" altLang="ja-JP" b="0" smtClean="0">
                <a:solidFill>
                  <a:schemeClr val="tx1"/>
                </a:solidFill>
              </a:rPr>
              <a:pPr eaLnBrk="1" hangingPunct="1"/>
              <a:t>31</a:t>
            </a:fld>
            <a:endParaRPr lang="en-US" altLang="ja-JP" b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E1A0D-5284-4F6F-AF8E-DABD12D3D72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40260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FC353-612C-4E5D-9738-B174691EBDB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59090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C199D-13E2-4B49-BE9E-41F91C40C12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38993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77E29-D303-44F7-A377-0D018C51588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85629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6AE1A-219B-4DF8-8614-A2667970898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67659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3004E-E222-4D56-9711-144E8D1FD51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80184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AE011-9957-48E7-AEF6-99C5E3E9B35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86584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E1670-A53D-4FC4-BA6B-2C66CFF561F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99277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C25C8-FB88-490F-A9BC-DBD7C6417F7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38435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2DA9BE-DE81-4FEC-ABE6-EF6635099B8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75469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3DD16-F208-4E13-A450-EDD2DA14E7C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9609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F367161F-5823-4EF6-8FB6-EBBA88B6545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Nagataki\Presentation\11&#26085;&#26412;\11-JAXA\NASA-Collapsar.mp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81"/>
            <a:ext cx="9144000" cy="1233333"/>
          </a:xfrm>
          <a:solidFill>
            <a:schemeClr val="tx1">
              <a:alpha val="0"/>
            </a:schemeClr>
          </a:solidFill>
        </p:spPr>
        <p:txBody>
          <a:bodyPr/>
          <a:lstStyle/>
          <a:p>
            <a:r>
              <a:rPr lang="en-US" altLang="ja-JP" sz="3600" dirty="0" err="1" smtClean="0"/>
              <a:t>Aspherical</a:t>
            </a:r>
            <a:r>
              <a:rPr lang="en-US" altLang="ja-JP" sz="3600" dirty="0" smtClean="0"/>
              <a:t> Supernova Explosion </a:t>
            </a:r>
            <a:br>
              <a:rPr lang="en-US" altLang="ja-JP" sz="3600" dirty="0" smtClean="0"/>
            </a:br>
            <a:r>
              <a:rPr lang="en-US" altLang="ja-JP" sz="3600" dirty="0" smtClean="0"/>
              <a:t>and </a:t>
            </a:r>
            <a:br>
              <a:rPr lang="en-US" altLang="ja-JP" sz="3600" dirty="0" smtClean="0"/>
            </a:br>
            <a:r>
              <a:rPr lang="en-US" altLang="ja-JP" sz="3600" dirty="0" smtClean="0"/>
              <a:t>Gamma-Ray </a:t>
            </a:r>
            <a:r>
              <a:rPr lang="en-US" altLang="ja-JP" sz="3600" dirty="0"/>
              <a:t>Bursts</a:t>
            </a:r>
            <a:endParaRPr lang="en-US" altLang="ja-JP" sz="3600" dirty="0" smtClean="0">
              <a:solidFill>
                <a:schemeClr val="bg1"/>
              </a:solidFill>
            </a:endParaRPr>
          </a:p>
        </p:txBody>
      </p:sp>
      <p:pic>
        <p:nvPicPr>
          <p:cNvPr id="205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557" y="4864244"/>
            <a:ext cx="1608647" cy="74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2987824" y="4844884"/>
            <a:ext cx="389561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200" dirty="0" err="1" smtClean="0">
                <a:solidFill>
                  <a:schemeClr val="tx1"/>
                </a:solidFill>
              </a:rPr>
              <a:t>Shigehiro</a:t>
            </a:r>
            <a:r>
              <a:rPr kumimoji="1" lang="en-US" altLang="ja-JP" sz="3200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sz="3200" dirty="0" err="1" smtClean="0">
                <a:solidFill>
                  <a:schemeClr val="tx1"/>
                </a:solidFill>
              </a:rPr>
              <a:t>Nagataki</a:t>
            </a:r>
            <a:endParaRPr kumimoji="1" lang="ja-JP" altLang="en-US" sz="3200" dirty="0">
              <a:solidFill>
                <a:schemeClr val="tx1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75910" y="5733256"/>
            <a:ext cx="86869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tx1"/>
                </a:solidFill>
              </a:rPr>
              <a:t>ExUL-2012 GRB Workshop: </a:t>
            </a:r>
          </a:p>
          <a:p>
            <a:r>
              <a:rPr lang="en-US" altLang="ja-JP" dirty="0" smtClean="0">
                <a:solidFill>
                  <a:schemeClr val="tx1"/>
                </a:solidFill>
              </a:rPr>
              <a:t>Gamma-Ray Bursts: Probing the Science, Progenitors and their Environment 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r>
              <a:rPr lang="en-US" altLang="ja-JP" dirty="0" smtClean="0">
                <a:solidFill>
                  <a:schemeClr val="tx1"/>
                </a:solidFill>
              </a:rPr>
              <a:t>Moscow, Russia, June 13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th</a:t>
            </a:r>
            <a:r>
              <a:rPr lang="en-US" altLang="ja-JP" dirty="0" smtClean="0">
                <a:solidFill>
                  <a:schemeClr val="tx1"/>
                </a:solidFill>
              </a:rPr>
              <a:t>-17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th</a:t>
            </a:r>
            <a:r>
              <a:rPr lang="en-US" altLang="ja-JP" dirty="0" smtClean="0">
                <a:solidFill>
                  <a:schemeClr val="tx1"/>
                </a:solidFill>
              </a:rPr>
              <a:t>  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タイトル 1"/>
          <p:cNvSpPr>
            <a:spLocks noGrp="1"/>
          </p:cNvSpPr>
          <p:nvPr>
            <p:ph type="title"/>
          </p:nvPr>
        </p:nvSpPr>
        <p:spPr>
          <a:xfrm>
            <a:off x="-108520" y="1484784"/>
            <a:ext cx="9144000" cy="1224136"/>
          </a:xfrm>
        </p:spPr>
        <p:txBody>
          <a:bodyPr/>
          <a:lstStyle/>
          <a:p>
            <a:pPr eaLnBrk="1" hangingPunct="1"/>
            <a:r>
              <a:rPr lang="en-US" altLang="ja-JP" sz="2800" dirty="0" smtClean="0">
                <a:solidFill>
                  <a:schemeClr val="tx1"/>
                </a:solidFill>
              </a:rPr>
              <a:t>§ Study on a Rotating </a:t>
            </a:r>
            <a:r>
              <a:rPr lang="en-US" altLang="ja-JP" sz="2800" dirty="0" smtClean="0"/>
              <a:t>Black </a:t>
            </a:r>
            <a:r>
              <a:rPr lang="en-US" altLang="ja-JP" sz="2800" dirty="0"/>
              <a:t>Hole with Strong </a:t>
            </a:r>
            <a:r>
              <a:rPr lang="en-US" altLang="ja-JP" sz="2800" dirty="0" smtClean="0"/>
              <a:t>B-Fields</a:t>
            </a:r>
            <a:r>
              <a:rPr lang="en-US" altLang="ja-JP" sz="2800" dirty="0" smtClean="0">
                <a:solidFill>
                  <a:schemeClr val="tx1"/>
                </a:solidFill>
              </a:rPr>
              <a:t/>
            </a:r>
            <a:br>
              <a:rPr lang="en-US" altLang="ja-JP" sz="2800" dirty="0" smtClean="0">
                <a:solidFill>
                  <a:schemeClr val="tx1"/>
                </a:solidFill>
              </a:rPr>
            </a:br>
            <a:r>
              <a:rPr lang="en-US" altLang="ja-JP" sz="2800" dirty="0" smtClean="0">
                <a:solidFill>
                  <a:schemeClr val="tx1"/>
                </a:solidFill>
              </a:rPr>
              <a:t> by a General Relativistic Magneto-Hydrodynamic (GRMHD) </a:t>
            </a:r>
            <a:r>
              <a:rPr lang="ja-JP" altLang="en-US" sz="2800" dirty="0" smtClean="0">
                <a:solidFill>
                  <a:schemeClr val="tx1"/>
                </a:solidFill>
              </a:rPr>
              <a:t> </a:t>
            </a:r>
            <a:r>
              <a:rPr lang="en-US" altLang="ja-JP" sz="2800" dirty="0" smtClean="0">
                <a:solidFill>
                  <a:schemeClr val="tx1"/>
                </a:solidFill>
              </a:rPr>
              <a:t>code</a:t>
            </a:r>
            <a:r>
              <a:rPr lang="en-US" altLang="ja-JP" sz="4000" dirty="0"/>
              <a:t/>
            </a:r>
            <a:br>
              <a:rPr lang="en-US" altLang="ja-JP" sz="4000" dirty="0"/>
            </a:br>
            <a:r>
              <a:rPr lang="en-US" altLang="ja-JP" sz="4000" dirty="0" smtClean="0">
                <a:solidFill>
                  <a:schemeClr val="bg1"/>
                </a:solidFill>
              </a:rPr>
              <a:t/>
            </a:r>
            <a:br>
              <a:rPr lang="en-US" altLang="ja-JP" sz="4000" dirty="0" smtClean="0">
                <a:solidFill>
                  <a:schemeClr val="bg1"/>
                </a:solidFill>
              </a:rPr>
            </a:br>
            <a:r>
              <a:rPr lang="en-US" altLang="ja-JP" sz="4000" dirty="0" smtClean="0">
                <a:solidFill>
                  <a:schemeClr val="bg1"/>
                </a:solidFill>
              </a:rPr>
              <a:t> </a:t>
            </a:r>
            <a:br>
              <a:rPr lang="en-US" altLang="ja-JP" sz="4000" dirty="0" smtClean="0">
                <a:solidFill>
                  <a:schemeClr val="bg1"/>
                </a:solidFill>
              </a:rPr>
            </a:br>
            <a:endParaRPr lang="ja-JP" altLang="en-US" sz="4000" dirty="0" smtClean="0">
              <a:solidFill>
                <a:schemeClr val="bg1"/>
              </a:solidFill>
            </a:endParaRPr>
          </a:p>
        </p:txBody>
      </p:sp>
      <p:sp>
        <p:nvSpPr>
          <p:cNvPr id="7171" name="テキスト ボックス 2"/>
          <p:cNvSpPr txBox="1">
            <a:spLocks noChangeArrowheads="1"/>
          </p:cNvSpPr>
          <p:nvPr/>
        </p:nvSpPr>
        <p:spPr bwMode="auto">
          <a:xfrm>
            <a:off x="6677776" y="2143306"/>
            <a:ext cx="217239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chemeClr val="tx1"/>
                </a:solidFill>
              </a:rPr>
              <a:t>S.N.  </a:t>
            </a:r>
            <a:r>
              <a:rPr lang="en-US" altLang="ja-JP" dirty="0" err="1">
                <a:solidFill>
                  <a:schemeClr val="tx1"/>
                </a:solidFill>
              </a:rPr>
              <a:t>ApJ</a:t>
            </a:r>
            <a:r>
              <a:rPr lang="en-US" altLang="ja-JP" dirty="0">
                <a:solidFill>
                  <a:schemeClr val="tx1"/>
                </a:solidFill>
              </a:rPr>
              <a:t> (2009).</a:t>
            </a:r>
          </a:p>
          <a:p>
            <a:pPr eaLnBrk="1" hangingPunct="1"/>
            <a:r>
              <a:rPr lang="en-US" altLang="ja-JP" dirty="0">
                <a:solidFill>
                  <a:schemeClr val="tx1"/>
                </a:solidFill>
              </a:rPr>
              <a:t>S.N. PASJ (2011).</a:t>
            </a:r>
          </a:p>
          <a:p>
            <a:pPr eaLnBrk="1" hangingPunct="1"/>
            <a:r>
              <a:rPr lang="en-US" altLang="ja-JP" dirty="0">
                <a:solidFill>
                  <a:schemeClr val="tx1"/>
                </a:solidFill>
              </a:rPr>
              <a:t>S.N. 2012, in prep.</a:t>
            </a: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870993" y="5419218"/>
            <a:ext cx="7713071" cy="400110"/>
          </a:xfrm>
          <a:prstGeom prst="rect">
            <a:avLst/>
          </a:prstGeom>
          <a:solidFill>
            <a:srgbClr val="FBF6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 dirty="0" smtClean="0">
                <a:solidFill>
                  <a:srgbClr val="FF0000"/>
                </a:solidFill>
              </a:rPr>
              <a:t>GRMHD </a:t>
            </a:r>
            <a:r>
              <a:rPr lang="en-US" altLang="ja-JP" sz="2000" dirty="0">
                <a:solidFill>
                  <a:srgbClr val="FF0000"/>
                </a:solidFill>
              </a:rPr>
              <a:t>Code is necessary to see </a:t>
            </a:r>
            <a:r>
              <a:rPr lang="en-US" altLang="ja-JP" sz="2000" dirty="0" err="1" smtClean="0">
                <a:solidFill>
                  <a:srgbClr val="FF0000"/>
                </a:solidFill>
              </a:rPr>
              <a:t>Blandford-Znajek</a:t>
            </a:r>
            <a:r>
              <a:rPr lang="en-US" altLang="ja-JP" sz="2000" dirty="0" smtClean="0">
                <a:solidFill>
                  <a:srgbClr val="FF0000"/>
                </a:solidFill>
              </a:rPr>
              <a:t> Process.  </a:t>
            </a:r>
            <a:endParaRPr lang="en-US" altLang="ja-JP" sz="2000" dirty="0">
              <a:solidFill>
                <a:srgbClr val="FF0000"/>
              </a:solidFill>
            </a:endParaRPr>
          </a:p>
        </p:txBody>
      </p:sp>
      <p:sp>
        <p:nvSpPr>
          <p:cNvPr id="7173" name="テキスト ボックス 4"/>
          <p:cNvSpPr txBox="1">
            <a:spLocks noChangeArrowheads="1"/>
          </p:cNvSpPr>
          <p:nvPr/>
        </p:nvSpPr>
        <p:spPr bwMode="auto">
          <a:xfrm>
            <a:off x="1619672" y="3212273"/>
            <a:ext cx="55858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 err="1" smtClean="0">
                <a:solidFill>
                  <a:srgbClr val="000000"/>
                </a:solidFill>
              </a:rPr>
              <a:t>Y</a:t>
            </a:r>
            <a:r>
              <a:rPr lang="en-US" altLang="ja-JP" b="0" dirty="0" err="1" smtClean="0">
                <a:solidFill>
                  <a:srgbClr val="000000"/>
                </a:solidFill>
              </a:rPr>
              <a:t>uk</a:t>
            </a:r>
            <a:r>
              <a:rPr lang="en-US" altLang="ja-JP" dirty="0" err="1" smtClean="0">
                <a:solidFill>
                  <a:srgbClr val="000000"/>
                </a:solidFill>
              </a:rPr>
              <a:t>A</a:t>
            </a:r>
            <a:r>
              <a:rPr lang="en-US" altLang="ja-JP" b="0" dirty="0" err="1" smtClean="0">
                <a:solidFill>
                  <a:srgbClr val="000000"/>
                </a:solidFill>
              </a:rPr>
              <a:t>wa</a:t>
            </a:r>
            <a:r>
              <a:rPr lang="en-US" altLang="ja-JP" b="0" dirty="0" smtClean="0">
                <a:solidFill>
                  <a:srgbClr val="000000"/>
                </a:solidFill>
              </a:rPr>
              <a:t> </a:t>
            </a:r>
            <a:r>
              <a:rPr lang="en-US" altLang="ja-JP" b="0" dirty="0">
                <a:solidFill>
                  <a:srgbClr val="000000"/>
                </a:solidFill>
              </a:rPr>
              <a:t>institute’s </a:t>
            </a:r>
            <a:r>
              <a:rPr lang="en-US" altLang="ja-JP" dirty="0" err="1" smtClean="0">
                <a:solidFill>
                  <a:srgbClr val="000000"/>
                </a:solidFill>
              </a:rPr>
              <a:t>MA</a:t>
            </a:r>
            <a:r>
              <a:rPr lang="en-US" altLang="ja-JP" b="0" dirty="0" err="1" smtClean="0">
                <a:solidFill>
                  <a:srgbClr val="000000"/>
                </a:solidFill>
              </a:rPr>
              <a:t>gne</a:t>
            </a:r>
            <a:r>
              <a:rPr lang="en-US" altLang="ja-JP" dirty="0" err="1" smtClean="0">
                <a:solidFill>
                  <a:srgbClr val="000000"/>
                </a:solidFill>
              </a:rPr>
              <a:t>TO</a:t>
            </a:r>
            <a:r>
              <a:rPr lang="en-US" altLang="ja-JP" b="0" dirty="0" smtClean="0">
                <a:solidFill>
                  <a:srgbClr val="000000"/>
                </a:solidFill>
              </a:rPr>
              <a:t>-hydro </a:t>
            </a:r>
            <a:r>
              <a:rPr lang="en-US" altLang="ja-JP" b="0" dirty="0">
                <a:solidFill>
                  <a:srgbClr val="000000"/>
                </a:solidFill>
              </a:rPr>
              <a:t>(</a:t>
            </a:r>
            <a:r>
              <a:rPr lang="en-US" altLang="ja-JP" dirty="0">
                <a:solidFill>
                  <a:srgbClr val="000000"/>
                </a:solidFill>
              </a:rPr>
              <a:t>YAMATO</a:t>
            </a:r>
            <a:r>
              <a:rPr lang="en-US" altLang="ja-JP" b="0" dirty="0">
                <a:solidFill>
                  <a:srgbClr val="000000"/>
                </a:solidFill>
              </a:rPr>
              <a:t>) </a:t>
            </a:r>
            <a:r>
              <a:rPr lang="en-US" altLang="ja-JP" b="0" dirty="0" smtClean="0">
                <a:solidFill>
                  <a:srgbClr val="000000"/>
                </a:solidFill>
              </a:rPr>
              <a:t>code</a:t>
            </a:r>
          </a:p>
          <a:p>
            <a:pPr eaLnBrk="1" hangingPunct="1"/>
            <a:r>
              <a:rPr lang="en-US" altLang="ja-JP" b="0" dirty="0" smtClean="0">
                <a:solidFill>
                  <a:srgbClr val="000000"/>
                </a:solidFill>
              </a:rPr>
              <a:t>                         YAMATO (</a:t>
            </a:r>
            <a:r>
              <a:rPr lang="ja-JP" altLang="en-US" b="0" dirty="0" smtClean="0">
                <a:solidFill>
                  <a:srgbClr val="000000"/>
                </a:solidFill>
              </a:rPr>
              <a:t>大和</a:t>
            </a:r>
            <a:r>
              <a:rPr lang="en-US" altLang="ja-JP" b="0" dirty="0" smtClean="0">
                <a:solidFill>
                  <a:srgbClr val="000000"/>
                </a:solidFill>
              </a:rPr>
              <a:t>)</a:t>
            </a:r>
            <a:r>
              <a:rPr lang="ja-JP" altLang="en-US" b="0" dirty="0" smtClean="0">
                <a:solidFill>
                  <a:srgbClr val="000000"/>
                </a:solidFill>
              </a:rPr>
              <a:t> </a:t>
            </a:r>
            <a:r>
              <a:rPr lang="en-US" altLang="ja-JP" b="0" dirty="0" smtClean="0">
                <a:solidFill>
                  <a:srgbClr val="000000"/>
                </a:solidFill>
              </a:rPr>
              <a:t>=Old Name of Japan</a:t>
            </a:r>
            <a:endParaRPr lang="en-US" altLang="ja-JP" b="0" dirty="0">
              <a:solidFill>
                <a:srgbClr val="0000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67688" y="2136364"/>
            <a:ext cx="37539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tx1"/>
                </a:solidFill>
              </a:rPr>
              <a:t>2D/3D GRMHD Codes with MPI.</a:t>
            </a:r>
            <a:br>
              <a:rPr lang="en-US" altLang="ja-JP" dirty="0">
                <a:solidFill>
                  <a:schemeClr val="tx1"/>
                </a:solidFill>
              </a:rPr>
            </a:br>
            <a:r>
              <a:rPr lang="en-US" altLang="ja-JP" dirty="0" smtClean="0">
                <a:solidFill>
                  <a:schemeClr val="tx1"/>
                </a:solidFill>
              </a:rPr>
              <a:t>2D/3D SRMHD </a:t>
            </a:r>
            <a:r>
              <a:rPr lang="en-US" altLang="ja-JP" dirty="0">
                <a:solidFill>
                  <a:schemeClr val="tx1"/>
                </a:solidFill>
              </a:rPr>
              <a:t>with AMR &amp; MPI.  </a:t>
            </a:r>
            <a:r>
              <a:rPr lang="en-US" altLang="ja-JP" sz="2800" dirty="0"/>
              <a:t/>
            </a:r>
            <a:br>
              <a:rPr lang="en-US" altLang="ja-JP" sz="2800" dirty="0"/>
            </a:b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174"/>
            <a:ext cx="9144000" cy="706437"/>
          </a:xfrm>
        </p:spPr>
        <p:txBody>
          <a:bodyPr/>
          <a:lstStyle/>
          <a:p>
            <a:pPr eaLnBrk="1" hangingPunct="1"/>
            <a:r>
              <a:rPr lang="en-US" altLang="ja-JP" sz="2800" dirty="0" err="1" smtClean="0">
                <a:solidFill>
                  <a:schemeClr val="tx1"/>
                </a:solidFill>
              </a:rPr>
              <a:t>Blandford-Znajek</a:t>
            </a:r>
            <a:r>
              <a:rPr lang="en-US" altLang="ja-JP" sz="2800" dirty="0" smtClean="0">
                <a:solidFill>
                  <a:schemeClr val="tx1"/>
                </a:solidFill>
              </a:rPr>
              <a:t> Process can be seen Numerically Now</a:t>
            </a:r>
            <a:endParaRPr lang="ja-JP" altLang="en-US" sz="2800" b="1" dirty="0" smtClean="0">
              <a:solidFill>
                <a:schemeClr val="tx1"/>
              </a:solidFill>
            </a:endParaRPr>
          </a:p>
        </p:txBody>
      </p:sp>
      <p:pic>
        <p:nvPicPr>
          <p:cNvPr id="36869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0" y="1209810"/>
            <a:ext cx="4386263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 Box 11"/>
          <p:cNvSpPr txBox="1">
            <a:spLocks noChangeArrowheads="1"/>
          </p:cNvSpPr>
          <p:nvPr/>
        </p:nvSpPr>
        <p:spPr bwMode="auto">
          <a:xfrm>
            <a:off x="988035" y="4362326"/>
            <a:ext cx="32496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 smtClean="0">
                <a:solidFill>
                  <a:schemeClr val="tx1"/>
                </a:solidFill>
              </a:rPr>
              <a:t>(Split-) Monopole Solution.  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580113" y="837068"/>
            <a:ext cx="31213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 err="1">
                <a:solidFill>
                  <a:schemeClr val="tx1"/>
                </a:solidFill>
              </a:rPr>
              <a:t>Blandford</a:t>
            </a:r>
            <a:r>
              <a:rPr lang="en-US" altLang="ja-JP" dirty="0">
                <a:solidFill>
                  <a:schemeClr val="tx1"/>
                </a:solidFill>
              </a:rPr>
              <a:t> and </a:t>
            </a:r>
            <a:r>
              <a:rPr lang="en-US" altLang="ja-JP" dirty="0" err="1">
                <a:solidFill>
                  <a:schemeClr val="tx1"/>
                </a:solidFill>
              </a:rPr>
              <a:t>Znajek</a:t>
            </a:r>
            <a:r>
              <a:rPr lang="en-US" altLang="ja-JP" dirty="0">
                <a:solidFill>
                  <a:schemeClr val="tx1"/>
                </a:solidFill>
              </a:rPr>
              <a:t> 1977</a:t>
            </a:r>
          </a:p>
          <a:p>
            <a:pPr eaLnBrk="1" hangingPunct="1"/>
            <a:r>
              <a:rPr lang="en-US" altLang="ja-JP" dirty="0" smtClean="0">
                <a:solidFill>
                  <a:schemeClr val="tx1"/>
                </a:solidFill>
              </a:rPr>
              <a:t>Tanabe and S.N. PRD 2008</a:t>
            </a:r>
            <a:endParaRPr lang="en-US" altLang="ja-JP" dirty="0">
              <a:solidFill>
                <a:schemeClr val="tx1"/>
              </a:solidFill>
            </a:endParaRP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640317" y="6244783"/>
            <a:ext cx="7609776" cy="646331"/>
          </a:xfrm>
          <a:prstGeom prst="rect">
            <a:avLst/>
          </a:prstGeom>
          <a:solidFill>
            <a:srgbClr val="FBF6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FF0000"/>
                </a:solidFill>
              </a:rPr>
              <a:t>This solution can be used to check the validity of numerical codes</a:t>
            </a:r>
            <a:r>
              <a:rPr lang="en-US" altLang="ja-JP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en-US" altLang="ja-JP" dirty="0" smtClean="0">
                <a:solidFill>
                  <a:srgbClr val="FF0000"/>
                </a:solidFill>
              </a:rPr>
              <a:t>Numerical Simulation is necessary for large a and different B-fields.</a:t>
            </a:r>
            <a:endParaRPr lang="en-US" altLang="ja-JP" dirty="0">
              <a:solidFill>
                <a:srgbClr val="FF0000"/>
              </a:solidFill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20724"/>
            <a:ext cx="3917951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5795963" y="1985963"/>
            <a:ext cx="208262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 err="1">
                <a:solidFill>
                  <a:srgbClr val="FF0000"/>
                </a:solidFill>
              </a:rPr>
              <a:t>Red:Numerical</a:t>
            </a:r>
            <a:endParaRPr lang="en-US" altLang="ja-JP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ja-JP" dirty="0" err="1">
                <a:solidFill>
                  <a:srgbClr val="0000FF"/>
                </a:solidFill>
              </a:rPr>
              <a:t>Blue:Analytical</a:t>
            </a:r>
            <a:r>
              <a:rPr lang="ja-JP" altLang="en-US" dirty="0">
                <a:solidFill>
                  <a:srgbClr val="0000FF"/>
                </a:solidFill>
              </a:rPr>
              <a:t>　</a:t>
            </a:r>
          </a:p>
          <a:p>
            <a:pPr eaLnBrk="1" hangingPunct="1"/>
            <a:r>
              <a:rPr lang="ja-JP" altLang="en-US" dirty="0" smtClean="0">
                <a:solidFill>
                  <a:srgbClr val="0000FF"/>
                </a:solidFill>
              </a:rPr>
              <a:t>（</a:t>
            </a:r>
            <a:r>
              <a:rPr lang="en-US" altLang="ja-JP" dirty="0" smtClean="0">
                <a:solidFill>
                  <a:srgbClr val="0000FF"/>
                </a:solidFill>
              </a:rPr>
              <a:t>2nd </a:t>
            </a:r>
            <a:r>
              <a:rPr lang="en-US" altLang="ja-JP" dirty="0">
                <a:solidFill>
                  <a:srgbClr val="0000FF"/>
                </a:solidFill>
              </a:rPr>
              <a:t>order</a:t>
            </a:r>
            <a:r>
              <a:rPr lang="ja-JP" altLang="en-US" dirty="0">
                <a:solidFill>
                  <a:srgbClr val="0000FF"/>
                </a:solidFill>
              </a:rPr>
              <a:t>）</a:t>
            </a:r>
          </a:p>
          <a:p>
            <a:pPr eaLnBrk="1" hangingPunct="1"/>
            <a:r>
              <a:rPr lang="en-US" altLang="ja-JP" dirty="0" err="1">
                <a:solidFill>
                  <a:schemeClr val="folHlink"/>
                </a:solidFill>
              </a:rPr>
              <a:t>Green:Analytical</a:t>
            </a:r>
            <a:r>
              <a:rPr lang="en-US" altLang="ja-JP" dirty="0">
                <a:solidFill>
                  <a:schemeClr val="folHlink"/>
                </a:solidFill>
              </a:rPr>
              <a:t> </a:t>
            </a:r>
          </a:p>
          <a:p>
            <a:pPr eaLnBrk="1" hangingPunct="1"/>
            <a:r>
              <a:rPr lang="en-US" altLang="ja-JP" dirty="0">
                <a:solidFill>
                  <a:schemeClr val="folHlink"/>
                </a:solidFill>
              </a:rPr>
              <a:t>(4</a:t>
            </a:r>
            <a:r>
              <a:rPr lang="en-US" altLang="ja-JP" baseline="30000" dirty="0">
                <a:solidFill>
                  <a:schemeClr val="folHlink"/>
                </a:solidFill>
              </a:rPr>
              <a:t>th</a:t>
            </a:r>
            <a:r>
              <a:rPr lang="en-US" altLang="ja-JP" dirty="0">
                <a:solidFill>
                  <a:schemeClr val="folHlink"/>
                </a:solidFill>
              </a:rPr>
              <a:t> order)</a:t>
            </a:r>
          </a:p>
        </p:txBody>
      </p:sp>
      <p:grpSp>
        <p:nvGrpSpPr>
          <p:cNvPr id="25" name="Group 9"/>
          <p:cNvGrpSpPr>
            <a:grpSpLocks/>
          </p:cNvGrpSpPr>
          <p:nvPr/>
        </p:nvGrpSpPr>
        <p:grpSpPr bwMode="auto">
          <a:xfrm>
            <a:off x="319324" y="4685241"/>
            <a:ext cx="4967288" cy="1079500"/>
            <a:chOff x="2971" y="2251"/>
            <a:chExt cx="2585" cy="589"/>
          </a:xfrm>
        </p:grpSpPr>
        <p:grpSp>
          <p:nvGrpSpPr>
            <p:cNvPr id="26" name="Group 10"/>
            <p:cNvGrpSpPr>
              <a:grpSpLocks/>
            </p:cNvGrpSpPr>
            <p:nvPr/>
          </p:nvGrpSpPr>
          <p:grpSpPr bwMode="auto">
            <a:xfrm>
              <a:off x="3107" y="2387"/>
              <a:ext cx="2333" cy="348"/>
              <a:chOff x="3152" y="2251"/>
              <a:chExt cx="2333" cy="348"/>
            </a:xfrm>
          </p:grpSpPr>
          <p:pic>
            <p:nvPicPr>
              <p:cNvPr id="28" name="Picture 1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2" y="2296"/>
                <a:ext cx="391" cy="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1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0" y="2251"/>
                <a:ext cx="1925" cy="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7" name="Rectangle 13"/>
            <p:cNvSpPr>
              <a:spLocks noChangeArrowheads="1"/>
            </p:cNvSpPr>
            <p:nvPr/>
          </p:nvSpPr>
          <p:spPr bwMode="auto">
            <a:xfrm>
              <a:off x="2971" y="2251"/>
              <a:ext cx="2585" cy="589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464717" y="5764741"/>
            <a:ext cx="4878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C:Amplitude of B-Field. </a:t>
            </a:r>
            <a:r>
              <a:rPr lang="en-US" altLang="ja-JP" dirty="0">
                <a:solidFill>
                  <a:srgbClr val="FF0000"/>
                </a:solidFill>
              </a:rPr>
              <a:t>a</a:t>
            </a:r>
            <a:r>
              <a:rPr kumimoji="1" lang="en-US" altLang="ja-JP" dirty="0" smtClean="0">
                <a:solidFill>
                  <a:srgbClr val="FF0000"/>
                </a:solidFill>
              </a:rPr>
              <a:t>: Kerr-Parameter.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11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タイトル 1"/>
          <p:cNvSpPr>
            <a:spLocks noGrp="1"/>
          </p:cNvSpPr>
          <p:nvPr>
            <p:ph type="title"/>
          </p:nvPr>
        </p:nvSpPr>
        <p:spPr>
          <a:xfrm>
            <a:off x="528639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ja-JP" sz="3200" smtClean="0">
                <a:solidFill>
                  <a:schemeClr val="tx1"/>
                </a:solidFill>
              </a:rPr>
              <a:t>Initial Condition for GRB Simulations</a:t>
            </a:r>
            <a:endParaRPr lang="ja-JP" altLang="en-US" sz="3200" smtClean="0">
              <a:solidFill>
                <a:schemeClr val="tx1"/>
              </a:solidFill>
            </a:endParaRPr>
          </a:p>
        </p:txBody>
      </p:sp>
      <p:sp>
        <p:nvSpPr>
          <p:cNvPr id="11267" name="コンテンツ プレースホルダ 2"/>
          <p:cNvSpPr>
            <a:spLocks noGrp="1"/>
          </p:cNvSpPr>
          <p:nvPr>
            <p:ph idx="1"/>
          </p:nvPr>
        </p:nvSpPr>
        <p:spPr>
          <a:xfrm>
            <a:off x="323849" y="1406526"/>
            <a:ext cx="8643939" cy="4542755"/>
          </a:xfrm>
        </p:spPr>
        <p:txBody>
          <a:bodyPr/>
          <a:lstStyle/>
          <a:p>
            <a:pPr eaLnBrk="1" hangingPunct="1"/>
            <a:r>
              <a:rPr lang="en-US" altLang="ja-JP" dirty="0" err="1" smtClean="0"/>
              <a:t>Fastly</a:t>
            </a:r>
            <a:r>
              <a:rPr lang="en-US" altLang="ja-JP" dirty="0" smtClean="0"/>
              <a:t> Rotating Massive Stellar Model (12TJ) by </a:t>
            </a:r>
            <a:r>
              <a:rPr lang="en-US" altLang="ja-JP" dirty="0" err="1" smtClean="0"/>
              <a:t>Woosley</a:t>
            </a:r>
            <a:r>
              <a:rPr lang="en-US" altLang="ja-JP" dirty="0" smtClean="0"/>
              <a:t> and </a:t>
            </a:r>
            <a:r>
              <a:rPr lang="en-US" altLang="ja-JP" dirty="0" err="1" smtClean="0"/>
              <a:t>Heger</a:t>
            </a:r>
            <a:r>
              <a:rPr lang="en-US" altLang="ja-JP" dirty="0" smtClean="0"/>
              <a:t> 2006.</a:t>
            </a:r>
          </a:p>
          <a:p>
            <a:pPr eaLnBrk="1" hangingPunct="1"/>
            <a:r>
              <a:rPr lang="en-US" altLang="ja-JP" dirty="0" smtClean="0"/>
              <a:t>Fe core (1.82Msolar) is extracted and a rotating black hole is put instead. </a:t>
            </a:r>
          </a:p>
          <a:p>
            <a:pPr eaLnBrk="1" hangingPunct="1"/>
            <a:r>
              <a:rPr lang="en-US" altLang="ja-JP" dirty="0" smtClean="0"/>
              <a:t>M</a:t>
            </a:r>
            <a:r>
              <a:rPr lang="en-US" altLang="ja-JP" sz="1800" dirty="0" smtClean="0"/>
              <a:t>BH</a:t>
            </a:r>
            <a:r>
              <a:rPr lang="en-US" altLang="ja-JP" dirty="0" smtClean="0"/>
              <a:t>=2Msolar, a=0.5 (Fixed Kerr Metric).</a:t>
            </a:r>
          </a:p>
          <a:p>
            <a:pPr eaLnBrk="1" hangingPunct="1"/>
            <a:r>
              <a:rPr lang="en-US" altLang="ja-JP" dirty="0" smtClean="0"/>
              <a:t>      </a:t>
            </a:r>
          </a:p>
          <a:p>
            <a:pPr eaLnBrk="1" hangingPunct="1"/>
            <a:r>
              <a:rPr lang="en-US" altLang="ja-JP" dirty="0" smtClean="0"/>
              <a:t>                  </a:t>
            </a:r>
          </a:p>
          <a:p>
            <a:pPr eaLnBrk="1" hangingPunct="1"/>
            <a:r>
              <a:rPr lang="en-US" altLang="ja-JP" dirty="0" smtClean="0"/>
              <a:t>  Minimum value of             </a:t>
            </a:r>
          </a:p>
          <a:p>
            <a:pPr eaLnBrk="1" hangingPunct="1">
              <a:buFontTx/>
              <a:buNone/>
            </a:pPr>
            <a:endParaRPr lang="en-US" altLang="ja-JP" dirty="0" smtClean="0"/>
          </a:p>
        </p:txBody>
      </p:sp>
      <p:pic>
        <p:nvPicPr>
          <p:cNvPr id="11268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2" y="5308601"/>
            <a:ext cx="32289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49" y="4179889"/>
            <a:ext cx="139065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9" y="4721225"/>
            <a:ext cx="63912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テキスト ボックス 9"/>
          <p:cNvSpPr txBox="1">
            <a:spLocks noChangeArrowheads="1"/>
          </p:cNvSpPr>
          <p:nvPr/>
        </p:nvSpPr>
        <p:spPr bwMode="auto">
          <a:xfrm>
            <a:off x="7740651" y="846139"/>
            <a:ext cx="10182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chemeClr val="tx1"/>
                </a:solidFill>
              </a:rPr>
              <a:t>S. N. 09</a:t>
            </a:r>
            <a:endParaRPr lang="ja-JP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1774857" y="6044232"/>
            <a:ext cx="6300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 smtClean="0"/>
              <a:t>Dynamics is followed up to 1.77sec from the collapse.  </a:t>
            </a:r>
            <a:endParaRPr lang="en-US" altLang="ja-JP" dirty="0"/>
          </a:p>
        </p:txBody>
      </p:sp>
      <p:pic>
        <p:nvPicPr>
          <p:cNvPr id="12291" name="Picture 9" descr="C:\Users\nagataki\Desktop\256256b\small\small5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85876"/>
            <a:ext cx="51435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テキスト ボックス 11"/>
          <p:cNvSpPr txBox="1">
            <a:spLocks noChangeArrowheads="1"/>
          </p:cNvSpPr>
          <p:nvPr/>
        </p:nvSpPr>
        <p:spPr bwMode="auto">
          <a:xfrm>
            <a:off x="2214564" y="285751"/>
            <a:ext cx="44967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/>
              <a:t>Simulation of a Collapsar</a:t>
            </a:r>
            <a:endParaRPr lang="ja-JP" altLang="en-US" sz="2800"/>
          </a:p>
        </p:txBody>
      </p:sp>
      <p:sp>
        <p:nvSpPr>
          <p:cNvPr id="12295" name="テキスト ボックス 7"/>
          <p:cNvSpPr txBox="1">
            <a:spLocks noChangeArrowheads="1"/>
          </p:cNvSpPr>
          <p:nvPr/>
        </p:nvSpPr>
        <p:spPr bwMode="auto">
          <a:xfrm>
            <a:off x="2143125" y="5672931"/>
            <a:ext cx="4839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/>
              <a:t>Density contour in logarithmic scale (g/cc)</a:t>
            </a:r>
            <a:endParaRPr lang="ja-JP" altLang="en-US" dirty="0"/>
          </a:p>
        </p:txBody>
      </p:sp>
      <p:pic>
        <p:nvPicPr>
          <p:cNvPr id="12296" name="Picture 2" descr="C:\Users\nagataki\Presentation\09Venice\Movie-Huge\Huge1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1" y="1285876"/>
            <a:ext cx="51435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テキスト ボックス 8"/>
          <p:cNvSpPr txBox="1">
            <a:spLocks noChangeArrowheads="1"/>
          </p:cNvSpPr>
          <p:nvPr/>
        </p:nvSpPr>
        <p:spPr bwMode="auto">
          <a:xfrm>
            <a:off x="7451725" y="857250"/>
            <a:ext cx="12747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S.N. 2009 </a:t>
            </a:r>
            <a:endParaRPr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41790" y="1007269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C=G=M=1 Unit</a:t>
            </a:r>
            <a:endParaRPr kumimoji="1" lang="ja-JP" altLang="en-US" dirty="0"/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2214564" y="5125300"/>
            <a:ext cx="1565349" cy="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4"/>
          <p:cNvSpPr txBox="1">
            <a:spLocks noChangeArrowheads="1"/>
          </p:cNvSpPr>
          <p:nvPr/>
        </p:nvSpPr>
        <p:spPr bwMode="auto">
          <a:xfrm>
            <a:off x="3116359" y="5158070"/>
            <a:ext cx="11352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dirty="0" smtClean="0"/>
              <a:t>～</a:t>
            </a:r>
            <a:r>
              <a:rPr lang="en-US" altLang="ja-JP" dirty="0" smtClean="0"/>
              <a:t>600km</a:t>
            </a:r>
            <a:endParaRPr lang="ja-JP" altLang="en-US" dirty="0"/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6245681" y="5134315"/>
            <a:ext cx="1473447" cy="23756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4"/>
          <p:cNvSpPr txBox="1">
            <a:spLocks noChangeArrowheads="1"/>
          </p:cNvSpPr>
          <p:nvPr/>
        </p:nvSpPr>
        <p:spPr bwMode="auto">
          <a:xfrm>
            <a:off x="7590887" y="5198935"/>
            <a:ext cx="13917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dirty="0" smtClean="0"/>
              <a:t>～</a:t>
            </a:r>
            <a:r>
              <a:rPr lang="en-US" altLang="ja-JP" dirty="0" smtClean="0"/>
              <a:t>15000km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 descr="C:\Users\hiro\Desktop\Annapolis\fig1-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487364"/>
            <a:ext cx="6769100" cy="637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タイトル 7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857250"/>
          </a:xfrm>
        </p:spPr>
        <p:txBody>
          <a:bodyPr/>
          <a:lstStyle/>
          <a:p>
            <a:r>
              <a:rPr lang="en-US" altLang="ja-JP" sz="2800" smtClean="0">
                <a:solidFill>
                  <a:schemeClr val="bg1"/>
                </a:solidFill>
              </a:rPr>
              <a:t>Dependence of Dynamics on Rotating Black Hole</a:t>
            </a:r>
            <a:endParaRPr lang="ja-JP" altLang="en-US" sz="2800" smtClean="0">
              <a:solidFill>
                <a:schemeClr val="bg1"/>
              </a:solidFill>
            </a:endParaRPr>
          </a:p>
        </p:txBody>
      </p:sp>
      <p:sp>
        <p:nvSpPr>
          <p:cNvPr id="13316" name="テキスト ボックス 8"/>
          <p:cNvSpPr txBox="1">
            <a:spLocks noChangeArrowheads="1"/>
          </p:cNvSpPr>
          <p:nvPr/>
        </p:nvSpPr>
        <p:spPr bwMode="auto">
          <a:xfrm>
            <a:off x="6873877" y="1989138"/>
            <a:ext cx="195438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b="0" dirty="0"/>
              <a:t>Density Structure</a:t>
            </a:r>
          </a:p>
          <a:p>
            <a:pPr eaLnBrk="1" hangingPunct="1"/>
            <a:r>
              <a:rPr lang="en-US" altLang="ja-JP" b="0" dirty="0"/>
              <a:t>at </a:t>
            </a:r>
            <a:r>
              <a:rPr lang="en-US" altLang="ja-JP" b="0" dirty="0" smtClean="0"/>
              <a:t>T=1.6sec</a:t>
            </a:r>
            <a:r>
              <a:rPr lang="en-US" altLang="ja-JP" b="0" dirty="0"/>
              <a:t>.</a:t>
            </a:r>
          </a:p>
          <a:p>
            <a:pPr eaLnBrk="1" hangingPunct="1"/>
            <a:endParaRPr lang="ja-JP" altLang="en-US" b="0" dirty="0"/>
          </a:p>
        </p:txBody>
      </p:sp>
      <p:sp>
        <p:nvSpPr>
          <p:cNvPr id="13317" name="テキスト ボックス 9"/>
          <p:cNvSpPr txBox="1">
            <a:spLocks noChangeArrowheads="1"/>
          </p:cNvSpPr>
          <p:nvPr/>
        </p:nvSpPr>
        <p:spPr bwMode="auto">
          <a:xfrm>
            <a:off x="2555877" y="765175"/>
            <a:ext cx="5757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a=0</a:t>
            </a:r>
            <a:endParaRPr lang="ja-JP" altLang="en-US"/>
          </a:p>
        </p:txBody>
      </p:sp>
      <p:sp>
        <p:nvSpPr>
          <p:cNvPr id="13318" name="テキスト ボックス 10"/>
          <p:cNvSpPr txBox="1">
            <a:spLocks noChangeArrowheads="1"/>
          </p:cNvSpPr>
          <p:nvPr/>
        </p:nvSpPr>
        <p:spPr bwMode="auto">
          <a:xfrm>
            <a:off x="5508626" y="836614"/>
            <a:ext cx="768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a=0.5</a:t>
            </a:r>
            <a:endParaRPr lang="ja-JP" altLang="en-US"/>
          </a:p>
        </p:txBody>
      </p:sp>
      <p:sp>
        <p:nvSpPr>
          <p:cNvPr id="13319" name="テキスト ボックス 11"/>
          <p:cNvSpPr txBox="1">
            <a:spLocks noChangeArrowheads="1"/>
          </p:cNvSpPr>
          <p:nvPr/>
        </p:nvSpPr>
        <p:spPr bwMode="auto">
          <a:xfrm>
            <a:off x="2411414" y="4005263"/>
            <a:ext cx="768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a=0.9</a:t>
            </a:r>
            <a:endParaRPr lang="ja-JP" altLang="en-US"/>
          </a:p>
        </p:txBody>
      </p:sp>
      <p:sp>
        <p:nvSpPr>
          <p:cNvPr id="13320" name="テキスト ボックス 11"/>
          <p:cNvSpPr txBox="1">
            <a:spLocks noChangeArrowheads="1"/>
          </p:cNvSpPr>
          <p:nvPr/>
        </p:nvSpPr>
        <p:spPr bwMode="auto">
          <a:xfrm>
            <a:off x="5364165" y="4005263"/>
            <a:ext cx="896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a=0.95</a:t>
            </a:r>
            <a:endParaRPr lang="ja-JP" altLang="en-US"/>
          </a:p>
        </p:txBody>
      </p:sp>
      <p:sp>
        <p:nvSpPr>
          <p:cNvPr id="13321" name="テキスト ボックス 8"/>
          <p:cNvSpPr txBox="1">
            <a:spLocks noChangeArrowheads="1"/>
          </p:cNvSpPr>
          <p:nvPr/>
        </p:nvSpPr>
        <p:spPr bwMode="auto">
          <a:xfrm>
            <a:off x="7380313" y="815069"/>
            <a:ext cx="12619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/>
              <a:t>S.N.  2011</a:t>
            </a:r>
            <a:endParaRPr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4932041" y="3672682"/>
            <a:ext cx="1473447" cy="23756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4"/>
          <p:cNvSpPr txBox="1">
            <a:spLocks noChangeArrowheads="1"/>
          </p:cNvSpPr>
          <p:nvPr/>
        </p:nvSpPr>
        <p:spPr bwMode="auto">
          <a:xfrm>
            <a:off x="6472688" y="3511771"/>
            <a:ext cx="13917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dirty="0" smtClean="0"/>
              <a:t>～</a:t>
            </a:r>
            <a:r>
              <a:rPr lang="en-US" altLang="ja-JP" dirty="0" smtClean="0"/>
              <a:t>15000km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5" y="1240196"/>
            <a:ext cx="4046555" cy="395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タイトル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92200"/>
          </a:xfrm>
        </p:spPr>
        <p:txBody>
          <a:bodyPr/>
          <a:lstStyle/>
          <a:p>
            <a:r>
              <a:rPr lang="en-US" altLang="ja-JP" sz="3200" dirty="0" err="1" smtClean="0">
                <a:solidFill>
                  <a:schemeClr val="bg1"/>
                </a:solidFill>
              </a:rPr>
              <a:t>Blandford-Znajek</a:t>
            </a:r>
            <a:r>
              <a:rPr lang="en-US" altLang="ja-JP" sz="3200" dirty="0" smtClean="0">
                <a:solidFill>
                  <a:schemeClr val="bg1"/>
                </a:solidFill>
              </a:rPr>
              <a:t> Flux and Jet Energy</a:t>
            </a:r>
            <a:endParaRPr lang="ja-JP" altLang="en-US" sz="3200" dirty="0" smtClean="0">
              <a:solidFill>
                <a:schemeClr val="bg1"/>
              </a:solidFill>
            </a:endParaRPr>
          </a:p>
        </p:txBody>
      </p:sp>
      <p:pic>
        <p:nvPicPr>
          <p:cNvPr id="14340" name="Picture 3" descr="C:\Users\hiro\Desktop\Annapolis\BZ-a=0.95-T=160-r=5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89" y="1154980"/>
            <a:ext cx="4939129" cy="412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テキスト ボックス 6"/>
          <p:cNvSpPr txBox="1">
            <a:spLocks noChangeArrowheads="1"/>
          </p:cNvSpPr>
          <p:nvPr/>
        </p:nvSpPr>
        <p:spPr bwMode="auto">
          <a:xfrm>
            <a:off x="971600" y="5463903"/>
            <a:ext cx="32880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/>
              <a:t>BZ (outgoing </a:t>
            </a:r>
            <a:r>
              <a:rPr lang="en-US" altLang="ja-JP" dirty="0" err="1"/>
              <a:t>poynting</a:t>
            </a:r>
            <a:r>
              <a:rPr lang="en-US" altLang="ja-JP" dirty="0"/>
              <a:t>)-Flux</a:t>
            </a:r>
          </a:p>
          <a:p>
            <a:pPr eaLnBrk="1" hangingPunct="1"/>
            <a:r>
              <a:rPr lang="en-US" altLang="ja-JP" dirty="0"/>
              <a:t>In unit of 10^50 erg/s/</a:t>
            </a:r>
            <a:r>
              <a:rPr lang="en-US" altLang="ja-JP" dirty="0" err="1"/>
              <a:t>Sr</a:t>
            </a:r>
            <a:r>
              <a:rPr lang="en-US" altLang="ja-JP" dirty="0"/>
              <a:t> at</a:t>
            </a:r>
          </a:p>
          <a:p>
            <a:pPr eaLnBrk="1" hangingPunct="1"/>
            <a:r>
              <a:rPr lang="en-US" altLang="ja-JP" dirty="0" smtClean="0"/>
              <a:t>T=1.5760sec.</a:t>
            </a:r>
            <a:endParaRPr lang="en-US" altLang="ja-JP" dirty="0"/>
          </a:p>
          <a:p>
            <a:pPr eaLnBrk="1" hangingPunct="1"/>
            <a:r>
              <a:rPr lang="en-US" altLang="ja-JP" dirty="0"/>
              <a:t>Kerr Parameter, a=0.95</a:t>
            </a:r>
            <a:r>
              <a:rPr lang="en-US" altLang="ja-JP" dirty="0" smtClean="0"/>
              <a:t>.</a:t>
            </a:r>
            <a:endParaRPr lang="en-US" altLang="ja-JP" dirty="0"/>
          </a:p>
        </p:txBody>
      </p:sp>
      <p:sp>
        <p:nvSpPr>
          <p:cNvPr id="14342" name="テキスト ボックス 7"/>
          <p:cNvSpPr txBox="1">
            <a:spLocks noChangeArrowheads="1"/>
          </p:cNvSpPr>
          <p:nvPr/>
        </p:nvSpPr>
        <p:spPr bwMode="auto">
          <a:xfrm>
            <a:off x="5026026" y="5373217"/>
            <a:ext cx="39549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/>
              <a:t>Jet Energy at t=1.5750 sec for a=0,</a:t>
            </a:r>
          </a:p>
          <a:p>
            <a:pPr eaLnBrk="1" hangingPunct="1"/>
            <a:r>
              <a:rPr lang="en-US" altLang="ja-JP" dirty="0"/>
              <a:t>0.5, 0.9, 0.95 (Solid Curves</a:t>
            </a:r>
            <a:r>
              <a:rPr lang="en-US" altLang="ja-JP" dirty="0" smtClean="0"/>
              <a:t>).</a:t>
            </a:r>
            <a:endParaRPr lang="en-US" altLang="ja-JP" dirty="0"/>
          </a:p>
        </p:txBody>
      </p:sp>
      <p:sp>
        <p:nvSpPr>
          <p:cNvPr id="14343" name="テキスト ボックス 6"/>
          <p:cNvSpPr txBox="1">
            <a:spLocks noChangeArrowheads="1"/>
          </p:cNvSpPr>
          <p:nvPr/>
        </p:nvSpPr>
        <p:spPr bwMode="auto">
          <a:xfrm>
            <a:off x="5724526" y="1531939"/>
            <a:ext cx="1864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00"/>
                </a:solidFill>
              </a:rPr>
              <a:t>Faster is Better</a:t>
            </a: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14344" name="テキスト ボックス 8"/>
          <p:cNvSpPr txBox="1">
            <a:spLocks noChangeArrowheads="1"/>
          </p:cNvSpPr>
          <p:nvPr/>
        </p:nvSpPr>
        <p:spPr bwMode="auto">
          <a:xfrm>
            <a:off x="7764463" y="731838"/>
            <a:ext cx="12619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/>
              <a:t>S.N.  2011</a:t>
            </a:r>
            <a:endParaRPr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2372205" y="5194298"/>
            <a:ext cx="1191683" cy="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4"/>
          <p:cNvSpPr txBox="1">
            <a:spLocks noChangeArrowheads="1"/>
          </p:cNvSpPr>
          <p:nvPr/>
        </p:nvSpPr>
        <p:spPr bwMode="auto">
          <a:xfrm>
            <a:off x="3593482" y="5009632"/>
            <a:ext cx="10070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dirty="0" smtClean="0"/>
              <a:t>～</a:t>
            </a:r>
            <a:r>
              <a:rPr lang="en-US" altLang="ja-JP" dirty="0" smtClean="0"/>
              <a:t>1</a:t>
            </a:r>
            <a:r>
              <a:rPr lang="en-US" altLang="ja-JP" dirty="0"/>
              <a:t>2</a:t>
            </a:r>
            <a:r>
              <a:rPr lang="en-US" altLang="ja-JP" dirty="0" smtClean="0"/>
              <a:t>km</a:t>
            </a:r>
            <a:endParaRPr lang="ja-JP" altLang="en-US" dirty="0"/>
          </a:p>
        </p:txBody>
      </p:sp>
      <p:cxnSp>
        <p:nvCxnSpPr>
          <p:cNvPr id="3" name="直線コネクタ 2"/>
          <p:cNvCxnSpPr/>
          <p:nvPr/>
        </p:nvCxnSpPr>
        <p:spPr bwMode="auto">
          <a:xfrm flipV="1">
            <a:off x="5791716" y="4293097"/>
            <a:ext cx="1444581" cy="27393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直線コネクタ 12"/>
          <p:cNvCxnSpPr/>
          <p:nvPr/>
        </p:nvCxnSpPr>
        <p:spPr bwMode="auto">
          <a:xfrm flipV="1">
            <a:off x="7268987" y="2859808"/>
            <a:ext cx="1159199" cy="143328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直線コネクタ 14"/>
          <p:cNvCxnSpPr/>
          <p:nvPr/>
        </p:nvCxnSpPr>
        <p:spPr bwMode="auto">
          <a:xfrm flipV="1">
            <a:off x="8428185" y="1538809"/>
            <a:ext cx="171744" cy="132099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直線コネクタ 18"/>
          <p:cNvCxnSpPr/>
          <p:nvPr/>
        </p:nvCxnSpPr>
        <p:spPr bwMode="auto">
          <a:xfrm>
            <a:off x="6076479" y="2276872"/>
            <a:ext cx="92701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直線コネクタ 20"/>
          <p:cNvCxnSpPr/>
          <p:nvPr/>
        </p:nvCxnSpPr>
        <p:spPr bwMode="auto">
          <a:xfrm>
            <a:off x="6016905" y="2859807"/>
            <a:ext cx="92701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直線コネクタ 21"/>
          <p:cNvCxnSpPr/>
          <p:nvPr/>
        </p:nvCxnSpPr>
        <p:spPr bwMode="auto">
          <a:xfrm flipV="1">
            <a:off x="5791715" y="4484341"/>
            <a:ext cx="1477272" cy="8268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直線コネクタ 25"/>
          <p:cNvCxnSpPr/>
          <p:nvPr/>
        </p:nvCxnSpPr>
        <p:spPr bwMode="auto">
          <a:xfrm flipV="1">
            <a:off x="7268989" y="3933059"/>
            <a:ext cx="1192233" cy="5512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直線コネクタ 27"/>
          <p:cNvCxnSpPr/>
          <p:nvPr/>
        </p:nvCxnSpPr>
        <p:spPr bwMode="auto">
          <a:xfrm flipV="1">
            <a:off x="8461220" y="3429000"/>
            <a:ext cx="138709" cy="50405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8" descr="C:\Users\Hiro\Desktop\2011-12\3D-GIF\Movie\3D-10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6" y="333375"/>
            <a:ext cx="7056439" cy="705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テキスト ボックス 6"/>
          <p:cNvSpPr txBox="1">
            <a:spLocks noChangeArrowheads="1"/>
          </p:cNvSpPr>
          <p:nvPr/>
        </p:nvSpPr>
        <p:spPr bwMode="auto">
          <a:xfrm>
            <a:off x="179388" y="814388"/>
            <a:ext cx="21723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/>
              <a:t>S.N. 2012, in prep.</a:t>
            </a:r>
            <a:endParaRPr lang="ja-JP" altLang="en-US" dirty="0"/>
          </a:p>
        </p:txBody>
      </p:sp>
      <p:sp>
        <p:nvSpPr>
          <p:cNvPr id="15364" name="タイトル 1"/>
          <p:cNvSpPr>
            <a:spLocks noGrp="1"/>
          </p:cNvSpPr>
          <p:nvPr>
            <p:ph type="title"/>
          </p:nvPr>
        </p:nvSpPr>
        <p:spPr>
          <a:xfrm>
            <a:off x="755578" y="-27441"/>
            <a:ext cx="8018463" cy="941388"/>
          </a:xfrm>
        </p:spPr>
        <p:txBody>
          <a:bodyPr/>
          <a:lstStyle/>
          <a:p>
            <a:r>
              <a:rPr lang="en-US" altLang="ja-JP" sz="3600" dirty="0" smtClean="0">
                <a:solidFill>
                  <a:schemeClr val="bg1"/>
                </a:solidFill>
              </a:rPr>
              <a:t>3D-GRMHD Simulation of GRBs</a:t>
            </a:r>
            <a:endParaRPr lang="ja-JP" altLang="en-US" sz="3600" dirty="0" smtClean="0">
              <a:solidFill>
                <a:schemeClr val="bg1"/>
              </a:solidFill>
            </a:endParaRPr>
          </a:p>
        </p:txBody>
      </p:sp>
      <p:cxnSp>
        <p:nvCxnSpPr>
          <p:cNvPr id="15365" name="直線矢印コネクタ 2"/>
          <p:cNvCxnSpPr>
            <a:cxnSpLocks noChangeShapeType="1"/>
          </p:cNvCxnSpPr>
          <p:nvPr/>
        </p:nvCxnSpPr>
        <p:spPr bwMode="auto">
          <a:xfrm>
            <a:off x="884239" y="1125538"/>
            <a:ext cx="0" cy="5143500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66" name="テキスト ボックス 4"/>
          <p:cNvSpPr txBox="1">
            <a:spLocks noChangeArrowheads="1"/>
          </p:cNvSpPr>
          <p:nvPr/>
        </p:nvSpPr>
        <p:spPr bwMode="auto">
          <a:xfrm>
            <a:off x="368301" y="6332539"/>
            <a:ext cx="12634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dirty="0"/>
              <a:t>～</a:t>
            </a:r>
            <a:r>
              <a:rPr lang="en-US" altLang="ja-JP" dirty="0"/>
              <a:t>3000km</a:t>
            </a:r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308306" y="999332"/>
            <a:ext cx="1675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256×256×32</a:t>
            </a:r>
          </a:p>
          <a:p>
            <a:r>
              <a:rPr lang="en-US" altLang="ja-JP" dirty="0"/>
              <a:t>a</a:t>
            </a:r>
            <a:r>
              <a:rPr lang="en-US" altLang="ja-JP" dirty="0" smtClean="0"/>
              <a:t>=0.9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Nagataki\Presentation\12-5Germany\T500-R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275712"/>
            <a:ext cx="4841417" cy="37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iro\Desktop\T502-R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44" y="598986"/>
            <a:ext cx="5710333" cy="571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6"/>
          <p:cNvSpPr txBox="1">
            <a:spLocks noChangeArrowheads="1"/>
          </p:cNvSpPr>
          <p:nvPr/>
        </p:nvSpPr>
        <p:spPr bwMode="auto">
          <a:xfrm>
            <a:off x="0" y="1"/>
            <a:ext cx="21723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/>
              <a:t>S.N. 2012, in prep.</a:t>
            </a:r>
            <a:endParaRPr lang="ja-JP" altLang="en-US" dirty="0"/>
          </a:p>
        </p:txBody>
      </p:sp>
      <p:sp>
        <p:nvSpPr>
          <p:cNvPr id="5" name="テキスト ボックス 6"/>
          <p:cNvSpPr txBox="1">
            <a:spLocks noChangeArrowheads="1"/>
          </p:cNvSpPr>
          <p:nvPr/>
        </p:nvSpPr>
        <p:spPr bwMode="auto">
          <a:xfrm>
            <a:off x="6329518" y="107637"/>
            <a:ext cx="264046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 smtClean="0"/>
              <a:t>a=0.9</a:t>
            </a:r>
          </a:p>
          <a:p>
            <a:pPr eaLnBrk="1" hangingPunct="1"/>
            <a:r>
              <a:rPr lang="en-US" altLang="ja-JP" dirty="0" smtClean="0"/>
              <a:t>T</a:t>
            </a:r>
            <a:r>
              <a:rPr lang="ja-JP" altLang="en-US" dirty="0" smtClean="0"/>
              <a:t>～</a:t>
            </a:r>
            <a:r>
              <a:rPr lang="en-US" altLang="ja-JP" dirty="0" smtClean="0"/>
              <a:t>0.8sec</a:t>
            </a:r>
          </a:p>
          <a:p>
            <a:pPr eaLnBrk="1" hangingPunct="1"/>
            <a:endParaRPr lang="en-US" altLang="ja-JP" dirty="0"/>
          </a:p>
          <a:p>
            <a:pPr eaLnBrk="1" hangingPunct="1"/>
            <a:r>
              <a:rPr lang="en-US" altLang="ja-JP" dirty="0" smtClean="0"/>
              <a:t>Same Simulations.</a:t>
            </a:r>
          </a:p>
          <a:p>
            <a:pPr eaLnBrk="1" hangingPunct="1"/>
            <a:r>
              <a:rPr lang="en-US" altLang="ja-JP" dirty="0" smtClean="0"/>
              <a:t>Left: 3D Image.</a:t>
            </a:r>
          </a:p>
          <a:p>
            <a:pPr eaLnBrk="1" hangingPunct="1"/>
            <a:r>
              <a:rPr lang="en-US" altLang="ja-JP" dirty="0" smtClean="0"/>
              <a:t>         </a:t>
            </a:r>
            <a:r>
              <a:rPr lang="en-US" altLang="ja-JP" dirty="0" err="1" smtClean="0"/>
              <a:t>Density+B-fields</a:t>
            </a:r>
            <a:r>
              <a:rPr lang="en-US" altLang="ja-JP" dirty="0" smtClean="0"/>
              <a:t>.</a:t>
            </a:r>
            <a:endParaRPr lang="en-US" altLang="ja-JP" dirty="0"/>
          </a:p>
          <a:p>
            <a:pPr eaLnBrk="1" hangingPunct="1"/>
            <a:endParaRPr lang="en-US" altLang="ja-JP" dirty="0" smtClean="0"/>
          </a:p>
          <a:p>
            <a:pPr eaLnBrk="1" hangingPunct="1"/>
            <a:r>
              <a:rPr lang="en-US" altLang="ja-JP" dirty="0" smtClean="0"/>
              <a:t>Bottom: 2D Slice</a:t>
            </a:r>
          </a:p>
          <a:p>
            <a:pPr eaLnBrk="1" hangingPunct="1"/>
            <a:r>
              <a:rPr lang="en-US" altLang="ja-JP" dirty="0"/>
              <a:t> </a:t>
            </a:r>
            <a:r>
              <a:rPr lang="en-US" altLang="ja-JP" dirty="0" smtClean="0"/>
              <a:t>        </a:t>
            </a:r>
            <a:r>
              <a:rPr lang="en-US" altLang="ja-JP" dirty="0" err="1" smtClean="0"/>
              <a:t>Density+Poloidal</a:t>
            </a:r>
            <a:endParaRPr lang="en-US" altLang="ja-JP" dirty="0" smtClean="0"/>
          </a:p>
          <a:p>
            <a:pPr eaLnBrk="1" hangingPunct="1"/>
            <a:r>
              <a:rPr lang="en-US" altLang="ja-JP" dirty="0"/>
              <a:t> </a:t>
            </a:r>
            <a:r>
              <a:rPr lang="en-US" altLang="ja-JP" dirty="0" smtClean="0"/>
              <a:t>                       B-Fields</a:t>
            </a:r>
            <a:endParaRPr lang="ja-JP" altLang="en-US" dirty="0"/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6353607" y="3165126"/>
            <a:ext cx="1296144" cy="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4"/>
          <p:cNvSpPr txBox="1">
            <a:spLocks noChangeArrowheads="1"/>
          </p:cNvSpPr>
          <p:nvPr/>
        </p:nvSpPr>
        <p:spPr bwMode="auto">
          <a:xfrm>
            <a:off x="7812362" y="2969959"/>
            <a:ext cx="11352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dirty="0" smtClean="0"/>
              <a:t>～</a:t>
            </a:r>
            <a:r>
              <a:rPr lang="en-US" altLang="ja-JP" dirty="0" smtClean="0"/>
              <a:t>150km</a:t>
            </a:r>
            <a:endParaRPr lang="ja-JP" altLang="en-US" dirty="0"/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2171701" y="5877272"/>
            <a:ext cx="1680220" cy="432048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4"/>
          <p:cNvSpPr txBox="1">
            <a:spLocks noChangeArrowheads="1"/>
          </p:cNvSpPr>
          <p:nvPr/>
        </p:nvSpPr>
        <p:spPr bwMode="auto">
          <a:xfrm>
            <a:off x="4211962" y="5692606"/>
            <a:ext cx="11352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dirty="0" smtClean="0"/>
              <a:t>～</a:t>
            </a:r>
            <a:r>
              <a:rPr lang="en-US" altLang="ja-JP" dirty="0" smtClean="0"/>
              <a:t>150km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6331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Hiro\Desktop\T550-R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567" y="3165126"/>
            <a:ext cx="4834400" cy="369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Hiro\Desktop\T551-R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38156"/>
            <a:ext cx="6353607" cy="635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6"/>
          <p:cNvSpPr txBox="1">
            <a:spLocks noChangeArrowheads="1"/>
          </p:cNvSpPr>
          <p:nvPr/>
        </p:nvSpPr>
        <p:spPr bwMode="auto">
          <a:xfrm>
            <a:off x="0" y="1"/>
            <a:ext cx="21723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/>
              <a:t>S.N. 2012, in prep.</a:t>
            </a:r>
            <a:endParaRPr lang="ja-JP" altLang="en-US" dirty="0"/>
          </a:p>
        </p:txBody>
      </p:sp>
      <p:sp>
        <p:nvSpPr>
          <p:cNvPr id="5" name="テキスト ボックス 6"/>
          <p:cNvSpPr txBox="1">
            <a:spLocks noChangeArrowheads="1"/>
          </p:cNvSpPr>
          <p:nvPr/>
        </p:nvSpPr>
        <p:spPr bwMode="auto">
          <a:xfrm>
            <a:off x="6329518" y="107637"/>
            <a:ext cx="264046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 smtClean="0"/>
              <a:t>a=0.9</a:t>
            </a:r>
          </a:p>
          <a:p>
            <a:pPr eaLnBrk="1" hangingPunct="1"/>
            <a:r>
              <a:rPr lang="en-US" altLang="ja-JP" dirty="0" smtClean="0"/>
              <a:t>T</a:t>
            </a:r>
            <a:r>
              <a:rPr lang="ja-JP" altLang="en-US" dirty="0" smtClean="0"/>
              <a:t>～</a:t>
            </a:r>
            <a:r>
              <a:rPr lang="en-US" altLang="ja-JP" dirty="0" smtClean="0"/>
              <a:t>0.85sec</a:t>
            </a:r>
          </a:p>
          <a:p>
            <a:pPr eaLnBrk="1" hangingPunct="1"/>
            <a:endParaRPr lang="en-US" altLang="ja-JP" dirty="0"/>
          </a:p>
          <a:p>
            <a:pPr eaLnBrk="1" hangingPunct="1"/>
            <a:r>
              <a:rPr lang="en-US" altLang="ja-JP" dirty="0" smtClean="0"/>
              <a:t>Same Simulations.</a:t>
            </a:r>
          </a:p>
          <a:p>
            <a:pPr eaLnBrk="1" hangingPunct="1"/>
            <a:r>
              <a:rPr lang="en-US" altLang="ja-JP" dirty="0" smtClean="0"/>
              <a:t>Left: 3D Image.</a:t>
            </a:r>
          </a:p>
          <a:p>
            <a:pPr eaLnBrk="1" hangingPunct="1"/>
            <a:r>
              <a:rPr lang="en-US" altLang="ja-JP" dirty="0" smtClean="0"/>
              <a:t>         </a:t>
            </a:r>
            <a:r>
              <a:rPr lang="en-US" altLang="ja-JP" dirty="0" err="1" smtClean="0"/>
              <a:t>Density+B-fields</a:t>
            </a:r>
            <a:r>
              <a:rPr lang="en-US" altLang="ja-JP" dirty="0" smtClean="0"/>
              <a:t>.</a:t>
            </a:r>
            <a:endParaRPr lang="en-US" altLang="ja-JP" dirty="0"/>
          </a:p>
          <a:p>
            <a:pPr eaLnBrk="1" hangingPunct="1"/>
            <a:endParaRPr lang="en-US" altLang="ja-JP" dirty="0" smtClean="0"/>
          </a:p>
          <a:p>
            <a:pPr eaLnBrk="1" hangingPunct="1"/>
            <a:r>
              <a:rPr lang="en-US" altLang="ja-JP" dirty="0" smtClean="0"/>
              <a:t>Bottom: 2D Slice</a:t>
            </a:r>
          </a:p>
          <a:p>
            <a:pPr eaLnBrk="1" hangingPunct="1"/>
            <a:r>
              <a:rPr lang="en-US" altLang="ja-JP" dirty="0"/>
              <a:t> </a:t>
            </a:r>
            <a:r>
              <a:rPr lang="en-US" altLang="ja-JP" dirty="0" smtClean="0"/>
              <a:t>        </a:t>
            </a:r>
            <a:r>
              <a:rPr lang="en-US" altLang="ja-JP" dirty="0" err="1" smtClean="0"/>
              <a:t>Density+Poloidal</a:t>
            </a:r>
            <a:endParaRPr lang="en-US" altLang="ja-JP" dirty="0" smtClean="0"/>
          </a:p>
          <a:p>
            <a:pPr eaLnBrk="1" hangingPunct="1"/>
            <a:r>
              <a:rPr lang="en-US" altLang="ja-JP" dirty="0"/>
              <a:t> </a:t>
            </a:r>
            <a:r>
              <a:rPr lang="en-US" altLang="ja-JP" dirty="0" smtClean="0"/>
              <a:t>                       B-Fields</a:t>
            </a:r>
            <a:endParaRPr lang="ja-JP" altLang="en-US" dirty="0"/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6353607" y="3165126"/>
            <a:ext cx="1296144" cy="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4"/>
          <p:cNvSpPr txBox="1">
            <a:spLocks noChangeArrowheads="1"/>
          </p:cNvSpPr>
          <p:nvPr/>
        </p:nvSpPr>
        <p:spPr bwMode="auto">
          <a:xfrm>
            <a:off x="7812362" y="2969959"/>
            <a:ext cx="11352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dirty="0" smtClean="0"/>
              <a:t>～</a:t>
            </a:r>
            <a:r>
              <a:rPr lang="en-US" altLang="ja-JP" dirty="0" smtClean="0"/>
              <a:t>150km</a:t>
            </a:r>
            <a:endParaRPr lang="ja-JP" altLang="en-US" dirty="0"/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2171701" y="5877272"/>
            <a:ext cx="1680220" cy="432048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4"/>
          <p:cNvSpPr txBox="1">
            <a:spLocks noChangeArrowheads="1"/>
          </p:cNvSpPr>
          <p:nvPr/>
        </p:nvSpPr>
        <p:spPr bwMode="auto">
          <a:xfrm>
            <a:off x="4211962" y="5692606"/>
            <a:ext cx="11352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dirty="0" smtClean="0"/>
              <a:t>～</a:t>
            </a:r>
            <a:r>
              <a:rPr lang="en-US" altLang="ja-JP" dirty="0" smtClean="0"/>
              <a:t>150km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1761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Hiro\Desktop\T600-R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3108244"/>
            <a:ext cx="4863473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iro\Desktop\T601-R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813"/>
            <a:ext cx="6192688" cy="619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6"/>
          <p:cNvSpPr txBox="1">
            <a:spLocks noChangeArrowheads="1"/>
          </p:cNvSpPr>
          <p:nvPr/>
        </p:nvSpPr>
        <p:spPr bwMode="auto">
          <a:xfrm>
            <a:off x="0" y="93869"/>
            <a:ext cx="21723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/>
              <a:t>S.N. 2012, in prep.</a:t>
            </a:r>
            <a:endParaRPr lang="ja-JP" altLang="en-US" dirty="0"/>
          </a:p>
        </p:txBody>
      </p:sp>
      <p:sp>
        <p:nvSpPr>
          <p:cNvPr id="5" name="テキスト ボックス 6"/>
          <p:cNvSpPr txBox="1">
            <a:spLocks noChangeArrowheads="1"/>
          </p:cNvSpPr>
          <p:nvPr/>
        </p:nvSpPr>
        <p:spPr bwMode="auto">
          <a:xfrm>
            <a:off x="6192688" y="245921"/>
            <a:ext cx="264046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 smtClean="0"/>
              <a:t>a=0.9</a:t>
            </a:r>
          </a:p>
          <a:p>
            <a:pPr eaLnBrk="1" hangingPunct="1"/>
            <a:r>
              <a:rPr lang="en-US" altLang="ja-JP" dirty="0" smtClean="0"/>
              <a:t>T</a:t>
            </a:r>
            <a:r>
              <a:rPr lang="ja-JP" altLang="en-US" dirty="0" smtClean="0"/>
              <a:t>～</a:t>
            </a:r>
            <a:r>
              <a:rPr lang="en-US" altLang="ja-JP" dirty="0" smtClean="0"/>
              <a:t>0.9sec.</a:t>
            </a:r>
          </a:p>
          <a:p>
            <a:pPr eaLnBrk="1" hangingPunct="1"/>
            <a:endParaRPr lang="en-US" altLang="ja-JP" dirty="0" smtClean="0"/>
          </a:p>
          <a:p>
            <a:pPr eaLnBrk="1" hangingPunct="1"/>
            <a:r>
              <a:rPr lang="en-US" altLang="ja-JP" dirty="0"/>
              <a:t>Same Simulations.</a:t>
            </a:r>
          </a:p>
          <a:p>
            <a:pPr eaLnBrk="1" hangingPunct="1"/>
            <a:r>
              <a:rPr lang="en-US" altLang="ja-JP" dirty="0"/>
              <a:t>Left: 3D Image.</a:t>
            </a:r>
          </a:p>
          <a:p>
            <a:pPr eaLnBrk="1" hangingPunct="1"/>
            <a:r>
              <a:rPr lang="en-US" altLang="ja-JP" dirty="0"/>
              <a:t>         </a:t>
            </a:r>
            <a:r>
              <a:rPr lang="en-US" altLang="ja-JP" dirty="0" err="1"/>
              <a:t>Density+B-fields</a:t>
            </a:r>
            <a:r>
              <a:rPr lang="en-US" altLang="ja-JP" dirty="0"/>
              <a:t>.</a:t>
            </a:r>
          </a:p>
          <a:p>
            <a:pPr eaLnBrk="1" hangingPunct="1"/>
            <a:endParaRPr lang="en-US" altLang="ja-JP" dirty="0"/>
          </a:p>
          <a:p>
            <a:pPr eaLnBrk="1" hangingPunct="1"/>
            <a:r>
              <a:rPr lang="en-US" altLang="ja-JP" dirty="0"/>
              <a:t>Bottom: 2D Slice</a:t>
            </a:r>
          </a:p>
          <a:p>
            <a:pPr eaLnBrk="1" hangingPunct="1"/>
            <a:r>
              <a:rPr lang="en-US" altLang="ja-JP" dirty="0"/>
              <a:t>         </a:t>
            </a:r>
            <a:r>
              <a:rPr lang="en-US" altLang="ja-JP" dirty="0" err="1"/>
              <a:t>Density+Poloidal</a:t>
            </a:r>
            <a:endParaRPr lang="en-US" altLang="ja-JP" dirty="0"/>
          </a:p>
          <a:p>
            <a:pPr eaLnBrk="1" hangingPunct="1"/>
            <a:r>
              <a:rPr lang="en-US" altLang="ja-JP" dirty="0"/>
              <a:t>                        </a:t>
            </a:r>
            <a:r>
              <a:rPr lang="en-US" altLang="ja-JP" dirty="0" smtClean="0"/>
              <a:t>B-Fields</a:t>
            </a:r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6243287" y="3166138"/>
            <a:ext cx="1296144" cy="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4"/>
          <p:cNvSpPr txBox="1">
            <a:spLocks noChangeArrowheads="1"/>
          </p:cNvSpPr>
          <p:nvPr/>
        </p:nvSpPr>
        <p:spPr bwMode="auto">
          <a:xfrm>
            <a:off x="7697909" y="2999151"/>
            <a:ext cx="11352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dirty="0" smtClean="0"/>
              <a:t>～</a:t>
            </a:r>
            <a:r>
              <a:rPr lang="en-US" altLang="ja-JP" dirty="0" smtClean="0"/>
              <a:t>150km</a:t>
            </a:r>
            <a:endParaRPr lang="ja-JP" altLang="en-US" dirty="0"/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1763689" y="6039452"/>
            <a:ext cx="1680220" cy="432048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4"/>
          <p:cNvSpPr txBox="1">
            <a:spLocks noChangeArrowheads="1"/>
          </p:cNvSpPr>
          <p:nvPr/>
        </p:nvSpPr>
        <p:spPr bwMode="auto">
          <a:xfrm>
            <a:off x="3851922" y="5854786"/>
            <a:ext cx="11352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dirty="0" smtClean="0"/>
              <a:t>～</a:t>
            </a:r>
            <a:r>
              <a:rPr lang="en-US" altLang="ja-JP" dirty="0" smtClean="0"/>
              <a:t>150km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863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686800" cy="1143000"/>
          </a:xfrm>
        </p:spPr>
        <p:txBody>
          <a:bodyPr/>
          <a:lstStyle/>
          <a:p>
            <a:pPr eaLnBrk="1" hangingPunct="1"/>
            <a:r>
              <a:rPr lang="en-US" altLang="ja-JP" sz="4000" smtClean="0">
                <a:solidFill>
                  <a:schemeClr val="bg1"/>
                </a:solidFill>
              </a:rPr>
              <a:t>Movie of a Long GRB (Imagination)</a:t>
            </a:r>
            <a:endParaRPr lang="ja-JP" altLang="en-US" sz="4000" smtClean="0">
              <a:solidFill>
                <a:schemeClr val="bg1"/>
              </a:solidFill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6643688" y="928689"/>
            <a:ext cx="2500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From NASA’s HP.</a:t>
            </a:r>
            <a:endParaRPr lang="ja-JP" altLang="en-US"/>
          </a:p>
        </p:txBody>
      </p:sp>
      <p:pic>
        <p:nvPicPr>
          <p:cNvPr id="2" name="NASA-Collapsar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1" y="1484314"/>
            <a:ext cx="6964363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19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iro\Desktop\T500-R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446" y="1"/>
            <a:ext cx="4799364" cy="366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iro\Desktop\T100-R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392489" cy="335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Hiro\Desktop\T550-R5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072"/>
            <a:ext cx="4583256" cy="350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iro\Desktop\T600-R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529" y="3142906"/>
            <a:ext cx="4863473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線矢印コネクタ 9"/>
          <p:cNvCxnSpPr/>
          <p:nvPr/>
        </p:nvCxnSpPr>
        <p:spPr>
          <a:xfrm>
            <a:off x="611560" y="3348584"/>
            <a:ext cx="1296144" cy="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4"/>
          <p:cNvSpPr txBox="1">
            <a:spLocks noChangeArrowheads="1"/>
          </p:cNvSpPr>
          <p:nvPr/>
        </p:nvSpPr>
        <p:spPr bwMode="auto">
          <a:xfrm>
            <a:off x="1907706" y="3173884"/>
            <a:ext cx="11352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dirty="0" smtClean="0"/>
              <a:t>～</a:t>
            </a:r>
            <a:r>
              <a:rPr lang="en-US" altLang="ja-JP" dirty="0" smtClean="0"/>
              <a:t>150km</a:t>
            </a:r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077152" y="111424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</a:t>
            </a:r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0.35sec.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691961" y="23556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</a:t>
            </a:r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0.8sec.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255648" y="3277934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</a:t>
            </a:r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0.85sec.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691961" y="3173884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</a:t>
            </a:r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0.9sec.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8556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C:\Users\Hiro\Desktop\2011-12\2D-shock\m10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4" y="976313"/>
            <a:ext cx="6627812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タイトル 1"/>
          <p:cNvSpPr>
            <a:spLocks noGrp="1"/>
          </p:cNvSpPr>
          <p:nvPr>
            <p:ph type="title"/>
          </p:nvPr>
        </p:nvSpPr>
        <p:spPr>
          <a:xfrm>
            <a:off x="550863" y="53975"/>
            <a:ext cx="8229600" cy="1143000"/>
          </a:xfrm>
        </p:spPr>
        <p:txBody>
          <a:bodyPr/>
          <a:lstStyle/>
          <a:p>
            <a:r>
              <a:rPr lang="en-US" altLang="ja-JP" sz="2800" dirty="0" smtClean="0">
                <a:solidFill>
                  <a:schemeClr val="tx1"/>
                </a:solidFill>
              </a:rPr>
              <a:t>For Fine Resolution Simulations: SRMHD Code with Adaptive Mesh Refinement (AMR)</a:t>
            </a:r>
            <a:endParaRPr lang="ja-JP" altLang="en-US" sz="2800" dirty="0" smtClean="0">
              <a:solidFill>
                <a:schemeClr val="tx1"/>
              </a:solidFill>
            </a:endParaRPr>
          </a:p>
        </p:txBody>
      </p:sp>
      <p:sp>
        <p:nvSpPr>
          <p:cNvPr id="16388" name="テキスト ボックス 1"/>
          <p:cNvSpPr txBox="1">
            <a:spLocks noChangeArrowheads="1"/>
          </p:cNvSpPr>
          <p:nvPr/>
        </p:nvSpPr>
        <p:spPr bwMode="auto">
          <a:xfrm>
            <a:off x="6835775" y="1012825"/>
            <a:ext cx="21723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chemeClr val="tx1"/>
                </a:solidFill>
              </a:rPr>
              <a:t>S.N. 2012, in prep.</a:t>
            </a: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16389" name="テキスト ボックス 2"/>
          <p:cNvSpPr txBox="1">
            <a:spLocks noChangeArrowheads="1"/>
          </p:cNvSpPr>
          <p:nvPr/>
        </p:nvSpPr>
        <p:spPr bwMode="auto">
          <a:xfrm>
            <a:off x="123826" y="6210301"/>
            <a:ext cx="8684878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chemeClr val="tx1"/>
                </a:solidFill>
              </a:rPr>
              <a:t>Paramesh:</a:t>
            </a:r>
          </a:p>
          <a:p>
            <a:pPr eaLnBrk="1" hangingPunct="1"/>
            <a:r>
              <a:rPr lang="en-US" altLang="ja-JP">
                <a:solidFill>
                  <a:schemeClr val="tx1"/>
                </a:solidFill>
              </a:rPr>
              <a:t>http://www.physics.drexel.edu/~olson/paramesh-doc/Users_manual/amr.html </a:t>
            </a:r>
            <a:endParaRPr lang="ja-JP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47489" y="404664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K(</a:t>
            </a:r>
            <a:r>
              <a:rPr kumimoji="1" lang="ja-JP" altLang="en-US" dirty="0" smtClean="0"/>
              <a:t>京</a:t>
            </a:r>
            <a:r>
              <a:rPr lang="en-US" altLang="ja-JP" dirty="0"/>
              <a:t>:</a:t>
            </a:r>
            <a:r>
              <a:rPr kumimoji="1" lang="en-US" altLang="ja-JP" dirty="0" smtClean="0"/>
              <a:t>10Peta-Flops) Computer is </a:t>
            </a:r>
            <a:r>
              <a:rPr lang="en-US" altLang="ja-JP" dirty="0"/>
              <a:t>C</a:t>
            </a:r>
            <a:r>
              <a:rPr kumimoji="1" lang="en-US" altLang="ja-JP" dirty="0" smtClean="0"/>
              <a:t>oming Soon (Sep. 2012-).</a:t>
            </a:r>
            <a:endParaRPr kumimoji="1" lang="ja-JP" altLang="en-US" dirty="0"/>
          </a:p>
        </p:txBody>
      </p:sp>
      <p:pic>
        <p:nvPicPr>
          <p:cNvPr id="4" name="Picture 4" descr="C:\Users\Hiro\Desktop\kcom-main-number1-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421" y="2060848"/>
            <a:ext cx="9163421" cy="3672408"/>
          </a:xfrm>
          <a:prstGeom prst="rect">
            <a:avLst/>
          </a:prstGeom>
          <a:noFill/>
        </p:spPr>
      </p:pic>
      <p:sp>
        <p:nvSpPr>
          <p:cNvPr id="3" name="テキスト ボックス 2"/>
          <p:cNvSpPr txBox="1"/>
          <p:nvPr/>
        </p:nvSpPr>
        <p:spPr>
          <a:xfrm>
            <a:off x="3347865" y="5867980"/>
            <a:ext cx="27494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548,352 Cores </a:t>
            </a:r>
          </a:p>
          <a:p>
            <a:r>
              <a:rPr lang="en-US" altLang="ja-JP" dirty="0" smtClean="0">
                <a:solidFill>
                  <a:schemeClr val="tx1"/>
                </a:solidFill>
              </a:rPr>
              <a:t>Memory 8GB per 1Core</a:t>
            </a:r>
          </a:p>
          <a:p>
            <a:r>
              <a:rPr kumimoji="1" lang="en-US" altLang="ja-JP" dirty="0" smtClean="0">
                <a:solidFill>
                  <a:schemeClr val="tx1"/>
                </a:solidFill>
              </a:rPr>
              <a:t>100GB/s.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63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040560"/>
          </a:xfrm>
        </p:spPr>
        <p:txBody>
          <a:bodyPr/>
          <a:lstStyle/>
          <a:p>
            <a:pPr>
              <a:buFontTx/>
              <a:buNone/>
            </a:pPr>
            <a:endParaRPr lang="en-US" altLang="ja-JP" sz="2400" dirty="0" smtClean="0"/>
          </a:p>
          <a:p>
            <a:r>
              <a:rPr lang="en-US" altLang="ja-JP" sz="2400" dirty="0"/>
              <a:t>Outline of Explosion </a:t>
            </a:r>
            <a:r>
              <a:rPr lang="en-US" altLang="ja-JP" sz="2400" dirty="0" smtClean="0"/>
              <a:t>Mechanism of LGRBs </a:t>
            </a:r>
            <a:r>
              <a:rPr lang="en-US" altLang="ja-JP" sz="2400" dirty="0"/>
              <a:t>is still under </a:t>
            </a:r>
            <a:r>
              <a:rPr lang="en-US" altLang="ja-JP" sz="2400" dirty="0" smtClean="0"/>
              <a:t>debate. Lots of things to do.</a:t>
            </a:r>
          </a:p>
          <a:p>
            <a:pPr marL="0" indent="0">
              <a:buNone/>
            </a:pPr>
            <a:endParaRPr lang="en-US" altLang="ja-JP" sz="2400" dirty="0" smtClean="0"/>
          </a:p>
          <a:p>
            <a:r>
              <a:rPr lang="en-US" altLang="ja-JP" sz="2400" dirty="0" smtClean="0"/>
              <a:t>Rotation Energy of a Black Hole can be extracted with a help of Magnetic Fields (</a:t>
            </a:r>
            <a:r>
              <a:rPr lang="en-US" altLang="ja-JP" sz="2400" dirty="0" err="1" smtClean="0"/>
              <a:t>Blandford-Znajek</a:t>
            </a:r>
            <a:r>
              <a:rPr lang="en-US" altLang="ja-JP" sz="2400" dirty="0" smtClean="0"/>
              <a:t> Effect).</a:t>
            </a:r>
          </a:p>
          <a:p>
            <a:endParaRPr lang="en-US" altLang="ja-JP" sz="2400" dirty="0" smtClean="0"/>
          </a:p>
          <a:p>
            <a:r>
              <a:rPr lang="en-US" altLang="ja-JP" sz="2400" dirty="0" smtClean="0"/>
              <a:t>Faster is better: Rapidly rotating Black Hole can drive an energetic GRB jet.</a:t>
            </a:r>
          </a:p>
          <a:p>
            <a:pPr marL="0" indent="0">
              <a:buNone/>
            </a:pPr>
            <a:endParaRPr lang="en-US" altLang="ja-JP" sz="2400" dirty="0" smtClean="0"/>
          </a:p>
          <a:p>
            <a:r>
              <a:rPr lang="en-US" altLang="ja-JP" sz="2400" dirty="0" smtClean="0"/>
              <a:t>GRB simulations by 3D GRMHD code are being done. AMR will be attached. 10-Peta Flops Computer will be open very soon. </a:t>
            </a:r>
          </a:p>
          <a:p>
            <a:pPr>
              <a:buFontTx/>
              <a:buNone/>
            </a:pPr>
            <a:endParaRPr lang="en-US" altLang="ja-JP" sz="2400" dirty="0" smtClean="0">
              <a:solidFill>
                <a:schemeClr val="bg1"/>
              </a:solidFill>
            </a:endParaRPr>
          </a:p>
        </p:txBody>
      </p:sp>
      <p:sp>
        <p:nvSpPr>
          <p:cNvPr id="31747" name="テキスト ボックス 2"/>
          <p:cNvSpPr txBox="1">
            <a:spLocks noChangeArrowheads="1"/>
          </p:cNvSpPr>
          <p:nvPr/>
        </p:nvSpPr>
        <p:spPr bwMode="auto">
          <a:xfrm>
            <a:off x="1259634" y="261937"/>
            <a:ext cx="73917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 smtClean="0">
                <a:solidFill>
                  <a:schemeClr val="tx1"/>
                </a:solidFill>
              </a:rPr>
              <a:t>Summary on the Central Engine of LGRBs</a:t>
            </a:r>
            <a:endParaRPr lang="ja-JP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85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タイトル 4"/>
          <p:cNvSpPr>
            <a:spLocks noGrp="1"/>
          </p:cNvSpPr>
          <p:nvPr>
            <p:ph type="title"/>
          </p:nvPr>
        </p:nvSpPr>
        <p:spPr>
          <a:xfrm>
            <a:off x="323528" y="2564904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§Slide Show of Our Studies </a:t>
            </a:r>
            <a:endParaRPr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5188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052736"/>
            <a:ext cx="9072563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13"/>
          <p:cNvSpPr txBox="1">
            <a:spLocks noChangeArrowheads="1"/>
          </p:cNvSpPr>
          <p:nvPr/>
        </p:nvSpPr>
        <p:spPr bwMode="auto">
          <a:xfrm>
            <a:off x="323528" y="332657"/>
            <a:ext cx="88204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b="0" dirty="0" smtClean="0"/>
              <a:t>Gamma-Ray Bursts as a Treasure Box of Physics &amp; Mysteries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055142" y="5622339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GRB Cosmology?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724128" y="2106058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?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619673" y="5445225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Nucleosynthesis</a:t>
            </a:r>
            <a:endParaRPr kumimoji="1" lang="en-US" altLang="ja-JP" dirty="0" smtClean="0"/>
          </a:p>
          <a:p>
            <a:r>
              <a:rPr lang="en-US" altLang="ja-JP" dirty="0" smtClean="0"/>
              <a:t>Central Engine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452320" y="5517233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GRB/SN</a:t>
            </a:r>
          </a:p>
          <a:p>
            <a:r>
              <a:rPr lang="en-US" altLang="ja-JP" dirty="0" smtClean="0"/>
              <a:t>Remnants?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23530" y="6453336"/>
            <a:ext cx="2835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Figure from P. </a:t>
            </a:r>
            <a:r>
              <a:rPr kumimoji="1" lang="en-US" altLang="ja-JP" dirty="0" err="1" smtClean="0"/>
              <a:t>Meszaros</a:t>
            </a: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817897" y="1202795"/>
            <a:ext cx="32582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Kumar’s talk on Wednesday</a:t>
            </a:r>
          </a:p>
          <a:p>
            <a:r>
              <a:rPr lang="en-US" altLang="ja-JP" dirty="0" err="1" smtClean="0"/>
              <a:t>Photospheric</a:t>
            </a:r>
            <a:r>
              <a:rPr lang="en-US" altLang="ja-JP" dirty="0" smtClean="0"/>
              <a:t> Emission</a:t>
            </a:r>
            <a:r>
              <a:rPr lang="en-US" altLang="ja-JP" dirty="0"/>
              <a:t>?</a:t>
            </a:r>
          </a:p>
          <a:p>
            <a:r>
              <a:rPr lang="en-US" altLang="ja-JP" dirty="0"/>
              <a:t>Magnetic Dissipation?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7904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Explosive </a:t>
            </a:r>
            <a:r>
              <a:rPr kumimoji="1" lang="en-US" altLang="ja-JP" dirty="0" err="1" smtClean="0"/>
              <a:t>Nucleosynthesis</a:t>
            </a:r>
            <a:r>
              <a:rPr kumimoji="1" lang="en-US" altLang="ja-JP" dirty="0" smtClean="0"/>
              <a:t> in Jet-Induced Supernovae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5536" y="1484784"/>
            <a:ext cx="8507288" cy="4997152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2400" dirty="0" smtClean="0"/>
              <a:t>Calculations of Explosive </a:t>
            </a:r>
            <a:r>
              <a:rPr lang="en-US" altLang="ja-JP" sz="2400" dirty="0" err="1" smtClean="0"/>
              <a:t>Nucleosynthesis</a:t>
            </a:r>
            <a:r>
              <a:rPr lang="en-US" altLang="ja-JP" sz="2400" dirty="0" smtClean="0"/>
              <a:t> in Jet-Induced SN were done to explain/predict/find:</a:t>
            </a:r>
          </a:p>
          <a:p>
            <a:pPr marL="0" indent="0">
              <a:buNone/>
            </a:pPr>
            <a:endParaRPr lang="en-US" altLang="ja-JP" sz="1600" dirty="0" smtClean="0"/>
          </a:p>
          <a:p>
            <a:r>
              <a:rPr lang="en-US" altLang="ja-JP" sz="2400" dirty="0" smtClean="0"/>
              <a:t>Large 44Ti Production that may be Important for SN1987A (Light Curve: S.N.+97) and </a:t>
            </a:r>
            <a:r>
              <a:rPr lang="en-US" altLang="ja-JP" sz="2400" dirty="0" err="1" smtClean="0"/>
              <a:t>Cas</a:t>
            </a:r>
            <a:r>
              <a:rPr lang="en-US" altLang="ja-JP" sz="2400" dirty="0" smtClean="0"/>
              <a:t> A </a:t>
            </a:r>
            <a:r>
              <a:rPr lang="en-US" altLang="ja-JP" sz="2400" dirty="0"/>
              <a:t>(γ-ray L</a:t>
            </a:r>
            <a:r>
              <a:rPr lang="en-US" altLang="ja-JP" sz="2400" dirty="0" smtClean="0"/>
              <a:t>ine: S.N.+ 98a: See also </a:t>
            </a:r>
            <a:r>
              <a:rPr lang="en-US" altLang="ja-JP" sz="2400" dirty="0" err="1" smtClean="0"/>
              <a:t>Iyudin</a:t>
            </a:r>
            <a:r>
              <a:rPr lang="en-US" altLang="ja-JP" sz="2400" dirty="0" smtClean="0"/>
              <a:t> et al. 94).</a:t>
            </a:r>
          </a:p>
          <a:p>
            <a:r>
              <a:rPr lang="en-US" altLang="ja-JP" sz="2400" dirty="0"/>
              <a:t>Line profile of Iron for </a:t>
            </a:r>
            <a:r>
              <a:rPr lang="en-US" altLang="ja-JP" sz="2400" dirty="0" smtClean="0"/>
              <a:t>SN1987A (S.N.+98b, S.N.00:         See also Chugai 91) .</a:t>
            </a:r>
          </a:p>
          <a:p>
            <a:r>
              <a:rPr lang="en-US" altLang="ja-JP" sz="2400" dirty="0" smtClean="0"/>
              <a:t>Kick velocity of the Neutron Star in SN1987A (S.N.00).</a:t>
            </a:r>
          </a:p>
          <a:p>
            <a:r>
              <a:rPr lang="en-US" altLang="ja-JP" sz="2400" dirty="0" smtClean="0"/>
              <a:t>Split line profile for highly </a:t>
            </a:r>
            <a:r>
              <a:rPr lang="en-US" altLang="ja-JP" sz="2400" dirty="0" err="1" smtClean="0"/>
              <a:t>aspherical</a:t>
            </a:r>
            <a:r>
              <a:rPr lang="en-US" altLang="ja-JP" sz="2400" dirty="0" smtClean="0"/>
              <a:t> explosion (S.N. 00)</a:t>
            </a:r>
          </a:p>
          <a:p>
            <a:r>
              <a:rPr lang="en-US" altLang="ja-JP" sz="2400" dirty="0" smtClean="0"/>
              <a:t>Correlation between Duration of Explosion and amount of 56Ni for </a:t>
            </a:r>
            <a:r>
              <a:rPr lang="en-US" altLang="ja-JP" sz="2400" dirty="0" err="1" smtClean="0"/>
              <a:t>Hypernovae</a:t>
            </a:r>
            <a:r>
              <a:rPr lang="en-US" altLang="ja-JP" sz="2400" dirty="0" smtClean="0"/>
              <a:t> (S.N.+03,06).</a:t>
            </a:r>
          </a:p>
          <a:p>
            <a:r>
              <a:rPr lang="en-US" altLang="ja-JP" sz="2400" dirty="0" smtClean="0"/>
              <a:t>Dark </a:t>
            </a:r>
            <a:r>
              <a:rPr lang="en-US" altLang="ja-JP" sz="2400" dirty="0" err="1" smtClean="0"/>
              <a:t>SNe</a:t>
            </a:r>
            <a:r>
              <a:rPr lang="en-US" altLang="ja-JP" sz="2400" dirty="0" smtClean="0"/>
              <a:t> associated with GRBs (S.N.+03,06).</a:t>
            </a:r>
            <a:endParaRPr lang="en-US" altLang="ja-JP" sz="2400" dirty="0"/>
          </a:p>
          <a:p>
            <a:endParaRPr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149840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ika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3068961"/>
            <a:ext cx="3796299" cy="3789040"/>
          </a:xfrm>
          <a:prstGeom prst="rect">
            <a:avLst/>
          </a:prstGeom>
          <a:noFill/>
        </p:spPr>
      </p:pic>
      <p:pic>
        <p:nvPicPr>
          <p:cNvPr id="6" name="Picture 2" descr="obsFeII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331" y="0"/>
            <a:ext cx="4850019" cy="3212976"/>
          </a:xfrm>
          <a:prstGeom prst="rect">
            <a:avLst/>
          </a:prstGeom>
          <a:noFill/>
        </p:spPr>
      </p:pic>
      <p:pic>
        <p:nvPicPr>
          <p:cNvPr id="7" name="Picture 3" descr="updown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0163" y="-17438"/>
            <a:ext cx="3783012" cy="3960813"/>
          </a:xfrm>
          <a:noFill/>
        </p:spPr>
      </p:pic>
      <p:pic>
        <p:nvPicPr>
          <p:cNvPr id="8" name="Picture 4" descr="burrow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2412" y="3734480"/>
            <a:ext cx="3478517" cy="3013596"/>
          </a:xfrm>
          <a:prstGeom prst="rect">
            <a:avLst/>
          </a:prstGeom>
          <a:noFill/>
        </p:spPr>
      </p:pic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755576" y="888527"/>
            <a:ext cx="13901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b="0" dirty="0">
                <a:solidFill>
                  <a:srgbClr val="0000FF"/>
                </a:solidFill>
              </a:rPr>
              <a:t>Blue shifted</a:t>
            </a: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3491880" y="871837"/>
            <a:ext cx="13516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b="0" dirty="0">
                <a:solidFill>
                  <a:srgbClr val="FF0000"/>
                </a:solidFill>
              </a:rPr>
              <a:t>Red shifted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115203" y="1418305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tx1"/>
                </a:solidFill>
              </a:rPr>
              <a:t>SN1987A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292080" y="2132857"/>
            <a:ext cx="13901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b="0" dirty="0">
                <a:solidFill>
                  <a:srgbClr val="0000FF"/>
                </a:solidFill>
              </a:rPr>
              <a:t>Blue </a:t>
            </a:r>
            <a:r>
              <a:rPr lang="en-US" altLang="ja-JP" b="0" dirty="0" smtClean="0">
                <a:solidFill>
                  <a:srgbClr val="0000FF"/>
                </a:solidFill>
              </a:rPr>
              <a:t>shifted</a:t>
            </a:r>
          </a:p>
          <a:p>
            <a:pPr eaLnBrk="1" hangingPunct="1"/>
            <a:r>
              <a:rPr lang="en-US" altLang="ja-JP" b="0" dirty="0" smtClean="0">
                <a:solidFill>
                  <a:srgbClr val="0000FF"/>
                </a:solidFill>
              </a:rPr>
              <a:t>(NS Side)</a:t>
            </a:r>
            <a:endParaRPr lang="en-US" altLang="ja-JP" b="0" dirty="0">
              <a:solidFill>
                <a:srgbClr val="0000FF"/>
              </a:solidFill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7222611" y="2132855"/>
            <a:ext cx="13516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b="0" dirty="0">
                <a:solidFill>
                  <a:srgbClr val="FF0000"/>
                </a:solidFill>
              </a:rPr>
              <a:t>Red shifted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887323" y="1076717"/>
            <a:ext cx="15569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Calculation:</a:t>
            </a:r>
          </a:p>
          <a:p>
            <a:r>
              <a:rPr lang="en-US" altLang="ja-JP" dirty="0" smtClean="0">
                <a:solidFill>
                  <a:schemeClr val="tx1"/>
                </a:solidFill>
              </a:rPr>
              <a:t>Iron Velocity</a:t>
            </a:r>
          </a:p>
          <a:p>
            <a:r>
              <a:rPr kumimoji="1" lang="en-US" altLang="ja-JP" dirty="0" smtClean="0">
                <a:solidFill>
                  <a:schemeClr val="tx1"/>
                </a:solidFill>
              </a:rPr>
              <a:t>Distribution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115616" y="3275225"/>
            <a:ext cx="25699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Mass Fraction of 56Ni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952110" y="6509922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S.N.+97, 98a, 98b, S.N.00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65522" y="2782817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Haas et al 1990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75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55576" y="14272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The Missing NS in SN1987A</a:t>
            </a:r>
            <a:br>
              <a:rPr kumimoji="1" lang="en-US" altLang="ja-JP" dirty="0" smtClean="0"/>
            </a:br>
            <a:r>
              <a:rPr lang="en-US" altLang="ja-JP" dirty="0"/>
              <a:t>S</a:t>
            </a:r>
            <a:r>
              <a:rPr lang="en-US" altLang="ja-JP" dirty="0" smtClean="0"/>
              <a:t>hould be in the North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16886" y="6307558"/>
            <a:ext cx="7122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Southern part is red-shifted, while northern part is blue-shifted.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13" y="1406309"/>
            <a:ext cx="8719492" cy="4894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016884" y="5229200"/>
            <a:ext cx="1915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solidFill>
                  <a:schemeClr val="tx1"/>
                </a:solidFill>
              </a:rPr>
              <a:t>Kjaer</a:t>
            </a:r>
            <a:r>
              <a:rPr lang="en-US" altLang="ja-JP" dirty="0" smtClean="0">
                <a:solidFill>
                  <a:schemeClr val="tx1"/>
                </a:solidFill>
              </a:rPr>
              <a:t> et al. 2011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99" y="1"/>
            <a:ext cx="1174332" cy="1174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8043786" y="80500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S.N.00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77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iro\Desktop\snap_dens_level8_rema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5166" y="1"/>
            <a:ext cx="7729375" cy="7173416"/>
          </a:xfrm>
          <a:prstGeom prst="rect">
            <a:avLst/>
          </a:prstGeom>
          <a:noFill/>
        </p:spPr>
      </p:pic>
      <p:sp>
        <p:nvSpPr>
          <p:cNvPr id="18439" name="テキスト ボックス 2"/>
          <p:cNvSpPr txBox="1">
            <a:spLocks noChangeArrowheads="1"/>
          </p:cNvSpPr>
          <p:nvPr/>
        </p:nvSpPr>
        <p:spPr bwMode="auto">
          <a:xfrm>
            <a:off x="194254" y="332657"/>
            <a:ext cx="377539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/>
              <a:t>Explosive </a:t>
            </a:r>
            <a:r>
              <a:rPr lang="en-US" altLang="ja-JP" dirty="0" err="1"/>
              <a:t>Nucleosynthesis</a:t>
            </a:r>
            <a:endParaRPr lang="en-US" altLang="ja-JP" dirty="0"/>
          </a:p>
          <a:p>
            <a:pPr eaLnBrk="1" hangingPunct="1"/>
            <a:r>
              <a:rPr lang="en-US" altLang="ja-JP" dirty="0"/>
              <a:t>i</a:t>
            </a:r>
            <a:r>
              <a:rPr lang="en-US" altLang="ja-JP" dirty="0" smtClean="0"/>
              <a:t>n </a:t>
            </a:r>
            <a:r>
              <a:rPr lang="en-US" altLang="ja-JP" dirty="0"/>
              <a:t>Jet-Like </a:t>
            </a:r>
            <a:r>
              <a:rPr lang="en-US" altLang="ja-JP" dirty="0" err="1" smtClean="0"/>
              <a:t>SNe</a:t>
            </a:r>
            <a:r>
              <a:rPr lang="en-US" altLang="ja-JP" dirty="0" smtClean="0"/>
              <a:t>/GRBs by FLASH.</a:t>
            </a:r>
          </a:p>
          <a:p>
            <a:pPr eaLnBrk="1" hangingPunct="1"/>
            <a:r>
              <a:rPr lang="en-US" altLang="ja-JP" dirty="0" smtClean="0"/>
              <a:t>S.N.+ 03, 06.</a:t>
            </a:r>
            <a:endParaRPr lang="en-US" altLang="ja-JP" dirty="0"/>
          </a:p>
          <a:p>
            <a:pPr eaLnBrk="1" hangingPunct="1"/>
            <a:r>
              <a:rPr lang="en-US" altLang="ja-JP" dirty="0"/>
              <a:t>Ono, S.N.+ 2012, in prep</a:t>
            </a:r>
            <a:r>
              <a:rPr lang="en-US" altLang="ja-JP" dirty="0" smtClean="0"/>
              <a:t>. </a:t>
            </a:r>
            <a:endParaRPr lang="en-US" altLang="ja-JP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3" t="32102" r="64612" b="42151"/>
          <a:stretch/>
        </p:blipFill>
        <p:spPr>
          <a:xfrm>
            <a:off x="545062" y="1667437"/>
            <a:ext cx="2458223" cy="3838543"/>
          </a:xfrm>
          <a:prstGeom prst="rect">
            <a:avLst/>
          </a:prstGeom>
        </p:spPr>
      </p:pic>
      <p:cxnSp>
        <p:nvCxnSpPr>
          <p:cNvPr id="3" name="直線コネクタ 2"/>
          <p:cNvCxnSpPr/>
          <p:nvPr/>
        </p:nvCxnSpPr>
        <p:spPr bwMode="auto">
          <a:xfrm>
            <a:off x="3003284" y="1667436"/>
            <a:ext cx="2144781" cy="111349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直線コネクタ 4"/>
          <p:cNvCxnSpPr/>
          <p:nvPr/>
        </p:nvCxnSpPr>
        <p:spPr bwMode="auto">
          <a:xfrm flipV="1">
            <a:off x="3003284" y="3764097"/>
            <a:ext cx="2144781" cy="174188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5978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タイトル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r>
              <a:rPr lang="en-US" altLang="ja-JP" sz="3200" dirty="0" smtClean="0"/>
              <a:t>History of the Numerical Study on the Central Engine of Long-GRBs. </a:t>
            </a:r>
            <a:endParaRPr lang="ja-JP" altLang="en-US" sz="3200" dirty="0" smtClean="0"/>
          </a:p>
        </p:txBody>
      </p:sp>
      <p:sp>
        <p:nvSpPr>
          <p:cNvPr id="7171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513" y="1699003"/>
            <a:ext cx="8785225" cy="4708525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/>
              <a:t>First report on the association of a GRB with a </a:t>
            </a:r>
            <a:r>
              <a:rPr lang="en-US" altLang="ja-JP" dirty="0" err="1" smtClean="0"/>
              <a:t>hypernova</a:t>
            </a:r>
            <a:r>
              <a:rPr lang="en-US" altLang="ja-JP" dirty="0" smtClean="0"/>
              <a:t> was done in 1998. </a:t>
            </a:r>
          </a:p>
          <a:p>
            <a:pPr marL="0" indent="0">
              <a:buNone/>
              <a:defRPr/>
            </a:pPr>
            <a:endParaRPr lang="en-US" altLang="ja-JP" dirty="0" smtClean="0"/>
          </a:p>
          <a:p>
            <a:pPr marL="0" indent="0">
              <a:buNone/>
              <a:defRPr/>
            </a:pPr>
            <a:endParaRPr lang="en-US" altLang="ja-JP" dirty="0" smtClean="0"/>
          </a:p>
          <a:p>
            <a:pPr marL="0" indent="0">
              <a:buNone/>
              <a:defRPr/>
            </a:pPr>
            <a:endParaRPr lang="en-US" altLang="ja-JP" dirty="0" smtClean="0"/>
          </a:p>
          <a:p>
            <a:pPr>
              <a:defRPr/>
            </a:pPr>
            <a:r>
              <a:rPr lang="en-US" altLang="ja-JP" sz="2800" dirty="0" smtClean="0"/>
              <a:t>Rotating Black Hole with Neutrino Heating? </a:t>
            </a:r>
          </a:p>
          <a:p>
            <a:pPr>
              <a:defRPr/>
            </a:pPr>
            <a:r>
              <a:rPr lang="en-US" altLang="ja-JP" sz="2800" dirty="0" smtClean="0"/>
              <a:t>Rotating Black Hole with Strong B-Fields ?</a:t>
            </a:r>
            <a:r>
              <a:rPr lang="ja-JP" altLang="en-US" sz="2800" dirty="0" smtClean="0"/>
              <a:t>         </a:t>
            </a:r>
            <a:endParaRPr lang="en-US" altLang="ja-JP" sz="2800" dirty="0" smtClean="0"/>
          </a:p>
          <a:p>
            <a:pPr>
              <a:defRPr/>
            </a:pPr>
            <a:r>
              <a:rPr lang="en-US" altLang="ja-JP" sz="2800" dirty="0" smtClean="0"/>
              <a:t>Rotating Neutron Star with Strong B-Fields?          </a:t>
            </a:r>
          </a:p>
          <a:p>
            <a:pPr marL="0" indent="0">
              <a:buFontTx/>
              <a:buNone/>
              <a:defRPr/>
            </a:pPr>
            <a:r>
              <a:rPr lang="en-US" altLang="ja-JP" sz="2800" dirty="0"/>
              <a:t> </a:t>
            </a:r>
            <a:endParaRPr lang="en-US" altLang="ja-JP" sz="2800" dirty="0" smtClean="0"/>
          </a:p>
        </p:txBody>
      </p:sp>
      <p:sp>
        <p:nvSpPr>
          <p:cNvPr id="6148" name="テキスト ボックス 2"/>
          <p:cNvSpPr txBox="1">
            <a:spLocks noChangeArrowheads="1"/>
          </p:cNvSpPr>
          <p:nvPr/>
        </p:nvSpPr>
        <p:spPr bwMode="auto">
          <a:xfrm>
            <a:off x="611560" y="2852937"/>
            <a:ext cx="79896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 dirty="0">
                <a:solidFill>
                  <a:schemeClr val="tx1"/>
                </a:solidFill>
              </a:rPr>
              <a:t>Outline of Explosion Mechanism is still under debate</a:t>
            </a:r>
            <a:r>
              <a:rPr lang="en-US" altLang="ja-JP" sz="2400" dirty="0" smtClean="0">
                <a:solidFill>
                  <a:schemeClr val="tx1"/>
                </a:solidFill>
              </a:rPr>
              <a:t>.</a:t>
            </a:r>
          </a:p>
          <a:p>
            <a:pPr eaLnBrk="1" hangingPunct="1"/>
            <a:r>
              <a:rPr lang="en-US" altLang="ja-JP" sz="2400" dirty="0" smtClean="0">
                <a:solidFill>
                  <a:schemeClr val="tx1"/>
                </a:solidFill>
              </a:rPr>
              <a:t>BH (</a:t>
            </a:r>
            <a:r>
              <a:rPr lang="en-US" altLang="ja-JP" sz="2400" dirty="0" err="1" smtClean="0">
                <a:solidFill>
                  <a:schemeClr val="tx1"/>
                </a:solidFill>
              </a:rPr>
              <a:t>Collapsar</a:t>
            </a:r>
            <a:r>
              <a:rPr lang="en-US" altLang="ja-JP" sz="2400" dirty="0" smtClean="0">
                <a:solidFill>
                  <a:schemeClr val="tx1"/>
                </a:solidFill>
              </a:rPr>
              <a:t>) </a:t>
            </a:r>
            <a:r>
              <a:rPr lang="en-US" altLang="ja-JP" sz="2400" dirty="0">
                <a:solidFill>
                  <a:schemeClr val="tx1"/>
                </a:solidFill>
              </a:rPr>
              <a:t>or </a:t>
            </a:r>
            <a:r>
              <a:rPr lang="en-US" altLang="ja-JP" sz="2400" dirty="0" smtClean="0">
                <a:solidFill>
                  <a:schemeClr val="tx1"/>
                </a:solidFill>
              </a:rPr>
              <a:t>NS (</a:t>
            </a:r>
            <a:r>
              <a:rPr lang="en-US" altLang="ja-JP" sz="2400" dirty="0" err="1" smtClean="0">
                <a:solidFill>
                  <a:schemeClr val="tx1"/>
                </a:solidFill>
              </a:rPr>
              <a:t>Magnetar</a:t>
            </a:r>
            <a:r>
              <a:rPr lang="en-US" altLang="ja-JP" sz="2400" dirty="0" smtClean="0">
                <a:solidFill>
                  <a:schemeClr val="tx1"/>
                </a:solidFill>
              </a:rPr>
              <a:t>)?</a:t>
            </a:r>
            <a:endParaRPr lang="en-US" altLang="ja-JP" sz="2400" dirty="0">
              <a:solidFill>
                <a:schemeClr val="tx1"/>
              </a:solidFill>
            </a:endParaRPr>
          </a:p>
          <a:p>
            <a:pPr eaLnBrk="1" hangingPunct="1"/>
            <a:r>
              <a:rPr lang="en-US" altLang="ja-JP" sz="2400" dirty="0">
                <a:solidFill>
                  <a:schemeClr val="tx1"/>
                </a:solidFill>
              </a:rPr>
              <a:t>Neutrino or B-Field</a:t>
            </a:r>
            <a:r>
              <a:rPr lang="en-US" altLang="ja-JP" sz="2400" dirty="0" smtClean="0">
                <a:solidFill>
                  <a:schemeClr val="tx1"/>
                </a:solidFill>
              </a:rPr>
              <a:t>?</a:t>
            </a:r>
            <a:endParaRPr lang="en-US" altLang="ja-JP" sz="2400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708917" y="1268761"/>
            <a:ext cx="3446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tx1"/>
                </a:solidFill>
              </a:rPr>
              <a:t>P.Kumar’s</a:t>
            </a:r>
            <a:r>
              <a:rPr kumimoji="1" lang="en-US" altLang="ja-JP" dirty="0" smtClean="0">
                <a:solidFill>
                  <a:schemeClr val="tx1"/>
                </a:solidFill>
              </a:rPr>
              <a:t> talk on Wednesday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タイトル 1"/>
          <p:cNvSpPr>
            <a:spLocks noGrp="1"/>
          </p:cNvSpPr>
          <p:nvPr>
            <p:ph type="title"/>
          </p:nvPr>
        </p:nvSpPr>
        <p:spPr>
          <a:xfrm>
            <a:off x="36986" y="0"/>
            <a:ext cx="8999511" cy="1143000"/>
          </a:xfrm>
        </p:spPr>
        <p:txBody>
          <a:bodyPr/>
          <a:lstStyle/>
          <a:p>
            <a:r>
              <a:rPr lang="en-US" altLang="ja-JP" sz="3600" dirty="0" smtClean="0">
                <a:solidFill>
                  <a:schemeClr val="tx1"/>
                </a:solidFill>
              </a:rPr>
              <a:t>Simulations for the </a:t>
            </a:r>
            <a:r>
              <a:rPr lang="en-US" altLang="ja-JP" sz="3600" dirty="0" err="1" smtClean="0">
                <a:solidFill>
                  <a:schemeClr val="tx1"/>
                </a:solidFill>
              </a:rPr>
              <a:t>Photospheric</a:t>
            </a:r>
            <a:r>
              <a:rPr lang="en-US" altLang="ja-JP" sz="3600" dirty="0" smtClean="0">
                <a:solidFill>
                  <a:schemeClr val="tx1"/>
                </a:solidFill>
              </a:rPr>
              <a:t> Model</a:t>
            </a:r>
            <a:endParaRPr lang="ja-JP" altLang="en-US" sz="3600" dirty="0" smtClean="0">
              <a:solidFill>
                <a:schemeClr val="tx1"/>
              </a:solidFill>
            </a:endParaRPr>
          </a:p>
        </p:txBody>
      </p:sp>
      <p:pic>
        <p:nvPicPr>
          <p:cNvPr id="14340" name="Picture 2" descr="C:\Users\nagataki\Presentation\09Venice\POWER051_G05KIDensit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6" y="1736375"/>
            <a:ext cx="8999511" cy="3436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テキスト ボックス 4"/>
          <p:cNvSpPr txBox="1">
            <a:spLocks noChangeArrowheads="1"/>
          </p:cNvSpPr>
          <p:nvPr/>
        </p:nvSpPr>
        <p:spPr bwMode="auto">
          <a:xfrm>
            <a:off x="431971" y="980726"/>
            <a:ext cx="367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 smtClean="0">
                <a:solidFill>
                  <a:schemeClr val="tx1"/>
                </a:solidFill>
              </a:rPr>
              <a:t>Mizuta</a:t>
            </a:r>
            <a:r>
              <a:rPr lang="en-US" altLang="ja-JP" dirty="0">
                <a:solidFill>
                  <a:schemeClr val="tx1"/>
                </a:solidFill>
              </a:rPr>
              <a:t>, S.N., </a:t>
            </a:r>
            <a:r>
              <a:rPr lang="en-US" altLang="ja-JP" dirty="0" err="1">
                <a:solidFill>
                  <a:schemeClr val="tx1"/>
                </a:solidFill>
              </a:rPr>
              <a:t>Aoi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2010</a:t>
            </a:r>
          </a:p>
          <a:p>
            <a:pPr eaLnBrk="1" hangingPunct="1"/>
            <a:r>
              <a:rPr lang="en-US" altLang="ja-JP" dirty="0" smtClean="0">
                <a:solidFill>
                  <a:schemeClr val="tx1"/>
                </a:solidFill>
              </a:rPr>
              <a:t>Mizuta, S.N., et al. 2012, in prep.</a:t>
            </a:r>
            <a:endParaRPr lang="ja-JP" alt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8452"/>
            <a:ext cx="4536741" cy="263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260" y="4217560"/>
            <a:ext cx="4706741" cy="262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48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タイトル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altLang="ja-JP" sz="3200" dirty="0" smtClean="0">
                <a:solidFill>
                  <a:schemeClr val="bg1"/>
                </a:solidFill>
              </a:rPr>
              <a:t> </a:t>
            </a:r>
            <a:r>
              <a:rPr lang="en-US" altLang="ja-JP" sz="3200" dirty="0" smtClean="0">
                <a:solidFill>
                  <a:schemeClr val="tx1"/>
                </a:solidFill>
              </a:rPr>
              <a:t>Spectrum, </a:t>
            </a:r>
            <a:r>
              <a:rPr lang="en-US" altLang="ja-JP" sz="3200" dirty="0" err="1" smtClean="0">
                <a:solidFill>
                  <a:schemeClr val="tx1"/>
                </a:solidFill>
              </a:rPr>
              <a:t>E_peak</a:t>
            </a:r>
            <a:r>
              <a:rPr lang="en-US" altLang="ja-JP" sz="3200" dirty="0" smtClean="0">
                <a:solidFill>
                  <a:schemeClr val="tx1"/>
                </a:solidFill>
              </a:rPr>
              <a:t>, and </a:t>
            </a:r>
            <a:r>
              <a:rPr lang="en-US" altLang="ja-JP" sz="3200" dirty="0" err="1" smtClean="0">
                <a:solidFill>
                  <a:schemeClr val="tx1"/>
                </a:solidFill>
              </a:rPr>
              <a:t>L_peak</a:t>
            </a:r>
            <a:endParaRPr lang="ja-JP" altLang="en-US" sz="3200" dirty="0" smtClean="0">
              <a:solidFill>
                <a:schemeClr val="tx1"/>
              </a:solidFill>
            </a:endParaRPr>
          </a:p>
        </p:txBody>
      </p:sp>
      <p:sp>
        <p:nvSpPr>
          <p:cNvPr id="16387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4780275"/>
            <a:ext cx="9144000" cy="2077726"/>
          </a:xfrm>
        </p:spPr>
        <p:txBody>
          <a:bodyPr/>
          <a:lstStyle/>
          <a:p>
            <a:r>
              <a:rPr lang="en-US" altLang="ja-JP" sz="2400" dirty="0" smtClean="0"/>
              <a:t>Superposition of BB spectrum makes the spectrum at low-energy side a little bit softer, although it is not enough to explain alpha. </a:t>
            </a:r>
          </a:p>
          <a:p>
            <a:r>
              <a:rPr lang="en-US" altLang="ja-JP" sz="2400" dirty="0" err="1" smtClean="0"/>
              <a:t>Yonetoku</a:t>
            </a:r>
            <a:r>
              <a:rPr lang="en-US" altLang="ja-JP" sz="2400" dirty="0" smtClean="0"/>
              <a:t> (and Amati) Relation is almost reproduced except for some systematic difference.</a:t>
            </a:r>
            <a:endParaRPr lang="ja-JP" altLang="en-US" sz="2800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" y="1052514"/>
            <a:ext cx="4211639" cy="36933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dirty="0"/>
              <a:t>                                                      </a:t>
            </a:r>
          </a:p>
          <a:p>
            <a:pPr>
              <a:defRPr/>
            </a:pPr>
            <a:r>
              <a:rPr lang="en-US" altLang="ja-JP" dirty="0"/>
              <a:t>                                                        </a:t>
            </a:r>
          </a:p>
          <a:p>
            <a:pPr>
              <a:defRPr/>
            </a:pPr>
            <a:endParaRPr lang="en-US" altLang="ja-JP" dirty="0"/>
          </a:p>
          <a:p>
            <a:pPr>
              <a:defRPr/>
            </a:pPr>
            <a:endParaRPr lang="en-US" altLang="ja-JP" dirty="0"/>
          </a:p>
          <a:p>
            <a:pPr>
              <a:defRPr/>
            </a:pPr>
            <a:endParaRPr lang="en-US" altLang="ja-JP" dirty="0"/>
          </a:p>
          <a:p>
            <a:pPr>
              <a:defRPr/>
            </a:pPr>
            <a:endParaRPr lang="en-US" altLang="ja-JP" dirty="0"/>
          </a:p>
          <a:p>
            <a:pPr>
              <a:defRPr/>
            </a:pPr>
            <a:endParaRPr lang="en-US" altLang="ja-JP" dirty="0"/>
          </a:p>
          <a:p>
            <a:pPr>
              <a:defRPr/>
            </a:pPr>
            <a:endParaRPr lang="en-US" altLang="ja-JP" dirty="0"/>
          </a:p>
          <a:p>
            <a:pPr>
              <a:defRPr/>
            </a:pPr>
            <a:endParaRPr lang="en-US" altLang="ja-JP" dirty="0"/>
          </a:p>
          <a:p>
            <a:pPr>
              <a:defRPr/>
            </a:pPr>
            <a:endParaRPr lang="en-US" altLang="ja-JP" dirty="0"/>
          </a:p>
          <a:p>
            <a:pPr>
              <a:defRPr/>
            </a:pPr>
            <a:endParaRPr lang="en-US" altLang="ja-JP" dirty="0"/>
          </a:p>
          <a:p>
            <a:pPr>
              <a:defRPr/>
            </a:pPr>
            <a:endParaRPr lang="en-US" altLang="ja-JP" dirty="0"/>
          </a:p>
          <a:p>
            <a:pPr>
              <a:defRPr/>
            </a:pPr>
            <a:endParaRPr lang="ja-JP" altLang="en-US" dirty="0"/>
          </a:p>
        </p:txBody>
      </p:sp>
      <p:pic>
        <p:nvPicPr>
          <p:cNvPr id="16392" name="図 7" descr="nufnu_005_4_col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5539"/>
            <a:ext cx="4211639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Hiro\Desktop\yonetoku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743" y="1052513"/>
            <a:ext cx="4869639" cy="340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6904755" y="1214204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Numerical</a:t>
            </a:r>
            <a:r>
              <a:rPr lang="en-US" altLang="ja-JP" dirty="0">
                <a:solidFill>
                  <a:srgbClr val="0000FF"/>
                </a:solidFill>
              </a:rPr>
              <a:t> </a:t>
            </a:r>
            <a:r>
              <a:rPr lang="en-US" altLang="ja-JP" dirty="0" smtClean="0">
                <a:solidFill>
                  <a:srgbClr val="0000FF"/>
                </a:solidFill>
              </a:rPr>
              <a:t>Results</a:t>
            </a:r>
            <a:endParaRPr kumimoji="1" lang="en-US" altLang="ja-JP" dirty="0" smtClean="0">
              <a:solidFill>
                <a:srgbClr val="0000FF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596336" y="2917244"/>
            <a:ext cx="13131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Observed,</a:t>
            </a:r>
          </a:p>
          <a:p>
            <a:r>
              <a:rPr lang="en-US" altLang="ja-JP" dirty="0" err="1" smtClean="0">
                <a:solidFill>
                  <a:srgbClr val="FF0000"/>
                </a:solidFill>
              </a:rPr>
              <a:t>Yonetoku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r>
              <a:rPr lang="en-US" altLang="ja-JP" dirty="0" smtClean="0">
                <a:solidFill>
                  <a:srgbClr val="FF0000"/>
                </a:solidFill>
              </a:rPr>
              <a:t>Relation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34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157" y="2549445"/>
            <a:ext cx="3994063" cy="430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2" name="タイトル 1"/>
          <p:cNvSpPr>
            <a:spLocks noGrp="1"/>
          </p:cNvSpPr>
          <p:nvPr>
            <p:ph type="title"/>
          </p:nvPr>
        </p:nvSpPr>
        <p:spPr>
          <a:xfrm>
            <a:off x="0" y="27857"/>
            <a:ext cx="9144000" cy="880864"/>
          </a:xfrm>
        </p:spPr>
        <p:txBody>
          <a:bodyPr/>
          <a:lstStyle/>
          <a:p>
            <a:r>
              <a:rPr lang="en-US" altLang="ja-JP" sz="2800" dirty="0" smtClean="0"/>
              <a:t>Monte-Carlo Simulations for the Band-Function</a:t>
            </a:r>
            <a:endParaRPr lang="ja-JP" altLang="en-US" sz="2800" dirty="0" smtClean="0"/>
          </a:p>
        </p:txBody>
      </p:sp>
      <p:pic>
        <p:nvPicPr>
          <p:cNvPr id="20484" name="Picture 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2" y="908721"/>
            <a:ext cx="50466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Hiro\Desktop\図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81" y="3175674"/>
            <a:ext cx="5175643" cy="349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3"/>
          <p:cNvSpPr>
            <a:spLocks noChangeShapeType="1"/>
          </p:cNvSpPr>
          <p:nvPr/>
        </p:nvSpPr>
        <p:spPr bwMode="auto">
          <a:xfrm flipV="1">
            <a:off x="1187625" y="3608729"/>
            <a:ext cx="1935163" cy="1109662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410997" y="3743605"/>
            <a:ext cx="8651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 dirty="0">
                <a:solidFill>
                  <a:schemeClr val="tx1"/>
                </a:solidFill>
              </a:rPr>
              <a:t>α=0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978403" y="4161745"/>
            <a:ext cx="8651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 dirty="0">
                <a:solidFill>
                  <a:srgbClr val="FF0000"/>
                </a:solidFill>
              </a:rPr>
              <a:t>α=-1</a:t>
            </a: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 flipV="1">
            <a:off x="937809" y="3619118"/>
            <a:ext cx="1581151" cy="19431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3122789" y="3935665"/>
            <a:ext cx="1944687" cy="1152525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3122787" y="3935665"/>
            <a:ext cx="2457451" cy="738188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4210273" y="3895411"/>
            <a:ext cx="10795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 dirty="0">
                <a:solidFill>
                  <a:srgbClr val="FF0000"/>
                </a:solidFill>
              </a:rPr>
              <a:t>β=-2.5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3670523" y="4573387"/>
            <a:ext cx="10795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 dirty="0">
                <a:solidFill>
                  <a:schemeClr val="tx1"/>
                </a:solidFill>
              </a:rPr>
              <a:t>β=3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843591" y="2204864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Observation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085874" y="1341275"/>
            <a:ext cx="4083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Band-Function can be reproduce</a:t>
            </a:r>
            <a:r>
              <a:rPr lang="en-US" altLang="ja-JP" dirty="0" smtClean="0">
                <a:solidFill>
                  <a:schemeClr val="tx1"/>
                </a:solidFill>
              </a:rPr>
              <a:t>d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en-US" altLang="ja-JP" dirty="0" smtClean="0">
                <a:solidFill>
                  <a:schemeClr val="tx1"/>
                </a:solidFill>
              </a:rPr>
              <a:t>By structured </a:t>
            </a:r>
            <a:r>
              <a:rPr lang="en-US" altLang="ja-JP" dirty="0" err="1" smtClean="0">
                <a:solidFill>
                  <a:schemeClr val="tx1"/>
                </a:solidFill>
              </a:rPr>
              <a:t>photospheric</a:t>
            </a:r>
            <a:r>
              <a:rPr lang="en-US" altLang="ja-JP" dirty="0" smtClean="0">
                <a:solidFill>
                  <a:schemeClr val="tx1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 m</a:t>
            </a:r>
            <a:r>
              <a:rPr lang="en-US" altLang="ja-JP" dirty="0" smtClean="0">
                <a:solidFill>
                  <a:schemeClr val="tx1"/>
                </a:solidFill>
              </a:rPr>
              <a:t>odel.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897916" y="4918041"/>
            <a:ext cx="248786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altLang="ja-JP" dirty="0"/>
          </a:p>
          <a:p>
            <a:endParaRPr kumimoji="1" lang="en-US" altLang="ja-JP" dirty="0" smtClean="0"/>
          </a:p>
          <a:p>
            <a:r>
              <a:rPr lang="en-US" altLang="ja-JP" dirty="0"/>
              <a:t> 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855746" y="796062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Ito, S.N. et al. 2012, in prep</a:t>
            </a:r>
            <a:r>
              <a:rPr kumimoji="1"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855744" y="2066365"/>
            <a:ext cx="2967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Numerical Set-Up &amp;</a:t>
            </a:r>
          </a:p>
          <a:p>
            <a:r>
              <a:rPr lang="en-US" altLang="ja-JP" dirty="0" smtClean="0">
                <a:solidFill>
                  <a:schemeClr val="tx1"/>
                </a:solidFill>
              </a:rPr>
              <a:t>Monte-Carlo Calculations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014085" y="5805264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tx1"/>
                </a:solidFill>
              </a:rPr>
              <a:t>Calculation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187625" y="6507315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10keV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889326" y="6481411"/>
            <a:ext cx="7873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1MeV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494983" y="652534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100MeV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5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4025" y="188640"/>
            <a:ext cx="8229600" cy="1143000"/>
          </a:xfrm>
        </p:spPr>
        <p:txBody>
          <a:bodyPr/>
          <a:lstStyle/>
          <a:p>
            <a:r>
              <a:rPr lang="en-US" altLang="ja-JP" sz="3200" dirty="0" smtClean="0"/>
              <a:t>Study on Supernova Remnant </a:t>
            </a:r>
            <a:br>
              <a:rPr lang="en-US" altLang="ja-JP" sz="3200" dirty="0" smtClean="0"/>
            </a:br>
            <a:r>
              <a:rPr lang="en-US" altLang="ja-JP" sz="3200" dirty="0" smtClean="0"/>
              <a:t>RXJ1713.7-3946 with CR-Hydro-NEI Code</a:t>
            </a:r>
            <a:endParaRPr kumimoji="1" lang="ja-JP" altLang="en-US" sz="32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34" y="1555528"/>
            <a:ext cx="4405313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1"/>
          <p:cNvSpPr txBox="1">
            <a:spLocks noChangeArrowheads="1"/>
          </p:cNvSpPr>
          <p:nvPr/>
        </p:nvSpPr>
        <p:spPr bwMode="auto">
          <a:xfrm>
            <a:off x="246063" y="5805265"/>
            <a:ext cx="436113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chemeClr val="tx1"/>
                </a:solidFill>
              </a:rPr>
              <a:t>RXJ1713 in </a:t>
            </a:r>
            <a:r>
              <a:rPr lang="en-US" altLang="ja-JP" dirty="0" err="1">
                <a:solidFill>
                  <a:schemeClr val="tx1"/>
                </a:solidFill>
              </a:rPr>
              <a:t>TeV</a:t>
            </a:r>
            <a:r>
              <a:rPr lang="en-US" altLang="ja-JP" dirty="0">
                <a:solidFill>
                  <a:schemeClr val="tx1"/>
                </a:solidFill>
              </a:rPr>
              <a:t>-Gamma </a:t>
            </a:r>
            <a:r>
              <a:rPr lang="en-US" altLang="ja-JP" dirty="0" smtClean="0">
                <a:solidFill>
                  <a:schemeClr val="tx1"/>
                </a:solidFill>
              </a:rPr>
              <a:t>(Color</a:t>
            </a:r>
            <a:r>
              <a:rPr lang="en-US" altLang="ja-JP" dirty="0">
                <a:solidFill>
                  <a:schemeClr val="tx1"/>
                </a:solidFill>
              </a:rPr>
              <a:t>, HESS)</a:t>
            </a:r>
          </a:p>
          <a:p>
            <a:pPr eaLnBrk="1" hangingPunct="1"/>
            <a:r>
              <a:rPr lang="en-US" altLang="ja-JP" dirty="0">
                <a:solidFill>
                  <a:schemeClr val="tx1"/>
                </a:solidFill>
              </a:rPr>
              <a:t>And X-rays </a:t>
            </a:r>
            <a:r>
              <a:rPr lang="en-US" altLang="ja-JP" dirty="0" smtClean="0">
                <a:solidFill>
                  <a:schemeClr val="tx1"/>
                </a:solidFill>
              </a:rPr>
              <a:t>(Contour</a:t>
            </a:r>
            <a:r>
              <a:rPr lang="en-US" altLang="ja-JP" dirty="0">
                <a:solidFill>
                  <a:schemeClr val="tx1"/>
                </a:solidFill>
              </a:rPr>
              <a:t>, ASCA)</a:t>
            </a:r>
          </a:p>
          <a:p>
            <a:pPr eaLnBrk="1" hangingPunct="1"/>
            <a:r>
              <a:rPr lang="en-US" altLang="ja-JP" dirty="0">
                <a:solidFill>
                  <a:schemeClr val="tx1"/>
                </a:solidFill>
              </a:rPr>
              <a:t>Age is about 1600yrs.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746642" y="1412776"/>
            <a:ext cx="44614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tx1"/>
                </a:solidFill>
              </a:rPr>
              <a:t>Lee, Ellison, S.N. 2012</a:t>
            </a:r>
          </a:p>
          <a:p>
            <a:r>
              <a:rPr kumimoji="1" lang="en-US" altLang="ja-JP" dirty="0" smtClean="0">
                <a:solidFill>
                  <a:schemeClr val="tx1"/>
                </a:solidFill>
              </a:rPr>
              <a:t>Ellison+ 2010 and  References there in.</a:t>
            </a:r>
          </a:p>
          <a:p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19033" y="2299953"/>
            <a:ext cx="439094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Cosmic Ray-Hydro–Non Equilibrium</a:t>
            </a:r>
          </a:p>
          <a:p>
            <a:r>
              <a:rPr lang="en-US" altLang="ja-JP" dirty="0" smtClean="0">
                <a:solidFill>
                  <a:schemeClr val="tx1"/>
                </a:solidFill>
              </a:rPr>
              <a:t>Ionization</a:t>
            </a:r>
            <a:r>
              <a:rPr kumimoji="1" lang="en-US" altLang="ja-JP" dirty="0" smtClean="0">
                <a:solidFill>
                  <a:schemeClr val="tx1"/>
                </a:solidFill>
              </a:rPr>
              <a:t>  (CR-Hydro-NEI) Code </a:t>
            </a:r>
          </a:p>
          <a:p>
            <a:r>
              <a:rPr lang="en-US" altLang="ja-JP" dirty="0" smtClean="0">
                <a:solidFill>
                  <a:schemeClr val="tx1"/>
                </a:solidFill>
              </a:rPr>
              <a:t>= Hydrodynamics taking into account </a:t>
            </a:r>
          </a:p>
          <a:p>
            <a:r>
              <a:rPr lang="en-US" altLang="ja-JP" dirty="0">
                <a:solidFill>
                  <a:schemeClr val="tx1"/>
                </a:solidFill>
              </a:rPr>
              <a:t>t</a:t>
            </a:r>
            <a:r>
              <a:rPr lang="en-US" altLang="ja-JP" dirty="0" smtClean="0">
                <a:solidFill>
                  <a:schemeClr val="tx1"/>
                </a:solidFill>
              </a:rPr>
              <a:t>he feedback by CRs with calculation</a:t>
            </a:r>
          </a:p>
          <a:p>
            <a:r>
              <a:rPr lang="en-US" altLang="ja-JP" dirty="0" smtClean="0">
                <a:solidFill>
                  <a:schemeClr val="tx1"/>
                </a:solidFill>
              </a:rPr>
              <a:t>of NEI.</a:t>
            </a:r>
          </a:p>
          <a:p>
            <a:endParaRPr kumimoji="1" lang="en-US" altLang="ja-JP" dirty="0" smtClean="0">
              <a:solidFill>
                <a:schemeClr val="tx1"/>
              </a:solidFill>
            </a:endParaRPr>
          </a:p>
          <a:p>
            <a:r>
              <a:rPr kumimoji="1" lang="en-US" altLang="ja-JP" dirty="0" smtClean="0">
                <a:solidFill>
                  <a:schemeClr val="tx1"/>
                </a:solidFill>
              </a:rPr>
              <a:t>Our study with the Improved </a:t>
            </a:r>
          </a:p>
          <a:p>
            <a:r>
              <a:rPr kumimoji="1" lang="en-US" altLang="ja-JP" dirty="0" smtClean="0">
                <a:solidFill>
                  <a:schemeClr val="tx1"/>
                </a:solidFill>
              </a:rPr>
              <a:t>CR-Hydro-NEI code (</a:t>
            </a:r>
            <a:r>
              <a:rPr lang="en-US" altLang="ja-JP" dirty="0">
                <a:solidFill>
                  <a:schemeClr val="tx1"/>
                </a:solidFill>
              </a:rPr>
              <a:t>Lee, Ellison, S.N. 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en-US" altLang="ja-JP" dirty="0" smtClean="0">
                <a:solidFill>
                  <a:schemeClr val="tx1"/>
                </a:solidFill>
              </a:rPr>
              <a:t>2012</a:t>
            </a:r>
            <a:r>
              <a:rPr kumimoji="1" lang="en-US" altLang="ja-JP" dirty="0" smtClean="0">
                <a:solidFill>
                  <a:schemeClr val="tx1"/>
                </a:solidFill>
              </a:rPr>
              <a:t>) Confirmed</a:t>
            </a:r>
            <a:r>
              <a:rPr lang="en-US" altLang="ja-JP" dirty="0" smtClean="0">
                <a:solidFill>
                  <a:schemeClr val="tx1"/>
                </a:solidFill>
              </a:rPr>
              <a:t> Ellison et al. 2010:</a:t>
            </a:r>
          </a:p>
          <a:p>
            <a:r>
              <a:rPr lang="en-US" altLang="ja-JP" dirty="0" smtClean="0">
                <a:solidFill>
                  <a:schemeClr val="tx1"/>
                </a:solidFill>
              </a:rPr>
              <a:t>Gamma-Rays look </a:t>
            </a:r>
            <a:r>
              <a:rPr lang="en-US" altLang="ja-JP" dirty="0" err="1" smtClean="0">
                <a:solidFill>
                  <a:schemeClr val="tx1"/>
                </a:solidFill>
              </a:rPr>
              <a:t>leptonic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kumimoji="1" lang="en-US" altLang="ja-JP" dirty="0" smtClean="0">
                <a:solidFill>
                  <a:schemeClr val="tx1"/>
                </a:solidFill>
              </a:rPr>
              <a:t>Origin. </a:t>
            </a: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・ </a:t>
            </a:r>
            <a:r>
              <a:rPr lang="en-US" altLang="ja-JP" dirty="0" smtClean="0">
                <a:solidFill>
                  <a:schemeClr val="tx1"/>
                </a:solidFill>
              </a:rPr>
              <a:t>To suppress the line emissions</a:t>
            </a:r>
          </a:p>
          <a:p>
            <a:r>
              <a:rPr lang="ja-JP" altLang="en-US" dirty="0" smtClean="0">
                <a:solidFill>
                  <a:schemeClr val="tx1"/>
                </a:solidFill>
              </a:rPr>
              <a:t>・ </a:t>
            </a:r>
            <a:r>
              <a:rPr lang="en-US" altLang="ja-JP" dirty="0" smtClean="0">
                <a:solidFill>
                  <a:schemeClr val="tx1"/>
                </a:solidFill>
              </a:rPr>
              <a:t>To explain the spectrum shape</a:t>
            </a:r>
          </a:p>
          <a:p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  in </a:t>
            </a:r>
            <a:r>
              <a:rPr lang="en-US" altLang="ja-JP" dirty="0" err="1" smtClean="0">
                <a:solidFill>
                  <a:schemeClr val="tx1"/>
                </a:solidFill>
              </a:rPr>
              <a:t>GeV-TeV</a:t>
            </a:r>
            <a:r>
              <a:rPr lang="en-US" altLang="ja-JP" dirty="0" smtClean="0">
                <a:solidFill>
                  <a:schemeClr val="tx1"/>
                </a:solidFill>
              </a:rPr>
              <a:t> range. </a:t>
            </a:r>
            <a:endParaRPr kumimoji="1" lang="en-US" altLang="ja-JP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42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1388521"/>
            <a:ext cx="5743575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8" name="タイトル 1"/>
          <p:cNvSpPr>
            <a:spLocks noGrp="1"/>
          </p:cNvSpPr>
          <p:nvPr>
            <p:ph type="title"/>
          </p:nvPr>
        </p:nvSpPr>
        <p:spPr>
          <a:xfrm>
            <a:off x="458788" y="115888"/>
            <a:ext cx="8229600" cy="1143000"/>
          </a:xfrm>
        </p:spPr>
        <p:txBody>
          <a:bodyPr/>
          <a:lstStyle/>
          <a:p>
            <a:r>
              <a:rPr lang="en-US" altLang="ja-JP" sz="3200" dirty="0" smtClean="0"/>
              <a:t>Gamma-Rays look </a:t>
            </a:r>
            <a:r>
              <a:rPr lang="en-US" altLang="ja-JP" sz="3200" dirty="0" err="1" smtClean="0"/>
              <a:t>Leptonic</a:t>
            </a:r>
            <a:r>
              <a:rPr lang="en-US" altLang="ja-JP" sz="3200" dirty="0" smtClean="0"/>
              <a:t> Origin for RXJ1713.</a:t>
            </a:r>
            <a:r>
              <a:rPr lang="en-US" altLang="ja-JP" sz="3200" dirty="0"/>
              <a:t> 7-3946</a:t>
            </a:r>
            <a:endParaRPr lang="ja-JP" altLang="en-US" sz="3200" dirty="0" smtClean="0"/>
          </a:p>
        </p:txBody>
      </p:sp>
      <p:sp>
        <p:nvSpPr>
          <p:cNvPr id="19464" name="テキスト ボックス 3"/>
          <p:cNvSpPr txBox="1">
            <a:spLocks noChangeArrowheads="1"/>
          </p:cNvSpPr>
          <p:nvPr/>
        </p:nvSpPr>
        <p:spPr bwMode="auto">
          <a:xfrm>
            <a:off x="1962979" y="1289963"/>
            <a:ext cx="26212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chemeClr val="tx1"/>
                </a:solidFill>
              </a:rPr>
              <a:t>Lee, Ellison</a:t>
            </a:r>
            <a:r>
              <a:rPr lang="en-US" altLang="ja-JP" dirty="0" smtClean="0">
                <a:solidFill>
                  <a:schemeClr val="tx1"/>
                </a:solidFill>
              </a:rPr>
              <a:t>, S.N</a:t>
            </a:r>
            <a:r>
              <a:rPr lang="en-US" altLang="ja-JP" dirty="0">
                <a:solidFill>
                  <a:schemeClr val="tx1"/>
                </a:solidFill>
              </a:rPr>
              <a:t>. </a:t>
            </a:r>
            <a:r>
              <a:rPr lang="en-US" altLang="ja-JP" dirty="0" smtClean="0">
                <a:solidFill>
                  <a:schemeClr val="tx1"/>
                </a:solidFill>
              </a:rPr>
              <a:t>2012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19465" name="テキスト ボックス 1"/>
          <p:cNvSpPr txBox="1">
            <a:spLocks noChangeArrowheads="1"/>
          </p:cNvSpPr>
          <p:nvPr/>
        </p:nvSpPr>
        <p:spPr bwMode="auto">
          <a:xfrm>
            <a:off x="2722038" y="6247492"/>
            <a:ext cx="889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FF0000"/>
                </a:solidFill>
              </a:rPr>
              <a:t>X-rays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9466" name="テキスト ボックス 2"/>
          <p:cNvSpPr txBox="1">
            <a:spLocks noChangeArrowheads="1"/>
          </p:cNvSpPr>
          <p:nvPr/>
        </p:nvSpPr>
        <p:spPr bwMode="auto">
          <a:xfrm>
            <a:off x="4191248" y="6109381"/>
            <a:ext cx="15824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 err="1">
                <a:solidFill>
                  <a:srgbClr val="FF0000"/>
                </a:solidFill>
              </a:rPr>
              <a:t>GeV-TeV</a:t>
            </a:r>
            <a:endParaRPr lang="en-US" altLang="ja-JP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ja-JP" dirty="0">
                <a:solidFill>
                  <a:srgbClr val="FF0000"/>
                </a:solidFill>
              </a:rPr>
              <a:t>Gamma-rays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9467" name="テキスト ボックス 3"/>
          <p:cNvSpPr txBox="1">
            <a:spLocks noChangeArrowheads="1"/>
          </p:cNvSpPr>
          <p:nvPr/>
        </p:nvSpPr>
        <p:spPr bwMode="auto">
          <a:xfrm>
            <a:off x="1030967" y="6174467"/>
            <a:ext cx="8258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FF0000"/>
                </a:solidFill>
              </a:rPr>
              <a:t>Radio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736677" y="4097442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FF0000"/>
                </a:solidFill>
              </a:rPr>
              <a:t>pp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033803" y="262011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IC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132806" y="513183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tx1"/>
                </a:solidFill>
              </a:rPr>
              <a:t>Brems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56359" y="262363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Sync.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034635" y="3761585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Lines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087" y="1882241"/>
            <a:ext cx="3233923" cy="456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テキスト ボックス 3"/>
          <p:cNvSpPr txBox="1">
            <a:spLocks noChangeArrowheads="1"/>
          </p:cNvSpPr>
          <p:nvPr/>
        </p:nvSpPr>
        <p:spPr bwMode="auto">
          <a:xfrm>
            <a:off x="6849213" y="1474629"/>
            <a:ext cx="17171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 smtClean="0">
                <a:solidFill>
                  <a:schemeClr val="tx1"/>
                </a:solidFill>
              </a:rPr>
              <a:t>Ellison+ 2010 </a:t>
            </a:r>
            <a:endParaRPr lang="ja-JP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タイトル 1"/>
          <p:cNvSpPr>
            <a:spLocks noGrp="1"/>
          </p:cNvSpPr>
          <p:nvPr>
            <p:ph type="title"/>
          </p:nvPr>
        </p:nvSpPr>
        <p:spPr>
          <a:xfrm>
            <a:off x="225209" y="116632"/>
            <a:ext cx="8717223" cy="1143000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>
                <a:solidFill>
                  <a:schemeClr val="tx1"/>
                </a:solidFill>
                <a:latin typeface="Century" pitchFamily="18" charset="0"/>
              </a:rPr>
              <a:t>Supernovae and Gamma-Ray Bursts in Kyoto, 2013</a:t>
            </a:r>
            <a:endParaRPr lang="ja-JP" altLang="en-US" b="1" dirty="0" smtClean="0">
              <a:solidFill>
                <a:schemeClr val="tx1"/>
              </a:solidFill>
              <a:latin typeface="Century" pitchFamily="18" charset="0"/>
            </a:endParaRPr>
          </a:p>
        </p:txBody>
      </p:sp>
      <p:pic>
        <p:nvPicPr>
          <p:cNvPr id="21507" name="図 4" descr="Grou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404422"/>
            <a:ext cx="9147175" cy="373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2" descr="C:\Users\Hiro\Desktop\2011-12\3D-GIF\940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39" y="5110164"/>
            <a:ext cx="1747837" cy="174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3"/>
          <p:cNvSpPr txBox="1">
            <a:spLocks noChangeArrowheads="1"/>
          </p:cNvSpPr>
          <p:nvPr/>
        </p:nvSpPr>
        <p:spPr bwMode="auto">
          <a:xfrm>
            <a:off x="0" y="1404422"/>
            <a:ext cx="8971160" cy="174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ja-JP" sz="2400" dirty="0"/>
              <a:t>Oct.-Nov. in </a:t>
            </a:r>
            <a:r>
              <a:rPr lang="en-US" altLang="ja-JP" sz="2400" dirty="0" smtClean="0"/>
              <a:t>2013. </a:t>
            </a:r>
            <a:endParaRPr lang="en-US" altLang="ja-JP" sz="2400" dirty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ja-JP" sz="2000" dirty="0" smtClean="0"/>
              <a:t>2weeks for Conferences (SN and GRB)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ja-JP" sz="2000" dirty="0" smtClean="0"/>
              <a:t> 3weeks for Workshops (Seminars &amp; Discussions).</a:t>
            </a:r>
            <a:endParaRPr lang="en-US" altLang="ja-JP" sz="2000" dirty="0"/>
          </a:p>
        </p:txBody>
      </p:sp>
      <p:pic>
        <p:nvPicPr>
          <p:cNvPr id="215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1626"/>
            <a:ext cx="2700339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pictures_ginkakuji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7" y="5103814"/>
            <a:ext cx="2341563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4" descr="kinkak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39" y="5097464"/>
            <a:ext cx="2362200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5855920" y="1526874"/>
            <a:ext cx="3288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Photo from </a:t>
            </a:r>
            <a:r>
              <a:rPr kumimoji="1" lang="en-US" altLang="ja-JP" b="1" dirty="0" smtClean="0">
                <a:solidFill>
                  <a:schemeClr val="bg1"/>
                </a:solidFill>
              </a:rPr>
              <a:t>GRB2010, Kyoto</a:t>
            </a:r>
          </a:p>
          <a:p>
            <a:r>
              <a:rPr lang="en-US" altLang="ja-JP" dirty="0" smtClean="0"/>
              <a:t>In April.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97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81979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ja-JP" sz="3200" dirty="0" smtClean="0">
                <a:solidFill>
                  <a:schemeClr val="tx1"/>
                </a:solidFill>
              </a:rPr>
              <a:t> </a:t>
            </a:r>
            <a:r>
              <a:rPr lang="en-US" altLang="ja-JP" sz="3200" dirty="0">
                <a:solidFill>
                  <a:schemeClr val="tx1"/>
                </a:solidFill>
              </a:rPr>
              <a:t>Y</a:t>
            </a:r>
            <a:r>
              <a:rPr lang="en-US" altLang="ja-JP" sz="3200" dirty="0" smtClean="0">
                <a:solidFill>
                  <a:schemeClr val="tx1"/>
                </a:solidFill>
              </a:rPr>
              <a:t>ou can Stay More in Kyoto.</a:t>
            </a:r>
            <a:endParaRPr lang="en-US" altLang="ja-JP" sz="4000" dirty="0" smtClean="0">
              <a:solidFill>
                <a:schemeClr val="tx1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4809" y="1196752"/>
            <a:ext cx="8643939" cy="3744416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ja-JP" sz="2800" dirty="0" smtClean="0"/>
              <a:t>Program for </a:t>
            </a:r>
            <a:r>
              <a:rPr lang="en-US" altLang="ja-JP" sz="2800" dirty="0" err="1" smtClean="0"/>
              <a:t>Ph.D</a:t>
            </a:r>
            <a:r>
              <a:rPr lang="en-US" altLang="ja-JP" sz="2800" dirty="0" smtClean="0"/>
              <a:t> Students &amp; Postdocs.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ja-JP" sz="2800" dirty="0"/>
              <a:t>P</a:t>
            </a:r>
            <a:r>
              <a:rPr lang="en-US" altLang="ja-JP" sz="2800" dirty="0" smtClean="0"/>
              <a:t>eriod: 1-3 Months.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ja-JP" sz="2800" dirty="0"/>
              <a:t>F</a:t>
            </a:r>
            <a:r>
              <a:rPr lang="en-US" altLang="ja-JP" sz="2800" dirty="0" smtClean="0"/>
              <a:t>light fee &amp; accommodation fee are covered, at least.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ja-JP" sz="2800" dirty="0" smtClean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ja-JP" altLang="en-US" sz="3600" dirty="0"/>
              <a:t>・</a:t>
            </a:r>
            <a:r>
              <a:rPr lang="ja-JP" altLang="en-US" sz="2800" dirty="0"/>
              <a:t> </a:t>
            </a:r>
            <a:r>
              <a:rPr lang="en-US" altLang="ja-JP" sz="2800" dirty="0"/>
              <a:t>Some Programs for Visiting </a:t>
            </a:r>
            <a:r>
              <a:rPr lang="en-US" altLang="ja-JP" sz="2800" dirty="0" smtClean="0"/>
              <a:t>Faculties.</a:t>
            </a:r>
            <a:endParaRPr lang="en-US" altLang="ja-JP" sz="280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ja-JP" sz="2800" dirty="0" smtClean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ja-JP" altLang="en-US" sz="3600" dirty="0"/>
              <a:t>・</a:t>
            </a:r>
            <a:r>
              <a:rPr lang="ja-JP" altLang="en-US" sz="2800" dirty="0"/>
              <a:t> </a:t>
            </a:r>
            <a:r>
              <a:rPr lang="en-US" altLang="ja-JP" sz="2800" dirty="0"/>
              <a:t>Some Postdoc Positions will be </a:t>
            </a:r>
            <a:r>
              <a:rPr lang="en-US" altLang="ja-JP" sz="2800" dirty="0" smtClean="0"/>
              <a:t>open. </a:t>
            </a:r>
            <a:endParaRPr lang="en-US" altLang="ja-JP" sz="2800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ja-JP" sz="2800" dirty="0"/>
              <a:t>  (YITP, Kyoto Univ. and JSPS).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ja-JP" sz="280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ja-JP" sz="280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ja-JP" sz="2800" dirty="0" smtClean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ja-JP" sz="280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ja-JP" sz="2800" dirty="0" smtClean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ja-JP" sz="280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ja-JP" sz="2800" dirty="0" smtClean="0"/>
          </a:p>
        </p:txBody>
      </p:sp>
      <p:pic>
        <p:nvPicPr>
          <p:cNvPr id="3074" name="Picture 2" descr="C:\Users\Hiro\Desktop\banner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79977"/>
            <a:ext cx="9193559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64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 smtClean="0"/>
          </a:p>
        </p:txBody>
      </p:sp>
      <p:sp>
        <p:nvSpPr>
          <p:cNvPr id="34819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smtClean="0"/>
          </a:p>
        </p:txBody>
      </p:sp>
      <p:pic>
        <p:nvPicPr>
          <p:cNvPr id="34820" name="Picture 2" descr="C:\Users\hiro\Nagataki\photos\2010-4月桜\P10301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テキスト ボックス 4"/>
          <p:cNvSpPr txBox="1">
            <a:spLocks noChangeArrowheads="1"/>
          </p:cNvSpPr>
          <p:nvPr/>
        </p:nvSpPr>
        <p:spPr bwMode="auto">
          <a:xfrm>
            <a:off x="5515037" y="6211670"/>
            <a:ext cx="37497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3600" dirty="0" smtClean="0"/>
              <a:t>Kyoto in Spring 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67728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C:\Users\hiro\Desktop\00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963988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4" descr="E:\DCIM\100_PANA\P10000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4" y="1"/>
            <a:ext cx="5583237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5" descr="C:\Users\hiro\Desktop\00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6" y="3141664"/>
            <a:ext cx="5572125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テキスト ボックス 7"/>
          <p:cNvSpPr txBox="1">
            <a:spLocks noChangeArrowheads="1"/>
          </p:cNvSpPr>
          <p:nvPr/>
        </p:nvSpPr>
        <p:spPr bwMode="auto">
          <a:xfrm>
            <a:off x="-19063" y="6089651"/>
            <a:ext cx="36936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3200" dirty="0" smtClean="0">
                <a:solidFill>
                  <a:schemeClr val="tx1"/>
                </a:solidFill>
              </a:rPr>
              <a:t>Kyoto in Summer </a:t>
            </a:r>
            <a:endParaRPr lang="ja-JP" alt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58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 smtClean="0"/>
          </a:p>
        </p:txBody>
      </p:sp>
      <p:sp>
        <p:nvSpPr>
          <p:cNvPr id="36867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smtClean="0"/>
          </a:p>
        </p:txBody>
      </p:sp>
      <p:pic>
        <p:nvPicPr>
          <p:cNvPr id="36868" name="Picture 2" descr="C:\Users\hiro\Nagataki\photos\08Mariko\P10201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テキスト ボックス 4"/>
          <p:cNvSpPr txBox="1">
            <a:spLocks noChangeArrowheads="1"/>
          </p:cNvSpPr>
          <p:nvPr/>
        </p:nvSpPr>
        <p:spPr bwMode="auto">
          <a:xfrm>
            <a:off x="0" y="6149975"/>
            <a:ext cx="42949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4000" dirty="0" smtClean="0"/>
              <a:t>Kyoto in Autumn</a:t>
            </a:r>
            <a:endParaRPr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89980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520" y="0"/>
            <a:ext cx="8686800" cy="1143000"/>
          </a:xfrm>
        </p:spPr>
        <p:txBody>
          <a:bodyPr/>
          <a:lstStyle/>
          <a:p>
            <a:r>
              <a:rPr lang="en-US" altLang="ja-JP" dirty="0" smtClean="0"/>
              <a:t>Black Hole with Neutrino Heating</a:t>
            </a:r>
            <a:endParaRPr kumimoji="1" lang="ja-JP" altLang="en-US" dirty="0"/>
          </a:p>
        </p:txBody>
      </p:sp>
      <p:pic>
        <p:nvPicPr>
          <p:cNvPr id="3" name="Picture 3" descr="macfadyenon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1" y="1268761"/>
            <a:ext cx="3640137" cy="4176713"/>
          </a:xfrm>
          <a:prstGeom prst="rect">
            <a:avLst/>
          </a:prstGeom>
          <a:noFill/>
        </p:spPr>
      </p:pic>
      <p:pic>
        <p:nvPicPr>
          <p:cNvPr id="4" name="Picture 11" descr="Model0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115" y="1268762"/>
            <a:ext cx="381642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971600" y="5517232"/>
            <a:ext cx="31043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err="1" smtClean="0">
                <a:solidFill>
                  <a:schemeClr val="tx1"/>
                </a:solidFill>
              </a:rPr>
              <a:t>MacFadyen</a:t>
            </a:r>
            <a:r>
              <a:rPr kumimoji="1" lang="en-US" altLang="ja-JP" b="0" dirty="0" smtClean="0">
                <a:solidFill>
                  <a:schemeClr val="tx1"/>
                </a:solidFill>
              </a:rPr>
              <a:t> and </a:t>
            </a:r>
            <a:r>
              <a:rPr kumimoji="1" lang="en-US" altLang="ja-JP" b="0" dirty="0" err="1" smtClean="0">
                <a:solidFill>
                  <a:schemeClr val="tx1"/>
                </a:solidFill>
              </a:rPr>
              <a:t>Woosley</a:t>
            </a:r>
            <a:r>
              <a:rPr kumimoji="1" lang="en-US" altLang="ja-JP" b="0" dirty="0" smtClean="0">
                <a:solidFill>
                  <a:schemeClr val="tx1"/>
                </a:solidFill>
              </a:rPr>
              <a:t> 99</a:t>
            </a:r>
          </a:p>
          <a:p>
            <a:r>
              <a:rPr lang="en-US" altLang="ja-JP" b="0" dirty="0" smtClean="0">
                <a:solidFill>
                  <a:schemeClr val="tx1"/>
                </a:solidFill>
              </a:rPr>
              <a:t>Newtonian</a:t>
            </a:r>
          </a:p>
          <a:p>
            <a:r>
              <a:rPr lang="en-US" altLang="ja-JP" b="0" dirty="0">
                <a:solidFill>
                  <a:schemeClr val="tx1"/>
                </a:solidFill>
              </a:rPr>
              <a:t>W</a:t>
            </a:r>
            <a:r>
              <a:rPr lang="en-US" altLang="ja-JP" b="0" dirty="0" smtClean="0">
                <a:solidFill>
                  <a:schemeClr val="tx1"/>
                </a:solidFill>
              </a:rPr>
              <a:t>ithout Neutrino physics</a:t>
            </a:r>
            <a:endParaRPr kumimoji="1" lang="ja-JP" altLang="en-US" b="0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796138" y="5433077"/>
            <a:ext cx="31726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>
                <a:solidFill>
                  <a:schemeClr val="tx1"/>
                </a:solidFill>
              </a:rPr>
              <a:t>S.N.+07</a:t>
            </a:r>
          </a:p>
          <a:p>
            <a:r>
              <a:rPr lang="en-US" altLang="ja-JP" b="0" dirty="0" smtClean="0">
                <a:solidFill>
                  <a:schemeClr val="tx1"/>
                </a:solidFill>
              </a:rPr>
              <a:t>Newtonian</a:t>
            </a:r>
          </a:p>
          <a:p>
            <a:r>
              <a:rPr lang="en-US" altLang="ja-JP" b="0" dirty="0">
                <a:solidFill>
                  <a:schemeClr val="tx1"/>
                </a:solidFill>
              </a:rPr>
              <a:t>W</a:t>
            </a:r>
            <a:r>
              <a:rPr lang="en-US" altLang="ja-JP" b="0" dirty="0" smtClean="0">
                <a:solidFill>
                  <a:schemeClr val="tx1"/>
                </a:solidFill>
              </a:rPr>
              <a:t>ith some Neutrino</a:t>
            </a:r>
            <a:r>
              <a:rPr lang="ja-JP" altLang="en-US" b="0" dirty="0" smtClean="0">
                <a:solidFill>
                  <a:schemeClr val="tx1"/>
                </a:solidFill>
              </a:rPr>
              <a:t> </a:t>
            </a:r>
            <a:r>
              <a:rPr lang="en-US" altLang="ja-JP" b="0" dirty="0" smtClean="0">
                <a:solidFill>
                  <a:schemeClr val="tx1"/>
                </a:solidFill>
              </a:rPr>
              <a:t>physics</a:t>
            </a:r>
            <a:r>
              <a:rPr kumimoji="1" lang="en-US" altLang="ja-JP" b="0" dirty="0" smtClean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4243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 smtClean="0"/>
          </a:p>
        </p:txBody>
      </p:sp>
      <p:sp>
        <p:nvSpPr>
          <p:cNvPr id="37891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smtClean="0"/>
          </a:p>
        </p:txBody>
      </p:sp>
      <p:pic>
        <p:nvPicPr>
          <p:cNvPr id="37892" name="Picture 7" descr="C:\Users\hiro\Desktop\2005_03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テキスト ボックス 7"/>
          <p:cNvSpPr txBox="1">
            <a:spLocks noChangeArrowheads="1"/>
          </p:cNvSpPr>
          <p:nvPr/>
        </p:nvSpPr>
        <p:spPr bwMode="auto">
          <a:xfrm>
            <a:off x="5928521" y="6183994"/>
            <a:ext cx="33229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3200" dirty="0" smtClean="0">
                <a:solidFill>
                  <a:schemeClr val="tx1"/>
                </a:solidFill>
              </a:rPr>
              <a:t>Kyoto in Winter </a:t>
            </a:r>
            <a:endParaRPr lang="ja-JP" alt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24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346453"/>
            <a:ext cx="9144000" cy="6669360"/>
          </a:xfrm>
        </p:spPr>
        <p:txBody>
          <a:bodyPr/>
          <a:lstStyle/>
          <a:p>
            <a:pPr>
              <a:buFontTx/>
              <a:buNone/>
            </a:pPr>
            <a:endParaRPr lang="en-US" altLang="ja-JP" sz="2400" dirty="0" smtClean="0"/>
          </a:p>
          <a:p>
            <a:r>
              <a:rPr lang="en-US" altLang="ja-JP" sz="2400" dirty="0"/>
              <a:t>Outline of Explosion Mechanism of LGRBs is still under debate</a:t>
            </a:r>
            <a:r>
              <a:rPr lang="en-US" altLang="ja-JP" sz="2400" dirty="0" smtClean="0"/>
              <a:t>.</a:t>
            </a:r>
            <a:endParaRPr lang="en-US" altLang="ja-JP" sz="2400" dirty="0"/>
          </a:p>
          <a:p>
            <a:r>
              <a:rPr lang="en-US" altLang="ja-JP" sz="2400" dirty="0"/>
              <a:t>Rotation Energy of a Black Hole can be extracted with a help of Magnetic Fields (</a:t>
            </a:r>
            <a:r>
              <a:rPr lang="en-US" altLang="ja-JP" sz="2400" dirty="0" err="1"/>
              <a:t>Blandford-Znajek</a:t>
            </a:r>
            <a:r>
              <a:rPr lang="en-US" altLang="ja-JP" sz="2400" dirty="0"/>
              <a:t> Effect</a:t>
            </a:r>
            <a:r>
              <a:rPr lang="en-US" altLang="ja-JP" sz="2400" dirty="0" smtClean="0"/>
              <a:t>).</a:t>
            </a:r>
            <a:endParaRPr lang="en-US" altLang="ja-JP" sz="2400" dirty="0"/>
          </a:p>
          <a:p>
            <a:r>
              <a:rPr lang="en-US" altLang="ja-JP" sz="2400" dirty="0"/>
              <a:t>Faster is better: Rapidly rotating Black Hole can drive an energetic GRB jet</a:t>
            </a:r>
            <a:r>
              <a:rPr lang="en-US" altLang="ja-JP" sz="2400" dirty="0" smtClean="0"/>
              <a:t>.</a:t>
            </a:r>
            <a:endParaRPr lang="en-US" altLang="ja-JP" sz="2400" dirty="0"/>
          </a:p>
          <a:p>
            <a:r>
              <a:rPr lang="en-US" altLang="ja-JP" sz="2400" dirty="0"/>
              <a:t>GRB simulations by 3D GRMHD code are being done. AMR will be attached. 10-Peta Flops Computer will be open very soon. </a:t>
            </a:r>
            <a:endParaRPr lang="en-US" altLang="ja-JP" sz="2400" dirty="0" smtClean="0"/>
          </a:p>
          <a:p>
            <a:r>
              <a:rPr lang="en-US" altLang="ja-JP" sz="2400" dirty="0" smtClean="0"/>
              <a:t>Explosive </a:t>
            </a:r>
            <a:r>
              <a:rPr lang="en-US" altLang="ja-JP" sz="2400" dirty="0" err="1" smtClean="0"/>
              <a:t>Nucleosynthesis</a:t>
            </a:r>
            <a:r>
              <a:rPr lang="en-US" altLang="ja-JP" sz="2400" dirty="0" smtClean="0"/>
              <a:t> is being studied by Flash code. </a:t>
            </a:r>
          </a:p>
          <a:p>
            <a:r>
              <a:rPr lang="en-US" altLang="ja-JP" sz="2400" dirty="0" err="1" smtClean="0"/>
              <a:t>Photosperic</a:t>
            </a:r>
            <a:r>
              <a:rPr lang="en-US" altLang="ja-JP" sz="2400" dirty="0" smtClean="0"/>
              <a:t> Model is studied by Monte-Carlo calculations. </a:t>
            </a:r>
          </a:p>
          <a:p>
            <a:r>
              <a:rPr lang="en-US" altLang="ja-JP" sz="2400" dirty="0" smtClean="0"/>
              <a:t>UHECRs, VHE-Neutrinos, SNRs are being studied. </a:t>
            </a:r>
          </a:p>
          <a:p>
            <a:r>
              <a:rPr lang="en-US" altLang="ja-JP" sz="2400" dirty="0" smtClean="0"/>
              <a:t>5 Week Conferences and Workshops on </a:t>
            </a:r>
            <a:r>
              <a:rPr lang="en-US" altLang="ja-JP" sz="2400" dirty="0" err="1" smtClean="0"/>
              <a:t>SNe</a:t>
            </a:r>
            <a:r>
              <a:rPr lang="en-US" altLang="ja-JP" sz="2400" dirty="0" smtClean="0"/>
              <a:t> and GRBs will be held in Kyoto, 2013, Oct.-Nov. </a:t>
            </a:r>
          </a:p>
          <a:p>
            <a:r>
              <a:rPr lang="en-US" altLang="ja-JP" sz="2400" dirty="0" smtClean="0"/>
              <a:t>Programs for Visitors and Postdocs.</a:t>
            </a:r>
          </a:p>
          <a:p>
            <a:pPr>
              <a:buFontTx/>
              <a:buNone/>
            </a:pPr>
            <a:endParaRPr lang="en-US" altLang="ja-JP" sz="2400" dirty="0" smtClean="0">
              <a:solidFill>
                <a:schemeClr val="bg1"/>
              </a:solidFill>
            </a:endParaRPr>
          </a:p>
        </p:txBody>
      </p:sp>
      <p:sp>
        <p:nvSpPr>
          <p:cNvPr id="31747" name="テキスト ボックス 2"/>
          <p:cNvSpPr txBox="1">
            <a:spLocks noChangeArrowheads="1"/>
          </p:cNvSpPr>
          <p:nvPr/>
        </p:nvSpPr>
        <p:spPr bwMode="auto">
          <a:xfrm>
            <a:off x="3731948" y="261937"/>
            <a:ext cx="18213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solidFill>
                  <a:schemeClr val="tx1"/>
                </a:solidFill>
              </a:rPr>
              <a:t>Summary</a:t>
            </a:r>
            <a:endParaRPr lang="ja-JP" alt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Nagataki\private\Hanatou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8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タイトル 1"/>
          <p:cNvSpPr>
            <a:spLocks noGrp="1"/>
          </p:cNvSpPr>
          <p:nvPr>
            <p:ph type="title"/>
          </p:nvPr>
        </p:nvSpPr>
        <p:spPr>
          <a:xfrm>
            <a:off x="213390" y="380834"/>
            <a:ext cx="8717223" cy="1143000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>
                <a:solidFill>
                  <a:schemeClr val="bg1"/>
                </a:solidFill>
                <a:latin typeface="Century" pitchFamily="18" charset="0"/>
              </a:rPr>
              <a:t>Supernovae and Gamma-Ray Bursts in Kyoto, 2013</a:t>
            </a:r>
            <a:endParaRPr lang="ja-JP" altLang="en-US" b="1" dirty="0" smtClean="0">
              <a:solidFill>
                <a:schemeClr val="bg1"/>
              </a:solidFill>
              <a:latin typeface="Century" pitchFamily="18" charset="0"/>
            </a:endParaRPr>
          </a:p>
        </p:txBody>
      </p:sp>
      <p:sp>
        <p:nvSpPr>
          <p:cNvPr id="21509" name="Rectangle 3"/>
          <p:cNvSpPr txBox="1">
            <a:spLocks noChangeArrowheads="1"/>
          </p:cNvSpPr>
          <p:nvPr/>
        </p:nvSpPr>
        <p:spPr bwMode="auto">
          <a:xfrm>
            <a:off x="86420" y="1844825"/>
            <a:ext cx="8971160" cy="174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ja-JP" sz="2400" dirty="0"/>
              <a:t>Oct.-Nov. in </a:t>
            </a:r>
            <a:r>
              <a:rPr lang="en-US" altLang="ja-JP" sz="2400" dirty="0" smtClean="0"/>
              <a:t>2013. </a:t>
            </a:r>
            <a:endParaRPr lang="en-US" altLang="ja-JP" sz="2400" dirty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ja-JP" sz="2000" dirty="0" smtClean="0"/>
              <a:t>2weeks for Conferences </a:t>
            </a:r>
            <a:endParaRPr lang="en-US" altLang="ja-JP" sz="2000" dirty="0" smtClean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ja-JP" sz="2000" dirty="0" smtClean="0"/>
              <a:t>(</a:t>
            </a:r>
            <a:r>
              <a:rPr lang="en-US" altLang="ja-JP" sz="2000" dirty="0" smtClean="0"/>
              <a:t>SN and GRB)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ja-JP" sz="2000" dirty="0" smtClean="0"/>
              <a:t> 3weeks for </a:t>
            </a:r>
            <a:r>
              <a:rPr lang="en-US" altLang="ja-JP" sz="2000" dirty="0" smtClean="0"/>
              <a:t>Workshops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ja-JP" sz="2000" dirty="0" smtClean="0"/>
              <a:t> </a:t>
            </a:r>
            <a:r>
              <a:rPr lang="en-US" altLang="ja-JP" sz="2000" dirty="0" smtClean="0"/>
              <a:t>(Seminars &amp; Discussions).</a:t>
            </a:r>
            <a:endParaRPr lang="en-US" altLang="ja-JP" sz="2000" dirty="0"/>
          </a:p>
        </p:txBody>
      </p:sp>
      <p:pic>
        <p:nvPicPr>
          <p:cNvPr id="215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" y="5621851"/>
            <a:ext cx="2700339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12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/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Black Hole with Strong B-Fields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1556792"/>
            <a:ext cx="3505411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683570" y="5657672"/>
            <a:ext cx="3147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Barkov</a:t>
            </a:r>
            <a:r>
              <a:rPr kumimoji="1" lang="en-US" altLang="ja-JP" dirty="0" smtClean="0"/>
              <a:t> and </a:t>
            </a:r>
            <a:r>
              <a:rPr kumimoji="1" lang="en-US" altLang="ja-JP" dirty="0" err="1" smtClean="0"/>
              <a:t>Komissarov</a:t>
            </a:r>
            <a:r>
              <a:rPr kumimoji="1" lang="en-US" altLang="ja-JP" dirty="0" smtClean="0"/>
              <a:t> 08</a:t>
            </a:r>
          </a:p>
          <a:p>
            <a:r>
              <a:rPr lang="en-US" altLang="ja-JP" dirty="0" smtClean="0"/>
              <a:t>2D-GRMHD, a=0.9</a:t>
            </a:r>
          </a:p>
          <a:p>
            <a:r>
              <a:rPr kumimoji="1" lang="en-US" altLang="ja-JP" dirty="0" smtClean="0"/>
              <a:t>With Some Microphysics</a:t>
            </a:r>
          </a:p>
          <a:p>
            <a:r>
              <a:rPr lang="en-US" altLang="ja-JP" dirty="0" smtClean="0"/>
              <a:t>Γ&lt; a few. Density Contour.</a:t>
            </a:r>
            <a:endParaRPr kumimoji="1" lang="ja-JP" alt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8768" y="1268760"/>
            <a:ext cx="5019009" cy="3925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5185317" y="5194243"/>
            <a:ext cx="26853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S.N. 09</a:t>
            </a:r>
          </a:p>
          <a:p>
            <a:r>
              <a:rPr lang="en-US" altLang="ja-JP" dirty="0" smtClean="0"/>
              <a:t>2D-GRMHD, a=0.5</a:t>
            </a:r>
          </a:p>
          <a:p>
            <a:r>
              <a:rPr kumimoji="1" lang="en-US" altLang="ja-JP" dirty="0" smtClean="0"/>
              <a:t>Without Microphysics.</a:t>
            </a:r>
          </a:p>
          <a:p>
            <a:r>
              <a:rPr kumimoji="1" lang="en-US" altLang="ja-JP" dirty="0" smtClean="0"/>
              <a:t>                 Plasma beta.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5185317" y="6059688"/>
            <a:ext cx="1155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Γ&lt; a few.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8" descr="C:\Users\Hiro\Desktop\2011-12\3D-GIF\Movie\3D-10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6" y="333375"/>
            <a:ext cx="7056439" cy="705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テキスト ボックス 6"/>
          <p:cNvSpPr txBox="1">
            <a:spLocks noChangeArrowheads="1"/>
          </p:cNvSpPr>
          <p:nvPr/>
        </p:nvSpPr>
        <p:spPr bwMode="auto">
          <a:xfrm>
            <a:off x="6732240" y="908720"/>
            <a:ext cx="21723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/>
              <a:t>S.N. 2012, in prep.</a:t>
            </a:r>
            <a:endParaRPr lang="ja-JP" altLang="en-US" dirty="0"/>
          </a:p>
        </p:txBody>
      </p:sp>
      <p:sp>
        <p:nvSpPr>
          <p:cNvPr id="15364" name="タイトル 1"/>
          <p:cNvSpPr>
            <a:spLocks noGrp="1"/>
          </p:cNvSpPr>
          <p:nvPr>
            <p:ph type="title"/>
          </p:nvPr>
        </p:nvSpPr>
        <p:spPr>
          <a:xfrm>
            <a:off x="755578" y="0"/>
            <a:ext cx="8018463" cy="941388"/>
          </a:xfrm>
        </p:spPr>
        <p:txBody>
          <a:bodyPr/>
          <a:lstStyle/>
          <a:p>
            <a:r>
              <a:rPr lang="en-US" altLang="ja-JP" sz="3600" dirty="0" smtClean="0">
                <a:solidFill>
                  <a:schemeClr val="bg1"/>
                </a:solidFill>
              </a:rPr>
              <a:t>3D-GRMHD Simulation </a:t>
            </a:r>
            <a:endParaRPr lang="ja-JP" altLang="en-US" sz="3600" dirty="0" smtClean="0">
              <a:solidFill>
                <a:schemeClr val="bg1"/>
              </a:solidFill>
            </a:endParaRPr>
          </a:p>
        </p:txBody>
      </p:sp>
      <p:cxnSp>
        <p:nvCxnSpPr>
          <p:cNvPr id="15365" name="直線矢印コネクタ 2"/>
          <p:cNvCxnSpPr>
            <a:cxnSpLocks noChangeShapeType="1"/>
          </p:cNvCxnSpPr>
          <p:nvPr/>
        </p:nvCxnSpPr>
        <p:spPr bwMode="auto">
          <a:xfrm>
            <a:off x="884239" y="1125538"/>
            <a:ext cx="0" cy="5143500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66" name="テキスト ボックス 4"/>
          <p:cNvSpPr txBox="1">
            <a:spLocks noChangeArrowheads="1"/>
          </p:cNvSpPr>
          <p:nvPr/>
        </p:nvSpPr>
        <p:spPr bwMode="auto">
          <a:xfrm>
            <a:off x="368301" y="6332539"/>
            <a:ext cx="12634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/>
              <a:t>～</a:t>
            </a:r>
            <a:r>
              <a:rPr lang="en-US" altLang="ja-JP"/>
              <a:t>3000km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Black Hole Formation</a:t>
            </a:r>
            <a:endParaRPr kumimoji="1" lang="ja-JP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700809"/>
            <a:ext cx="5013891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3" y="4725145"/>
            <a:ext cx="3224387" cy="401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6"/>
          <p:cNvSpPr txBox="1"/>
          <p:nvPr/>
        </p:nvSpPr>
        <p:spPr>
          <a:xfrm>
            <a:off x="971600" y="5949280"/>
            <a:ext cx="2954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tx1"/>
                </a:solidFill>
              </a:rPr>
              <a:t>Sekiguchi</a:t>
            </a:r>
            <a:r>
              <a:rPr kumimoji="1" lang="en-US" altLang="ja-JP" dirty="0" smtClean="0">
                <a:solidFill>
                  <a:schemeClr val="tx1"/>
                </a:solidFill>
              </a:rPr>
              <a:t> and Shibata 11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27584" y="5229200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>
                <a:solidFill>
                  <a:schemeClr val="tx1"/>
                </a:solidFill>
              </a:rPr>
              <a:t>Full 2D-GRHD with Microphysics</a:t>
            </a:r>
            <a:endParaRPr kumimoji="1" lang="ja-JP" altLang="en-US" b="0" dirty="0">
              <a:solidFill>
                <a:schemeClr val="tx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3" y="1484785"/>
            <a:ext cx="3989809" cy="381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5076057" y="5445224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>
                <a:solidFill>
                  <a:schemeClr val="tx1"/>
                </a:solidFill>
              </a:rPr>
              <a:t>Full 3D-GRHD without Microphysics</a:t>
            </a:r>
            <a:endParaRPr kumimoji="1" lang="ja-JP" altLang="en-US" b="0" dirty="0">
              <a:solidFill>
                <a:schemeClr val="tx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660232" y="6021288"/>
            <a:ext cx="896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Ott+11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altLang="ja-JP" dirty="0" err="1" smtClean="0"/>
              <a:t>Magnetar</a:t>
            </a:r>
            <a:r>
              <a:rPr lang="en-US" altLang="ja-JP" dirty="0" smtClean="0"/>
              <a:t> Scenario</a:t>
            </a:r>
            <a:endParaRPr kumimoji="1" lang="ja-JP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4087099" cy="4163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539553" y="5517233"/>
            <a:ext cx="3929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err="1" smtClean="0">
                <a:solidFill>
                  <a:schemeClr val="tx1"/>
                </a:solidFill>
              </a:rPr>
              <a:t>Komissarov</a:t>
            </a:r>
            <a:r>
              <a:rPr kumimoji="1" lang="en-US" altLang="ja-JP" b="0" dirty="0" smtClean="0">
                <a:solidFill>
                  <a:schemeClr val="tx1"/>
                </a:solidFill>
              </a:rPr>
              <a:t> and </a:t>
            </a:r>
            <a:r>
              <a:rPr kumimoji="1" lang="en-US" altLang="ja-JP" b="0" dirty="0" err="1" smtClean="0">
                <a:solidFill>
                  <a:schemeClr val="tx1"/>
                </a:solidFill>
              </a:rPr>
              <a:t>Barkov</a:t>
            </a:r>
            <a:r>
              <a:rPr kumimoji="1" lang="en-US" altLang="ja-JP" b="0" dirty="0" smtClean="0">
                <a:solidFill>
                  <a:schemeClr val="tx1"/>
                </a:solidFill>
              </a:rPr>
              <a:t> 07</a:t>
            </a:r>
            <a:endParaRPr lang="en-US" altLang="ja-JP" dirty="0" smtClean="0"/>
          </a:p>
          <a:p>
            <a:r>
              <a:rPr kumimoji="1" lang="en-US" altLang="ja-JP" b="0" dirty="0" smtClean="0">
                <a:solidFill>
                  <a:schemeClr val="tx1"/>
                </a:solidFill>
              </a:rPr>
              <a:t>2D-GRMHD </a:t>
            </a:r>
            <a:r>
              <a:rPr lang="en-US" altLang="ja-JP" b="0" dirty="0" smtClean="0">
                <a:solidFill>
                  <a:schemeClr val="tx1"/>
                </a:solidFill>
              </a:rPr>
              <a:t>with some Microphysics</a:t>
            </a:r>
            <a:endParaRPr kumimoji="1" lang="en-US" altLang="ja-JP" b="0" dirty="0" smtClean="0">
              <a:solidFill>
                <a:schemeClr val="tx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076056" y="5805264"/>
            <a:ext cx="35958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>
                <a:solidFill>
                  <a:schemeClr val="tx1"/>
                </a:solidFill>
              </a:rPr>
              <a:t>Bucciantini+09</a:t>
            </a:r>
          </a:p>
          <a:p>
            <a:r>
              <a:rPr lang="en-US" altLang="ja-JP" b="0" dirty="0" smtClean="0">
                <a:solidFill>
                  <a:schemeClr val="tx1"/>
                </a:solidFill>
              </a:rPr>
              <a:t>2D-SRMHD without Microphysics</a:t>
            </a:r>
          </a:p>
          <a:p>
            <a:r>
              <a:rPr kumimoji="1" lang="en-US" altLang="ja-JP" b="0" dirty="0" smtClean="0">
                <a:solidFill>
                  <a:schemeClr val="tx1"/>
                </a:solidFill>
              </a:rPr>
              <a:t>Lorentz factor = 5-10</a:t>
            </a:r>
            <a:endParaRPr kumimoji="1" lang="ja-JP" altLang="en-US" b="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96753"/>
            <a:ext cx="4104456" cy="4538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1" y="6165305"/>
            <a:ext cx="6762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テキスト ボックス 8"/>
          <p:cNvSpPr txBox="1"/>
          <p:nvPr/>
        </p:nvSpPr>
        <p:spPr>
          <a:xfrm>
            <a:off x="1331642" y="6237312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0" dirty="0" smtClean="0">
                <a:solidFill>
                  <a:schemeClr val="tx1"/>
                </a:solidFill>
              </a:rPr>
              <a:t>～</a:t>
            </a:r>
            <a:r>
              <a:rPr kumimoji="1" lang="en-US" altLang="ja-JP" b="0" dirty="0" smtClean="0">
                <a:solidFill>
                  <a:schemeClr val="tx1"/>
                </a:solidFill>
              </a:rPr>
              <a:t>0.5. </a:t>
            </a:r>
            <a:endParaRPr kumimoji="1" lang="ja-JP" altLang="en-US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3977" y="-108068"/>
            <a:ext cx="8229600" cy="1143000"/>
          </a:xfrm>
        </p:spPr>
        <p:txBody>
          <a:bodyPr/>
          <a:lstStyle/>
          <a:p>
            <a:r>
              <a:rPr lang="en-US" altLang="ja-JP" dirty="0" err="1" smtClean="0"/>
              <a:t>Magnetar</a:t>
            </a:r>
            <a:r>
              <a:rPr lang="en-US" altLang="ja-JP" dirty="0" smtClean="0"/>
              <a:t> Formation</a:t>
            </a:r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3"/>
            <a:ext cx="4392488" cy="436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555757" y="5594757"/>
            <a:ext cx="44892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solidFill>
                  <a:schemeClr val="tx1"/>
                </a:solidFill>
              </a:rPr>
              <a:t>Takiwaki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et al. 09</a:t>
            </a:r>
          </a:p>
          <a:p>
            <a:r>
              <a:rPr kumimoji="1" lang="en-US" altLang="ja-JP" dirty="0" smtClean="0">
                <a:solidFill>
                  <a:schemeClr val="tx1"/>
                </a:solidFill>
              </a:rPr>
              <a:t>SRMHD, Neutrino Physics,</a:t>
            </a:r>
          </a:p>
          <a:p>
            <a:r>
              <a:rPr lang="en-US" altLang="ja-JP" dirty="0" smtClean="0">
                <a:solidFill>
                  <a:schemeClr val="tx1"/>
                </a:solidFill>
              </a:rPr>
              <a:t>Realistic EOS. </a:t>
            </a:r>
            <a:r>
              <a:rPr lang="en-US" altLang="ja-JP" dirty="0" err="1" smtClean="0">
                <a:solidFill>
                  <a:schemeClr val="tx1"/>
                </a:solidFill>
              </a:rPr>
              <a:t>Upto</a:t>
            </a:r>
            <a:r>
              <a:rPr lang="en-US" altLang="ja-JP" dirty="0" smtClean="0">
                <a:solidFill>
                  <a:schemeClr val="tx1"/>
                </a:solidFill>
              </a:rPr>
              <a:t> 100ms.</a:t>
            </a:r>
            <a:r>
              <a:rPr lang="en-US" altLang="ja-JP" dirty="0">
                <a:solidFill>
                  <a:schemeClr val="tx1"/>
                </a:solidFill>
              </a:rPr>
              <a:t> Γ&lt; a few</a:t>
            </a:r>
            <a:r>
              <a:rPr lang="en-US" altLang="ja-JP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altLang="ja-JP" dirty="0" smtClean="0">
                <a:solidFill>
                  <a:schemeClr val="tx1"/>
                </a:solidFill>
              </a:rPr>
              <a:t>See also </a:t>
            </a:r>
            <a:r>
              <a:rPr lang="en-US" altLang="ja-JP" dirty="0" err="1" smtClean="0">
                <a:solidFill>
                  <a:schemeClr val="tx1"/>
                </a:solidFill>
              </a:rPr>
              <a:t>Takiwaki,Kotake,S.N.,Sato</a:t>
            </a:r>
            <a:r>
              <a:rPr lang="en-US" altLang="ja-JP" dirty="0" smtClean="0">
                <a:solidFill>
                  <a:schemeClr val="tx1"/>
                </a:solidFill>
              </a:rPr>
              <a:t> 04. 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737" y="1189495"/>
            <a:ext cx="3132955" cy="4366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5292080" y="5594757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Burrows et al. 07 </a:t>
            </a:r>
          </a:p>
          <a:p>
            <a:r>
              <a:rPr lang="en-US" altLang="ja-JP" dirty="0" smtClean="0">
                <a:solidFill>
                  <a:schemeClr val="tx1"/>
                </a:solidFill>
              </a:rPr>
              <a:t>Newtonian-MHD,  Neutrino </a:t>
            </a:r>
            <a:r>
              <a:rPr lang="en-US" altLang="ja-JP" dirty="0" err="1" smtClean="0">
                <a:solidFill>
                  <a:schemeClr val="tx1"/>
                </a:solidFill>
              </a:rPr>
              <a:t>Physics&amp;EOS</a:t>
            </a:r>
            <a:r>
              <a:rPr lang="en-US" altLang="ja-JP" dirty="0" smtClean="0">
                <a:solidFill>
                  <a:schemeClr val="tx1"/>
                </a:solidFill>
              </a:rPr>
              <a:t>. </a:t>
            </a:r>
            <a:r>
              <a:rPr kumimoji="1" lang="en-US" altLang="ja-JP" dirty="0" err="1" smtClean="0">
                <a:solidFill>
                  <a:schemeClr val="tx1"/>
                </a:solidFill>
              </a:rPr>
              <a:t>Upto</a:t>
            </a:r>
            <a:r>
              <a:rPr kumimoji="1" lang="en-US" altLang="ja-JP" dirty="0" smtClean="0">
                <a:solidFill>
                  <a:schemeClr val="tx1"/>
                </a:solidFill>
              </a:rPr>
              <a:t> 0.5-0.6sec.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932041" y="787559"/>
            <a:ext cx="3929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tx1"/>
                </a:solidFill>
              </a:rPr>
              <a:t>S.Moiseenko’s</a:t>
            </a:r>
            <a:r>
              <a:rPr kumimoji="1" lang="en-US" altLang="ja-JP" dirty="0" smtClean="0">
                <a:solidFill>
                  <a:schemeClr val="tx1"/>
                </a:solidFill>
              </a:rPr>
              <a:t> talk on Wednesday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9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14028</TotalTime>
  <Words>1582</Words>
  <Application>Microsoft Office PowerPoint</Application>
  <PresentationFormat>画面に合わせる (4:3)</PresentationFormat>
  <Paragraphs>339</Paragraphs>
  <Slides>42</Slides>
  <Notes>6</Notes>
  <HiddenSlides>0</HiddenSlides>
  <MMClips>1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42</vt:i4>
      </vt:variant>
    </vt:vector>
  </HeadingPairs>
  <TitlesOfParts>
    <vt:vector size="43" baseType="lpstr">
      <vt:lpstr>標準デザイン</vt:lpstr>
      <vt:lpstr>Aspherical Supernova Explosion  and  Gamma-Ray Bursts</vt:lpstr>
      <vt:lpstr>Movie of a Long GRB (Imagination)</vt:lpstr>
      <vt:lpstr>History of the Numerical Study on the Central Engine of Long-GRBs. </vt:lpstr>
      <vt:lpstr>Black Hole with Neutrino Heating</vt:lpstr>
      <vt:lpstr>Black Hole with Strong B-Fields</vt:lpstr>
      <vt:lpstr>3D-GRMHD Simulation </vt:lpstr>
      <vt:lpstr>Black Hole Formation</vt:lpstr>
      <vt:lpstr>Magnetar Scenario</vt:lpstr>
      <vt:lpstr>Magnetar Formation</vt:lpstr>
      <vt:lpstr>§ Study on a Rotating Black Hole with Strong B-Fields  by a General Relativistic Magneto-Hydrodynamic (GRMHD)  code    </vt:lpstr>
      <vt:lpstr>Blandford-Znajek Process can be seen Numerically Now</vt:lpstr>
      <vt:lpstr>Initial Condition for GRB Simulations</vt:lpstr>
      <vt:lpstr>PowerPoint プレゼンテーション</vt:lpstr>
      <vt:lpstr>Dependence of Dynamics on Rotating Black Hole</vt:lpstr>
      <vt:lpstr>Blandford-Znajek Flux and Jet Energy</vt:lpstr>
      <vt:lpstr>3D-GRMHD Simulation of GRBs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For Fine Resolution Simulations: SRMHD Code with Adaptive Mesh Refinement (AMR)</vt:lpstr>
      <vt:lpstr>K(京:10Peta-Flops) Computer is Coming Soon (Sep. 2012-).</vt:lpstr>
      <vt:lpstr>PowerPoint プレゼンテーション</vt:lpstr>
      <vt:lpstr>§Slide Show of Our Studies </vt:lpstr>
      <vt:lpstr>PowerPoint プレゼンテーション</vt:lpstr>
      <vt:lpstr>Explosive Nucleosynthesis in Jet-Induced Supernovae</vt:lpstr>
      <vt:lpstr>PowerPoint プレゼンテーション</vt:lpstr>
      <vt:lpstr>The Missing NS in SN1987A Should be in the North</vt:lpstr>
      <vt:lpstr>PowerPoint プレゼンテーション</vt:lpstr>
      <vt:lpstr>Simulations for the Photospheric Model</vt:lpstr>
      <vt:lpstr> Spectrum, E_peak, and L_peak</vt:lpstr>
      <vt:lpstr>Monte-Carlo Simulations for the Band-Function</vt:lpstr>
      <vt:lpstr>Study on Supernova Remnant  RXJ1713.7-3946 with CR-Hydro-NEI Code</vt:lpstr>
      <vt:lpstr>Gamma-Rays look Leptonic Origin for RXJ1713. 7-3946</vt:lpstr>
      <vt:lpstr>Supernovae and Gamma-Ray Bursts in Kyoto, 2013</vt:lpstr>
      <vt:lpstr> You can Stay More in Kyoto.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Supernovae and Gamma-Ray Bursts in Kyoto, 2013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高密度天体物理学  イントロダクション</dc:title>
  <dc:creator>Hiro</dc:creator>
  <cp:lastModifiedBy>Hiro</cp:lastModifiedBy>
  <cp:revision>1758</cp:revision>
  <dcterms:created xsi:type="dcterms:W3CDTF">2004-09-30T15:03:05Z</dcterms:created>
  <dcterms:modified xsi:type="dcterms:W3CDTF">2012-06-15T07:53:10Z</dcterms:modified>
</cp:coreProperties>
</file>