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tags/tag1.xml" ContentType="application/vnd.openxmlformats-officedocument.presentationml.tags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2.xml" ContentType="application/vnd.openxmlformats-officedocument.presentationml.tags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ags/tag3.xml" ContentType="application/vnd.openxmlformats-officedocument.presentationml.tags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6.bin" ContentType="application/vnd.openxmlformats-officedocument.oleObject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embeddings/Microsoft_Equation1.bin" ContentType="application/vnd.openxmlformats-officedocument.oleObject"/>
  <Override PartName="/ppt/tags/tag17.xml" ContentType="application/vnd.openxmlformats-officedocument.presentationml.tags+xml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Microsoft_Equation7.bin" ContentType="application/vnd.openxmlformats-officedocument.oleObject"/>
  <Override PartName="/ppt/embeddings/Microsoft_Equation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sldIdLst>
    <p:sldId id="256" r:id="rId2"/>
    <p:sldId id="314" r:id="rId3"/>
    <p:sldId id="315" r:id="rId4"/>
    <p:sldId id="316" r:id="rId5"/>
    <p:sldId id="284" r:id="rId6"/>
    <p:sldId id="268" r:id="rId7"/>
    <p:sldId id="285" r:id="rId8"/>
    <p:sldId id="270" r:id="rId9"/>
    <p:sldId id="272" r:id="rId10"/>
    <p:sldId id="273" r:id="rId11"/>
    <p:sldId id="274" r:id="rId12"/>
    <p:sldId id="275" r:id="rId13"/>
    <p:sldId id="288" r:id="rId14"/>
    <p:sldId id="321" r:id="rId15"/>
    <p:sldId id="341" r:id="rId16"/>
    <p:sldId id="343" r:id="rId17"/>
    <p:sldId id="322" r:id="rId18"/>
    <p:sldId id="277" r:id="rId19"/>
    <p:sldId id="278" r:id="rId20"/>
    <p:sldId id="279" r:id="rId21"/>
    <p:sldId id="289" r:id="rId22"/>
    <p:sldId id="280" r:id="rId23"/>
    <p:sldId id="300" r:id="rId24"/>
    <p:sldId id="339" r:id="rId25"/>
    <p:sldId id="340" r:id="rId26"/>
    <p:sldId id="320" r:id="rId27"/>
    <p:sldId id="324" r:id="rId28"/>
    <p:sldId id="325" r:id="rId29"/>
    <p:sldId id="326" r:id="rId30"/>
    <p:sldId id="327" r:id="rId31"/>
    <p:sldId id="303" r:id="rId32"/>
    <p:sldId id="307" r:id="rId33"/>
    <p:sldId id="332" r:id="rId34"/>
    <p:sldId id="333" r:id="rId35"/>
    <p:sldId id="329" r:id="rId36"/>
    <p:sldId id="328" r:id="rId37"/>
    <p:sldId id="335" r:id="rId38"/>
    <p:sldId id="336" r:id="rId39"/>
    <p:sldId id="319" r:id="rId40"/>
    <p:sldId id="317" r:id="rId41"/>
    <p:sldId id="337" r:id="rId42"/>
    <p:sldId id="318" r:id="rId43"/>
    <p:sldId id="298" r:id="rId44"/>
    <p:sldId id="31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CFF"/>
    <a:srgbClr val="5368FF"/>
    <a:srgbClr val="0DFF19"/>
    <a:srgbClr val="4CEDFE"/>
    <a:srgbClr val="FE6EE9"/>
    <a:srgbClr val="AD0399"/>
    <a:srgbClr val="FB2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e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662EE-E67C-4314-B1AE-45D85CB72292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2469F-038C-42D8-9D0F-016739E4EC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8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469F-038C-42D8-9D0F-016739E4EC6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4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469F-038C-42D8-9D0F-016739E4EC6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469F-038C-42D8-9D0F-016739E4EC6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9E8AE8-E662-4A0A-AA69-B24F67C40D34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0A2120-EFFA-4CA4-99C1-AF08E078F2D4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55B453-F717-4F19-A809-39BEDCDAF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25.wmf"/><Relationship Id="rId10" Type="http://schemas.openxmlformats.org/officeDocument/2006/relationships/image" Target="../media/image26.png"/><Relationship Id="rId1" Type="http://schemas.openxmlformats.org/officeDocument/2006/relationships/vmlDrawing" Target="../drawings/vmlDrawing5.vml"/><Relationship Id="rId2" Type="http://schemas.microsoft.com/office/2007/relationships/media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tiff"/><Relationship Id="rId5" Type="http://schemas.openxmlformats.org/officeDocument/2006/relationships/image" Target="../media/image27.tiff"/><Relationship Id="rId6" Type="http://schemas.openxmlformats.org/officeDocument/2006/relationships/image" Target="../media/image24.tif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5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8.tif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8.wmf"/><Relationship Id="rId1" Type="http://schemas.openxmlformats.org/officeDocument/2006/relationships/vmlDrawing" Target="../drawings/vmlDrawing8.vml"/><Relationship Id="rId2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2.tif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localhost/Users/Omer/Documents/Lectures-1/Collapsat-Trim1.wmv" TargetMode="External"/><Relationship Id="rId4" Type="http://schemas.openxmlformats.org/officeDocument/2006/relationships/video" Target="file://localhost/Users/Omer/Documents/Lectures-1/Collapsat-Trim1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2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54.emf"/><Relationship Id="rId1" Type="http://schemas.openxmlformats.org/officeDocument/2006/relationships/vmlDrawing" Target="../drawings/vmlDrawing9.vml"/><Relationship Id="rId2" Type="http://schemas.openxmlformats.org/officeDocument/2006/relationships/tags" Target="../tags/tag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56.e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57.emf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58.wmf"/><Relationship Id="rId1" Type="http://schemas.openxmlformats.org/officeDocument/2006/relationships/vmlDrawing" Target="../drawings/vmlDrawing10.vml"/><Relationship Id="rId2" Type="http://schemas.openxmlformats.org/officeDocument/2006/relationships/tags" Target="../tags/tag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59.emf"/><Relationship Id="rId6" Type="http://schemas.openxmlformats.org/officeDocument/2006/relationships/oleObject" Target="../embeddings/Microsoft_Equation6.bin"/><Relationship Id="rId7" Type="http://schemas.openxmlformats.org/officeDocument/2006/relationships/image" Target="../media/image6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oleObject" Target="../embeddings/Microsoft_Equation8.bin"/><Relationship Id="rId13" Type="http://schemas.openxmlformats.org/officeDocument/2006/relationships/image" Target="../media/image63.emf"/><Relationship Id="rId1" Type="http://schemas.openxmlformats.org/officeDocument/2006/relationships/vmlDrawing" Target="../drawings/vmlDrawing12.v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microsoft.com/office/2007/relationships/media" Target="../media/media4.mp4"/><Relationship Id="rId5" Type="http://schemas.openxmlformats.org/officeDocument/2006/relationships/video" Target="../media/media4.mp4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8" Type="http://schemas.openxmlformats.org/officeDocument/2006/relationships/oleObject" Target="../embeddings/Microsoft_Equation7.bin"/><Relationship Id="rId9" Type="http://schemas.openxmlformats.org/officeDocument/2006/relationships/image" Target="../media/image62.emf"/><Relationship Id="rId10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wmf"/><Relationship Id="rId12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wmf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9.wm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18.w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19.emf"/><Relationship Id="rId15" Type="http://schemas.openxmlformats.org/officeDocument/2006/relationships/image" Target="../media/image21.png"/><Relationship Id="rId1" Type="http://schemas.openxmlformats.org/officeDocument/2006/relationships/vmlDrawing" Target="../drawings/vmlDrawing4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tif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5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6.w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229600" cy="15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Jet propagation within the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collapsar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model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9883" y="5085184"/>
            <a:ext cx="281962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1. Princeton University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2. Tel Aviv University.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3. The open University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4. The Hebrew University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5. Ben </a:t>
            </a:r>
            <a:r>
              <a:rPr lang="en-US" dirty="0" err="1" smtClean="0">
                <a:solidFill>
                  <a:srgbClr val="FFC000"/>
                </a:solidFill>
              </a:rPr>
              <a:t>Gurion</a:t>
            </a:r>
            <a:r>
              <a:rPr lang="en-US" dirty="0" smtClean="0">
                <a:solidFill>
                  <a:srgbClr val="FFC000"/>
                </a:solidFill>
              </a:rPr>
              <a:t> University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6. UC Berkeley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59632" y="2924944"/>
            <a:ext cx="6400800" cy="2760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Omer Bromberg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Ehud Nakar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</a:t>
            </a:r>
            <a:r>
              <a:rPr lang="en-US" sz="2400" dirty="0" smtClean="0"/>
              <a:t>, </a:t>
            </a:r>
            <a:r>
              <a:rPr lang="en-US" sz="2400" dirty="0"/>
              <a:t>Jonathan </a:t>
            </a:r>
            <a:r>
              <a:rPr lang="en-US" sz="2400" dirty="0" smtClean="0"/>
              <a:t>Granot</a:t>
            </a:r>
            <a:r>
              <a:rPr lang="en-US" sz="2400" baseline="30000" dirty="0"/>
              <a:t>3</a:t>
            </a:r>
            <a:endParaRPr lang="en-US" sz="24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Tsvi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Piran</a:t>
            </a:r>
            <a:r>
              <a:rPr lang="en-US" sz="2400" baseline="30000" dirty="0"/>
              <a:t>4</a:t>
            </a:r>
            <a:r>
              <a:rPr lang="en-US" sz="2400" noProof="0" dirty="0" smtClean="0"/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Re’em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Sari</a:t>
            </a:r>
            <a:r>
              <a:rPr lang="en-US" sz="2400" baseline="30000" dirty="0"/>
              <a:t>4</a:t>
            </a:r>
            <a:endParaRPr kumimoji="0" lang="en-US" sz="24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Yuri Lubarski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, </a:t>
            </a:r>
            <a:r>
              <a:rPr lang="en-US" sz="2400" noProof="0" dirty="0" smtClean="0"/>
              <a:t>Alexander Tchekhovstoy</a:t>
            </a:r>
            <a:r>
              <a:rPr lang="en-US" sz="2400" baseline="30000" noProof="0" dirty="0" smtClean="0"/>
              <a:t>6</a:t>
            </a:r>
            <a:endParaRPr lang="en-US" sz="2400" noProof="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37312"/>
            <a:ext cx="156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Moscow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2013 </a:t>
            </a:r>
          </a:p>
        </p:txBody>
      </p:sp>
    </p:spTree>
  </p:cSld>
  <p:clrMapOvr>
    <a:masterClrMapping/>
  </p:clrMapOvr>
  <p:transition xmlns:p14="http://schemas.microsoft.com/office/powerpoint/2010/main" advTm="150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dN</a:t>
            </a:r>
            <a:r>
              <a:rPr lang="en-US" dirty="0" smtClean="0"/>
              <a:t>/dT</a:t>
            </a:r>
            <a:r>
              <a:rPr lang="en-US" baseline="-25000" dirty="0" smtClean="0"/>
              <a:t>90</a:t>
            </a:r>
            <a:r>
              <a:rPr lang="en-US" dirty="0" smtClean="0"/>
              <a:t> distribution of BATSE</a:t>
            </a:r>
            <a:endParaRPr lang="en-US" dirty="0"/>
          </a:p>
        </p:txBody>
      </p:sp>
      <p:pic>
        <p:nvPicPr>
          <p:cNvPr id="4" name="Content Placeholder 3" descr="4b_t90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91680" y="1844824"/>
            <a:ext cx="6005463" cy="4293014"/>
          </a:xfrm>
        </p:spPr>
      </p:pic>
      <p:pic>
        <p:nvPicPr>
          <p:cNvPr id="6" name="Picture 5" descr="dndt_t90-batse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1484784"/>
            <a:ext cx="6021859" cy="5184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2060848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Plateau</a:t>
            </a:r>
          </a:p>
          <a:p>
            <a:r>
              <a:rPr lang="en-US" dirty="0" smtClean="0"/>
              <a:t>5-25 sec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608004" y="2816932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 rot="16200000" flipH="1">
            <a:off x="5123090" y="2852372"/>
            <a:ext cx="505797" cy="215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Content Placeholder 3" descr="BATSE hardness ch32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000" y="3617640"/>
            <a:ext cx="3852936" cy="312372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123728" y="4409788"/>
            <a:ext cx="1222133" cy="1323468"/>
          </a:xfrm>
          <a:prstGeom prst="ellipse">
            <a:avLst/>
          </a:prstGeom>
          <a:solidFill>
            <a:srgbClr val="00B050">
              <a:alpha val="25000"/>
            </a:srgbClr>
          </a:solidFill>
          <a:ln w="38100" cap="rnd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41921" y="5640000"/>
          <a:ext cx="1337791" cy="52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משוואה" r:id="rId8" imgW="596880" imgH="215640" progId="Equation.3">
                  <p:embed/>
                </p:oleObj>
              </mc:Choice>
              <mc:Fallback>
                <p:oleObj name="משוואה" r:id="rId8" imgW="5968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21" y="5640000"/>
                        <a:ext cx="1337791" cy="525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rot="10800000">
            <a:off x="632053" y="5054160"/>
            <a:ext cx="29738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3603" y="4049748"/>
            <a:ext cx="1222133" cy="1323468"/>
          </a:xfrm>
          <a:prstGeom prst="ellipse">
            <a:avLst/>
          </a:prstGeom>
          <a:solidFill>
            <a:schemeClr val="accent2">
              <a:lumMod val="50000"/>
              <a:alpha val="25000"/>
            </a:schemeClr>
          </a:solidFill>
          <a:ln w="381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8116" y="3604954"/>
            <a:ext cx="73930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Short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424639" y="3617261"/>
            <a:ext cx="7264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Long</a:t>
            </a:r>
            <a:endParaRPr lang="en-US" sz="2000" dirty="0"/>
          </a:p>
        </p:txBody>
      </p:sp>
      <p:sp>
        <p:nvSpPr>
          <p:cNvPr id="21" name="Oval 20"/>
          <p:cNvSpPr/>
          <p:nvPr/>
        </p:nvSpPr>
        <p:spPr>
          <a:xfrm>
            <a:off x="1817551" y="4653136"/>
            <a:ext cx="999728" cy="1016496"/>
          </a:xfrm>
          <a:prstGeom prst="ellipse">
            <a:avLst/>
          </a:prstGeom>
          <a:solidFill>
            <a:srgbClr val="00B050">
              <a:alpha val="25000"/>
            </a:srgbClr>
          </a:solidFill>
          <a:ln w="38100" cap="rnd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25350" y="4365104"/>
            <a:ext cx="997725" cy="1027052"/>
          </a:xfrm>
          <a:prstGeom prst="ellipse">
            <a:avLst/>
          </a:prstGeom>
          <a:solidFill>
            <a:schemeClr val="accent2">
              <a:lumMod val="50000"/>
              <a:alpha val="25000"/>
            </a:schemeClr>
          </a:solidFill>
          <a:ln w="381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BATSE_plateau_Movie4 copy_converte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96" y="836712"/>
            <a:ext cx="9046217" cy="59365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dN</a:t>
            </a:r>
            <a:r>
              <a:rPr lang="en-US" dirty="0" smtClean="0"/>
              <a:t>/dT</a:t>
            </a:r>
            <a:r>
              <a:rPr lang="en-US" baseline="-25000" dirty="0" smtClean="0"/>
              <a:t>90</a:t>
            </a:r>
            <a:r>
              <a:rPr lang="en-US" dirty="0" smtClean="0"/>
              <a:t> distribution of BATSE</a:t>
            </a:r>
            <a:endParaRPr lang="en-US" dirty="0"/>
          </a:p>
        </p:txBody>
      </p:sp>
      <p:pic>
        <p:nvPicPr>
          <p:cNvPr id="4" name="Content Placeholder 3" descr="4b_t9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6005463" cy="4293014"/>
          </a:xfrm>
        </p:spPr>
      </p:pic>
      <p:pic>
        <p:nvPicPr>
          <p:cNvPr id="6" name="Picture 5" descr="dndt_t90-bats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484784"/>
            <a:ext cx="6021859" cy="5184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2060848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Plateau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5-25 sec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608004" y="2816932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>
            <a:off x="5276299" y="2707179"/>
            <a:ext cx="207394" cy="505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Content Placeholder 3" descr="BATSE hardness ch3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000" y="3617640"/>
            <a:ext cx="3852936" cy="312372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123728" y="4409788"/>
            <a:ext cx="1222133" cy="1323468"/>
          </a:xfrm>
          <a:prstGeom prst="ellipse">
            <a:avLst/>
          </a:prstGeom>
          <a:solidFill>
            <a:srgbClr val="00B050">
              <a:alpha val="25000"/>
            </a:srgbClr>
          </a:solidFill>
          <a:ln w="38100" cap="rnd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41921" y="5640000"/>
          <a:ext cx="1337791" cy="52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משוואה" r:id="rId6" imgW="596880" imgH="215640" progId="Equation.3">
                  <p:embed/>
                </p:oleObj>
              </mc:Choice>
              <mc:Fallback>
                <p:oleObj name="משוואה" r:id="rId6" imgW="5968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21" y="5640000"/>
                        <a:ext cx="1337791" cy="525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/>
          <p:cNvSpPr/>
          <p:nvPr/>
        </p:nvSpPr>
        <p:spPr>
          <a:xfrm>
            <a:off x="973603" y="4049748"/>
            <a:ext cx="1222133" cy="1323468"/>
          </a:xfrm>
          <a:prstGeom prst="ellipse">
            <a:avLst/>
          </a:prstGeom>
          <a:solidFill>
            <a:schemeClr val="accent2">
              <a:lumMod val="50000"/>
              <a:alpha val="25000"/>
            </a:schemeClr>
          </a:solidFill>
          <a:ln w="381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8116" y="3514801"/>
            <a:ext cx="73930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4639" y="3501350"/>
            <a:ext cx="72648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advTm="7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dN</a:t>
            </a:r>
            <a:r>
              <a:rPr lang="en-US" dirty="0" smtClean="0"/>
              <a:t>/dT</a:t>
            </a:r>
            <a:r>
              <a:rPr lang="en-US" baseline="-25000" dirty="0" smtClean="0"/>
              <a:t>90</a:t>
            </a:r>
            <a:r>
              <a:rPr lang="en-US" dirty="0" smtClean="0"/>
              <a:t> distribution of BATSE</a:t>
            </a:r>
            <a:endParaRPr lang="en-US" dirty="0"/>
          </a:p>
        </p:txBody>
      </p:sp>
      <p:pic>
        <p:nvPicPr>
          <p:cNvPr id="4" name="Content Placeholder 3" descr="4b_t9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6005463" cy="4293014"/>
          </a:xfrm>
        </p:spPr>
      </p:pic>
      <p:pic>
        <p:nvPicPr>
          <p:cNvPr id="6" name="Picture 5" descr="dndt_t90-bats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484784"/>
            <a:ext cx="6021859" cy="5184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4005064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Plateau</a:t>
            </a:r>
          </a:p>
          <a:p>
            <a:r>
              <a:rPr lang="en-US" dirty="0" smtClean="0"/>
              <a:t>5-25 sec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4391980" y="3681028"/>
            <a:ext cx="576064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5040052" y="3681028"/>
            <a:ext cx="576064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dndt_t90_batse-soft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6415" y="1484784"/>
            <a:ext cx="6007297" cy="5172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008" y="4653136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Plateau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0.4-25 sec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2987824" y="4005064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92080" y="3789040"/>
            <a:ext cx="7200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Content Placeholder 3" descr="BATSE hardness ch3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000" y="3617640"/>
            <a:ext cx="3852936" cy="312372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123728" y="4409788"/>
            <a:ext cx="1222133" cy="1323468"/>
          </a:xfrm>
          <a:prstGeom prst="ellipse">
            <a:avLst/>
          </a:prstGeom>
          <a:solidFill>
            <a:srgbClr val="00B050">
              <a:alpha val="25000"/>
            </a:srgbClr>
          </a:solidFill>
          <a:ln w="38100" cap="rnd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41921" y="5640000"/>
          <a:ext cx="1337791" cy="52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משוואה" r:id="rId7" imgW="596880" imgH="215640" progId="Equation.3">
                  <p:embed/>
                </p:oleObj>
              </mc:Choice>
              <mc:Fallback>
                <p:oleObj name="משוואה" r:id="rId7" imgW="5968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21" y="5640000"/>
                        <a:ext cx="1337791" cy="525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/>
          <p:cNvCxnSpPr/>
          <p:nvPr/>
        </p:nvCxnSpPr>
        <p:spPr>
          <a:xfrm rot="10800000">
            <a:off x="632053" y="5054160"/>
            <a:ext cx="29738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73603" y="4049748"/>
            <a:ext cx="1222133" cy="1323468"/>
          </a:xfrm>
          <a:prstGeom prst="ellipse">
            <a:avLst/>
          </a:prstGeom>
          <a:solidFill>
            <a:schemeClr val="accent2">
              <a:lumMod val="50000"/>
              <a:alpha val="25000"/>
            </a:schemeClr>
          </a:solidFill>
          <a:ln w="381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8116" y="3514801"/>
            <a:ext cx="73930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4639" y="3501350"/>
            <a:ext cx="72648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advTm="1260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Collapsar</a:t>
            </a:r>
            <a:r>
              <a:rPr lang="en-US" dirty="0" smtClean="0"/>
              <a:t> + non-</a:t>
            </a:r>
            <a:r>
              <a:rPr lang="en-US" dirty="0" err="1" smtClean="0"/>
              <a:t>Collapsars</a:t>
            </a:r>
            <a:r>
              <a:rPr lang="en-US" dirty="0" smtClean="0"/>
              <a:t> Distribution</a:t>
            </a:r>
            <a:endParaRPr lang="en-US" dirty="0"/>
          </a:p>
        </p:txBody>
      </p:sp>
      <p:pic>
        <p:nvPicPr>
          <p:cNvPr id="6" name="Content Placeholder 3" descr="dNdT_all_bestfits-paper_no_Lin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4209" y="1052735"/>
            <a:ext cx="7139036" cy="5641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872911" y="3068960"/>
            <a:ext cx="864096" cy="0"/>
          </a:xfrm>
          <a:prstGeom prst="line">
            <a:avLst/>
          </a:prstGeom>
          <a:ln w="28575">
            <a:solidFill>
              <a:srgbClr val="4CED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04899" y="4149080"/>
            <a:ext cx="1847221" cy="0"/>
          </a:xfrm>
          <a:prstGeom prst="line">
            <a:avLst/>
          </a:prstGeom>
          <a:ln w="28575">
            <a:solidFill>
              <a:srgbClr val="FE6E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75557" y="5203442"/>
            <a:ext cx="158417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1600" y="6381328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(O.B. et al 2011c)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4409" y="1340768"/>
            <a:ext cx="608797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Observed </a:t>
            </a:r>
            <a:r>
              <a:rPr lang="en-US" sz="2000" b="1" dirty="0" smtClean="0">
                <a:solidFill>
                  <a:schemeClr val="bg1"/>
                </a:solidFill>
              </a:rPr>
              <a:t>plateaus</a:t>
            </a:r>
            <a:r>
              <a:rPr lang="he-IL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between a few sec to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~</a:t>
            </a:r>
            <a:r>
              <a:rPr lang="en-US" sz="2000" b="1" dirty="0" smtClean="0">
                <a:solidFill>
                  <a:schemeClr val="bg1"/>
                </a:solidFill>
              </a:rPr>
              <a:t>20-30 </a:t>
            </a:r>
            <a:r>
              <a:rPr lang="en-US" sz="2000" b="1" dirty="0" smtClean="0">
                <a:solidFill>
                  <a:schemeClr val="bg1"/>
                </a:solidFill>
              </a:rPr>
              <a:t>sec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Imply a turnover at T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90</a:t>
            </a:r>
            <a:r>
              <a:rPr lang="en-US" sz="2000" b="1" dirty="0" smtClean="0">
                <a:solidFill>
                  <a:srgbClr val="000000"/>
                </a:solidFill>
              </a:rPr>
              <a:t>~40-50 sec and  </a:t>
            </a:r>
            <a:r>
              <a:rPr lang="en-US" sz="2000" b="1" i="1" dirty="0">
                <a:solidFill>
                  <a:srgbClr val="000000"/>
                </a:solidFill>
              </a:rPr>
              <a:t>t</a:t>
            </a:r>
            <a:r>
              <a:rPr lang="en-US" sz="2000" b="1" i="1" baseline="-25000" dirty="0">
                <a:solidFill>
                  <a:srgbClr val="000000"/>
                </a:solidFill>
              </a:rPr>
              <a:t>b</a:t>
            </a:r>
            <a:r>
              <a:rPr lang="en-US" sz="2000" b="1" dirty="0">
                <a:solidFill>
                  <a:srgbClr val="000000"/>
                </a:solidFill>
              </a:rPr>
              <a:t>~10-15 sec</a:t>
            </a:r>
          </a:p>
        </p:txBody>
      </p:sp>
      <p:sp>
        <p:nvSpPr>
          <p:cNvPr id="12" name="Oval 11"/>
          <p:cNvSpPr/>
          <p:nvPr/>
        </p:nvSpPr>
        <p:spPr>
          <a:xfrm>
            <a:off x="3707904" y="2492896"/>
            <a:ext cx="2520280" cy="3456384"/>
          </a:xfrm>
          <a:prstGeom prst="ellipse">
            <a:avLst/>
          </a:prstGeom>
          <a:solidFill>
            <a:srgbClr val="7F7FFF">
              <a:alpha val="19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6136" y="2132856"/>
            <a:ext cx="504056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 advTm="168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10300" y="1052735"/>
            <a:ext cx="2970212" cy="5641200"/>
            <a:chOff x="4573589" y="1052735"/>
            <a:chExt cx="2970212" cy="5641200"/>
          </a:xfrm>
        </p:grpSpPr>
        <p:pic>
          <p:nvPicPr>
            <p:cNvPr id="11" name="Content Placeholder 3" descr="dNdT_all_bestfits-paper_no_Lines.tif"/>
            <p:cNvPicPr>
              <a:picLocks noChangeAspect="1"/>
            </p:cNvPicPr>
            <p:nvPr/>
          </p:nvPicPr>
          <p:blipFill rotWithShape="1">
            <a:blip r:embed="rId5" cstate="print"/>
            <a:srcRect l="50560" r="7837"/>
            <a:stretch/>
          </p:blipFill>
          <p:spPr>
            <a:xfrm>
              <a:off x="4573589" y="1052735"/>
              <a:ext cx="2970212" cy="56412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872911" y="3068960"/>
              <a:ext cx="864096" cy="0"/>
            </a:xfrm>
            <a:prstGeom prst="line">
              <a:avLst/>
            </a:prstGeom>
            <a:ln w="28575">
              <a:solidFill>
                <a:srgbClr val="4CED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89169" y="4149080"/>
              <a:ext cx="1298448" cy="0"/>
            </a:xfrm>
            <a:prstGeom prst="line">
              <a:avLst/>
            </a:prstGeom>
            <a:ln w="28575">
              <a:solidFill>
                <a:srgbClr val="FE6E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91473" y="5203442"/>
              <a:ext cx="112471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Implications: chocked GRBs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5770984" cy="5472608"/>
          </a:xfrm>
        </p:spPr>
        <p:txBody>
          <a:bodyPr>
            <a:normAutofit/>
          </a:bodyPr>
          <a:lstStyle/>
          <a:p>
            <a:r>
              <a:rPr lang="en-US" dirty="0" smtClean="0"/>
              <a:t>The slope at long times ~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e</a:t>
            </a:r>
            <a:r>
              <a:rPr lang="en-US" i="1" dirty="0" smtClean="0"/>
              <a:t>(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Should continue to short times</a:t>
            </a:r>
          </a:p>
          <a:p>
            <a:r>
              <a:rPr lang="en-US" dirty="0" smtClean="0"/>
              <a:t>Extrapolating the slope to </a:t>
            </a:r>
            <a:r>
              <a:rPr lang="en-US" dirty="0" smtClean="0"/>
              <a:t>T</a:t>
            </a:r>
            <a:r>
              <a:rPr lang="en-US" baseline="-25000" dirty="0" smtClean="0"/>
              <a:t>90</a:t>
            </a:r>
            <a:r>
              <a:rPr lang="en-US" dirty="0" smtClean="0"/>
              <a:t>&lt;50 </a:t>
            </a:r>
            <a:r>
              <a:rPr lang="en-US" dirty="0" smtClean="0"/>
              <a:t>sec gives a prediction on the rate of events with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r>
              <a:rPr lang="en-US" dirty="0" smtClean="0"/>
              <a:t>&lt;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b</a:t>
            </a:r>
            <a:endParaRPr lang="en-US" i="1" dirty="0" smtClean="0"/>
          </a:p>
          <a:p>
            <a:r>
              <a:rPr lang="en-US" dirty="0" smtClean="0"/>
              <a:t>At  </a:t>
            </a:r>
            <a:r>
              <a:rPr lang="en-US" i="1" dirty="0" smtClean="0"/>
              <a:t>t</a:t>
            </a:r>
            <a:r>
              <a:rPr lang="en-US" i="1" baseline="-25000" dirty="0" smtClean="0"/>
              <a:t>e</a:t>
            </a:r>
            <a:r>
              <a:rPr lang="en-US" dirty="0" smtClean="0"/>
              <a:t>~0.5</a:t>
            </a:r>
            <a:r>
              <a:rPr lang="en-US" i="1" dirty="0" smtClean="0"/>
              <a:t>t</a:t>
            </a:r>
            <a:r>
              <a:rPr lang="en-US" i="1" baseline="-25000" dirty="0" smtClean="0"/>
              <a:t>b</a:t>
            </a:r>
            <a:r>
              <a:rPr lang="en-US" dirty="0" smtClean="0"/>
              <a:t>   there are  ~ 10 times </a:t>
            </a:r>
            <a:r>
              <a:rPr lang="en-US" dirty="0" smtClean="0">
                <a:solidFill>
                  <a:srgbClr val="FF0000"/>
                </a:solidFill>
              </a:rPr>
              <a:t>more chocked GRBs than successful ones.</a:t>
            </a:r>
          </a:p>
          <a:p>
            <a:r>
              <a:rPr lang="en-US" dirty="0" smtClean="0"/>
              <a:t>Considered as a probable source for ‘low luminosity GRBs’.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6526462" y="2482650"/>
            <a:ext cx="3291876" cy="21602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/>
          <p:cNvSpPr/>
          <p:nvPr/>
        </p:nvSpPr>
        <p:spPr>
          <a:xfrm>
            <a:off x="7092280" y="1916832"/>
            <a:ext cx="504056" cy="1080120"/>
          </a:xfrm>
          <a:prstGeom prst="rightBrace">
            <a:avLst>
              <a:gd name="adj1" fmla="val 44444"/>
              <a:gd name="adj2" fmla="val 4888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596336" y="1916832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06500" name="Object 4"/>
          <p:cNvGraphicFramePr>
            <a:graphicFrameLocks noChangeAspect="1"/>
          </p:cNvGraphicFramePr>
          <p:nvPr/>
        </p:nvGraphicFramePr>
        <p:xfrm>
          <a:off x="8172400" y="2924944"/>
          <a:ext cx="80962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8" name="משוואה" r:id="rId6" imgW="406080" imgH="228600" progId="Equation.3">
                  <p:embed/>
                </p:oleObj>
              </mc:Choice>
              <mc:Fallback>
                <p:oleObj name="משוואה" r:id="rId6" imgW="406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00" y="2924944"/>
                        <a:ext cx="809625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137320090"/>
      </p:ext>
    </p:extLst>
  </p:cSld>
  <p:clrMapOvr>
    <a:masterClrMapping/>
  </p:clrMapOvr>
  <p:transition xmlns:p14="http://schemas.microsoft.com/office/powerpoint/2010/main" advTm="433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l-GRB_T90_vs_Liso_noline.tif"/>
          <p:cNvPicPr>
            <a:picLocks noChangeAspect="1"/>
          </p:cNvPicPr>
          <p:nvPr/>
        </p:nvPicPr>
        <p:blipFill>
          <a:blip r:embed="rId3" cstate="print"/>
          <a:srcRect r="8496"/>
          <a:stretch>
            <a:fillRect/>
          </a:stretch>
        </p:blipFill>
        <p:spPr>
          <a:xfrm>
            <a:off x="4422718" y="1412776"/>
            <a:ext cx="4680520" cy="44040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15104" y="5635490"/>
            <a:ext cx="4687200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low luminosity GRBs </a:t>
            </a:r>
            <a:r>
              <a:rPr lang="en-US" dirty="0" err="1" smtClean="0"/>
              <a:t>Collapsars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31329" y="3348382"/>
            <a:ext cx="511679" cy="4001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76256" y="5414200"/>
            <a:ext cx="216024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98297" y="5562049"/>
            <a:ext cx="556905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iso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4716016" cy="558924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L</a:t>
            </a:r>
            <a:r>
              <a:rPr lang="en-US" sz="2800" baseline="-25000" dirty="0" err="1" smtClean="0"/>
              <a:t>iso</a:t>
            </a:r>
            <a:r>
              <a:rPr lang="en-US" sz="2800" dirty="0" smtClean="0"/>
              <a:t>&lt;2</a:t>
            </a:r>
            <a:r>
              <a:rPr lang="en-US" sz="2800" dirty="0" smtClean="0">
                <a:latin typeface="Times New Roman"/>
                <a:cs typeface="Times New Roman"/>
              </a:rPr>
              <a:t>·10</a:t>
            </a:r>
            <a:r>
              <a:rPr lang="en-US" sz="2800" baseline="30000" dirty="0" smtClean="0">
                <a:latin typeface="Times New Roman"/>
                <a:cs typeface="Times New Roman"/>
              </a:rPr>
              <a:t>48</a:t>
            </a:r>
            <a:r>
              <a:rPr lang="en-US" sz="2800" dirty="0" smtClean="0">
                <a:latin typeface="Times New Roman"/>
                <a:cs typeface="Times New Roman"/>
              </a:rPr>
              <a:t>erg/s</a:t>
            </a:r>
            <a:r>
              <a:rPr lang="en-US" sz="2800" dirty="0" smtClean="0"/>
              <a:t>.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Smooth</a:t>
            </a:r>
            <a:r>
              <a:rPr lang="en-US" sz="2800" dirty="0" smtClean="0"/>
              <a:t> single peaked light curve.</a:t>
            </a:r>
          </a:p>
          <a:p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Soft</a:t>
            </a:r>
            <a:r>
              <a:rPr lang="en-US" sz="2800" dirty="0" smtClean="0"/>
              <a:t> Emission (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peak</a:t>
            </a:r>
            <a:r>
              <a:rPr lang="en-US" sz="2800" dirty="0" smtClean="0"/>
              <a:t> &lt;150 </a:t>
            </a:r>
            <a:r>
              <a:rPr lang="en-US" sz="2800" dirty="0" err="1" smtClean="0"/>
              <a:t>keV</a:t>
            </a:r>
            <a:r>
              <a:rPr lang="en-US" sz="2800" dirty="0" smtClean="0"/>
              <a:t>)  </a:t>
            </a:r>
          </a:p>
          <a:p>
            <a:r>
              <a:rPr lang="en-US" sz="2800" dirty="0" smtClean="0"/>
              <a:t>Rate: ~ 200 </a:t>
            </a:r>
            <a:r>
              <a:rPr lang="en-US" sz="2800" dirty="0" smtClean="0">
                <a:sym typeface="Symbol" charset="2"/>
              </a:rPr>
              <a:t>Gpc</a:t>
            </a:r>
            <a:r>
              <a:rPr lang="en-US" sz="2800" baseline="30000" dirty="0" smtClean="0">
                <a:sym typeface="Symbol" charset="2"/>
              </a:rPr>
              <a:t>-3</a:t>
            </a:r>
            <a:r>
              <a:rPr lang="en-US" sz="2800" dirty="0" smtClean="0">
                <a:sym typeface="Symbol" charset="2"/>
              </a:rPr>
              <a:t> yr</a:t>
            </a:r>
            <a:r>
              <a:rPr lang="en-US" sz="2800" baseline="30000" dirty="0" smtClean="0">
                <a:sym typeface="Symbol" charset="2"/>
              </a:rPr>
              <a:t>-1</a:t>
            </a:r>
            <a:r>
              <a:rPr lang="en-US" sz="2800" dirty="0" smtClean="0">
                <a:sym typeface="Symbol" charset="2"/>
              </a:rPr>
              <a:t> (~10R</a:t>
            </a:r>
            <a:r>
              <a:rPr lang="en-US" sz="2800" baseline="-25000" dirty="0" smtClean="0">
                <a:sym typeface="Symbol" charset="2"/>
              </a:rPr>
              <a:t>GRB</a:t>
            </a:r>
            <a:r>
              <a:rPr lang="en-US" sz="2800" dirty="0" smtClean="0">
                <a:sym typeface="Symbol" charset="2"/>
              </a:rPr>
              <a:t>)</a:t>
            </a:r>
          </a:p>
          <a:p>
            <a:pPr>
              <a:buNone/>
            </a:pPr>
            <a:r>
              <a:rPr lang="en-US" sz="2400" dirty="0" smtClean="0">
                <a:sym typeface="Symbol" charset="2"/>
              </a:rPr>
              <a:t>	(</a:t>
            </a:r>
            <a:r>
              <a:rPr lang="en-US" sz="2400" dirty="0" err="1" smtClean="0">
                <a:sym typeface="Symbol" charset="2"/>
              </a:rPr>
              <a:t>Soderberg</a:t>
            </a:r>
            <a:r>
              <a:rPr lang="en-US" sz="2400" dirty="0" smtClean="0">
                <a:sym typeface="Symbol" charset="2"/>
              </a:rPr>
              <a:t> et al. 2006)</a:t>
            </a:r>
            <a:endParaRPr lang="en-US" sz="2400" dirty="0" smtClean="0"/>
          </a:p>
          <a:p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Wide</a:t>
            </a:r>
            <a:r>
              <a:rPr lang="en-US" sz="2800" dirty="0" smtClean="0"/>
              <a:t> opening angle </a:t>
            </a:r>
            <a:r>
              <a:rPr lang="el-GR" sz="2800" b="1" dirty="0" smtClean="0"/>
              <a:t>θ</a:t>
            </a:r>
            <a:r>
              <a:rPr lang="en-US" sz="2800" b="1" dirty="0" smtClean="0"/>
              <a:t>&gt;30º </a:t>
            </a:r>
            <a:r>
              <a:rPr lang="en-US" sz="2800" dirty="0" smtClean="0"/>
              <a:t>(otherwise rate will exceed type </a:t>
            </a:r>
            <a:r>
              <a:rPr lang="en-US" sz="2800" dirty="0" err="1" smtClean="0"/>
              <a:t>Ibc</a:t>
            </a:r>
            <a:r>
              <a:rPr lang="en-US" sz="2800" dirty="0" smtClean="0"/>
              <a:t> broad line)   </a:t>
            </a:r>
          </a:p>
          <a:p>
            <a:pPr lvl="0">
              <a:defRPr/>
            </a:pPr>
            <a:r>
              <a:rPr lang="en-US" sz="2800" b="1" dirty="0" smtClean="0"/>
              <a:t>But: Almost all are  followed by energetic </a:t>
            </a:r>
            <a:r>
              <a:rPr lang="en-US" sz="2800" b="1" dirty="0" err="1" smtClean="0"/>
              <a:t>Ic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SNe</a:t>
            </a:r>
            <a:r>
              <a:rPr lang="en-US" sz="2800" b="1" dirty="0" smtClean="0"/>
              <a:t>.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24" name="Oval 23"/>
          <p:cNvSpPr/>
          <p:nvPr/>
        </p:nvSpPr>
        <p:spPr>
          <a:xfrm>
            <a:off x="5076056" y="1772816"/>
            <a:ext cx="1512168" cy="2304256"/>
          </a:xfrm>
          <a:prstGeom prst="ellipse">
            <a:avLst/>
          </a:prstGeom>
          <a:solidFill>
            <a:schemeClr val="accent1">
              <a:alpha val="19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268760"/>
            <a:ext cx="2952328" cy="233399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788025" y="3645024"/>
            <a:ext cx="4355976" cy="3212976"/>
            <a:chOff x="4788025" y="3645024"/>
            <a:chExt cx="4355976" cy="3212976"/>
          </a:xfrm>
        </p:grpSpPr>
        <p:pic>
          <p:nvPicPr>
            <p:cNvPr id="3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8025" y="3645024"/>
              <a:ext cx="4355976" cy="32129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cxnSp>
          <p:nvCxnSpPr>
            <p:cNvPr id="40" name="Straight Connector 39"/>
            <p:cNvCxnSpPr/>
            <p:nvPr/>
          </p:nvCxnSpPr>
          <p:spPr>
            <a:xfrm rot="10800000">
              <a:off x="5754170" y="5429007"/>
              <a:ext cx="1492869" cy="140925"/>
            </a:xfrm>
            <a:prstGeom prst="line">
              <a:avLst/>
            </a:prstGeom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3"/>
            <p:cNvSpPr>
              <a:spLocks noChangeArrowheads="1"/>
            </p:cNvSpPr>
            <p:nvPr/>
          </p:nvSpPr>
          <p:spPr bwMode="auto">
            <a:xfrm>
              <a:off x="5427383" y="3834916"/>
              <a:ext cx="2680031" cy="6175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76414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mincho" charset="0"/>
                  <a:cs typeface="msmincho" charset="0"/>
                </a:rPr>
                <a:t>SN </a:t>
              </a:r>
              <a:r>
                <a:rPr lang="en-US" sz="2200" dirty="0" err="1">
                  <a:solidFill>
                    <a:srgbClr val="000000"/>
                  </a:solidFill>
                  <a:ea typeface="msmincho" charset="0"/>
                  <a:cs typeface="msmincho" charset="0"/>
                </a:rPr>
                <a:t>Ib/</a:t>
              </a:r>
              <a:r>
                <a:rPr lang="en-US" sz="2200" dirty="0" err="1" smtClean="0">
                  <a:solidFill>
                    <a:srgbClr val="000000"/>
                  </a:solidFill>
                  <a:ea typeface="msmincho" charset="0"/>
                  <a:cs typeface="msmincho" charset="0"/>
                </a:rPr>
                <a:t>c</a:t>
              </a:r>
              <a:endParaRPr lang="en-US" sz="2200" dirty="0">
                <a:solidFill>
                  <a:srgbClr val="000000"/>
                </a:solidFill>
                <a:ea typeface="msmincho" charset="0"/>
                <a:cs typeface="msmincho" charset="0"/>
              </a:endParaRPr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7963920" y="5373216"/>
              <a:ext cx="1000568" cy="5607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76414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mincho" charset="0"/>
                  <a:cs typeface="msmincho" charset="0"/>
                </a:rPr>
                <a:t>Long</a:t>
              </a: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6979618" y="4888874"/>
              <a:ext cx="1037431" cy="7477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76414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msmincho" charset="0"/>
                  <a:cs typeface="msmincho" charset="0"/>
                </a:rPr>
                <a:t>Short</a:t>
              </a:r>
              <a:endParaRPr lang="en-US" dirty="0">
                <a:solidFill>
                  <a:srgbClr val="000000"/>
                </a:solidFill>
                <a:ea typeface="msmincho" charset="0"/>
                <a:cs typeface="msmincho" charset="0"/>
              </a:endParaRP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5917562" y="4388667"/>
              <a:ext cx="1143507" cy="7477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76414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2200" i="1" dirty="0" err="1" smtClean="0">
                  <a:solidFill>
                    <a:srgbClr val="000000"/>
                  </a:solidFill>
                  <a:ea typeface="msmincho" charset="0"/>
                  <a:cs typeface="msmincho" charset="0"/>
                </a:rPr>
                <a:t>ll</a:t>
              </a:r>
              <a:r>
                <a:rPr lang="en-US" sz="2200" dirty="0" err="1" smtClean="0">
                  <a:solidFill>
                    <a:srgbClr val="000000"/>
                  </a:solidFill>
                  <a:ea typeface="msmincho" charset="0"/>
                  <a:cs typeface="msmincho" charset="0"/>
                </a:rPr>
                <a:t>GRBs</a:t>
              </a:r>
              <a:endParaRPr lang="en-US" sz="2200" dirty="0">
                <a:solidFill>
                  <a:srgbClr val="000000"/>
                </a:solidFill>
                <a:ea typeface="msmincho" charset="0"/>
                <a:cs typeface="msmincho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45686" y="6139393"/>
              <a:ext cx="2210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Wanderman</a:t>
              </a:r>
              <a:r>
                <a:rPr lang="en-US" sz="1400" dirty="0" smtClean="0">
                  <a:solidFill>
                    <a:srgbClr val="000000"/>
                  </a:solidFill>
                </a:rPr>
                <a:t> &amp;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Piran</a:t>
              </a:r>
              <a:r>
                <a:rPr lang="en-US" sz="1400" dirty="0" smtClean="0">
                  <a:solidFill>
                    <a:srgbClr val="000000"/>
                  </a:solidFill>
                </a:rPr>
                <a:t> 2011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2864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1" grpId="0" animBg="1"/>
      <p:bldP spid="6" grpId="0" animBg="1"/>
      <p:bldP spid="21" grpId="0" build="p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l-GRB_T90_vs_Liso_noline.tif"/>
          <p:cNvPicPr>
            <a:picLocks noChangeAspect="1"/>
          </p:cNvPicPr>
          <p:nvPr/>
        </p:nvPicPr>
        <p:blipFill>
          <a:blip r:embed="rId3" cstate="print"/>
          <a:srcRect r="8496"/>
          <a:stretch>
            <a:fillRect/>
          </a:stretch>
        </p:blipFill>
        <p:spPr>
          <a:xfrm>
            <a:off x="4422718" y="1412776"/>
            <a:ext cx="4680520" cy="44040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7804" y="5635490"/>
            <a:ext cx="4687200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low luminosity GRBs </a:t>
            </a:r>
            <a:r>
              <a:rPr lang="en-US" dirty="0" err="1" smtClean="0"/>
              <a:t>Collapsars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44208" y="3348382"/>
            <a:ext cx="51167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</a:t>
            </a:r>
            <a:r>
              <a:rPr lang="en-US" sz="2000" baseline="-25000" dirty="0" smtClean="0">
                <a:solidFill>
                  <a:srgbClr val="000000"/>
                </a:solidFill>
              </a:rPr>
              <a:t>90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7280" y="5414200"/>
            <a:ext cx="216024" cy="36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98297" y="5562049"/>
            <a:ext cx="556905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iso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0800000">
            <a:off x="5088935" y="2636912"/>
            <a:ext cx="3960440" cy="151216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5088935" y="1844824"/>
            <a:ext cx="3960440" cy="1512168"/>
          </a:xfrm>
          <a:prstGeom prst="line">
            <a:avLst/>
          </a:prstGeom>
          <a:ln w="190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64590" y="2642178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en-US" sz="20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ʘ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1917" y="1916832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90099"/>
                </a:solidFill>
              </a:rPr>
              <a:t>100R</a:t>
            </a:r>
            <a:r>
              <a:rPr lang="en-US" sz="2000" baseline="-25000" dirty="0" smtClean="0">
                <a:solidFill>
                  <a:srgbClr val="990099"/>
                </a:solidFill>
              </a:rPr>
              <a:t>ʘ</a:t>
            </a:r>
            <a:endParaRPr lang="en-US" sz="2000" dirty="0">
              <a:solidFill>
                <a:srgbClr val="990099"/>
              </a:solidFill>
            </a:endParaRPr>
          </a:p>
        </p:txBody>
      </p:sp>
      <p:pic>
        <p:nvPicPr>
          <p:cNvPr id="14" name="Picture 13" descr="Swift_T90_te_hist_err.tif"/>
          <p:cNvPicPr>
            <a:picLocks noChangeAspect="1"/>
          </p:cNvPicPr>
          <p:nvPr/>
        </p:nvPicPr>
        <p:blipFill>
          <a:blip r:embed="rId4" cstate="print"/>
          <a:srcRect r="8626"/>
          <a:stretch>
            <a:fillRect/>
          </a:stretch>
        </p:blipFill>
        <p:spPr>
          <a:xfrm>
            <a:off x="4440684" y="1412776"/>
            <a:ext cx="4662314" cy="43931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38398" y="5589240"/>
            <a:ext cx="4657048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90213" y="5477235"/>
            <a:ext cx="107813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</a:t>
            </a:r>
            <a:r>
              <a:rPr lang="en-US" sz="2000" baseline="-25000" dirty="0" smtClean="0">
                <a:solidFill>
                  <a:srgbClr val="000000"/>
                </a:solidFill>
              </a:rPr>
              <a:t>90</a:t>
            </a:r>
            <a:r>
              <a:rPr lang="en-US" sz="2000" dirty="0" smtClean="0">
                <a:solidFill>
                  <a:srgbClr val="000000"/>
                </a:solidFill>
              </a:rPr>
              <a:t>/(T</a:t>
            </a:r>
            <a:r>
              <a:rPr lang="en-US" sz="2000" baseline="-25000" dirty="0" smtClean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561196" y="3150116"/>
            <a:ext cx="2197562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Number of bursts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79512" y="1412776"/>
            <a:ext cx="4248472" cy="5445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 smtClean="0"/>
              <a:t>Unlike LGRBs most           </a:t>
            </a:r>
            <a:r>
              <a:rPr lang="en-US" sz="3000" i="1" dirty="0" err="1" smtClean="0"/>
              <a:t>ll</a:t>
            </a:r>
            <a:r>
              <a:rPr lang="en-US" sz="3000" dirty="0" smtClean="0"/>
              <a:t>-GRBs have T</a:t>
            </a:r>
            <a:r>
              <a:rPr lang="en-US" sz="3000" baseline="-25000" dirty="0" smtClean="0"/>
              <a:t>90</a:t>
            </a:r>
            <a:r>
              <a:rPr lang="en-US" sz="3000" dirty="0" smtClean="0"/>
              <a:t>&lt;&lt;</a:t>
            </a:r>
            <a:r>
              <a:rPr lang="en-US" sz="3000" dirty="0" err="1" smtClean="0"/>
              <a:t>t</a:t>
            </a:r>
            <a:r>
              <a:rPr lang="en-US" sz="3000" baseline="-25000" dirty="0" err="1" smtClean="0"/>
              <a:t>b</a:t>
            </a:r>
            <a:r>
              <a:rPr lang="en-US" sz="3000" dirty="0" smtClean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</a:t>
            </a:r>
            <a:r>
              <a:rPr kumimoji="0" lang="en-US" sz="3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/(T</a:t>
            </a:r>
            <a:r>
              <a:rPr lang="en-US" sz="3000" baseline="-25000" dirty="0" smtClean="0"/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distribution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different from that of LGRBs or SGRBs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a probability   &gt; 96%     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(O.B. et al 2011).</a:t>
            </a:r>
            <a:endParaRPr kumimoji="0" lang="en-US" sz="2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 smtClean="0"/>
              <a:t>In particular it’s not flat (ruled out at a probability &gt; 95%, (</a:t>
            </a:r>
            <a:r>
              <a:rPr lang="en-US" sz="2200" b="1" dirty="0" smtClean="0"/>
              <a:t>O.B. et al 2011</a:t>
            </a:r>
            <a:r>
              <a:rPr lang="en-US" sz="3000" dirty="0" smtClean="0"/>
              <a:t> 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b="1" dirty="0" smtClean="0">
                <a:solidFill>
                  <a:srgbClr val="FF0000"/>
                </a:solidFill>
              </a:rPr>
              <a:t>Most likely failed jets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900" dirty="0" smtClean="0"/>
              <a:t>(</a:t>
            </a:r>
            <a:r>
              <a:rPr lang="en-US" sz="1900" dirty="0" err="1" smtClean="0"/>
              <a:t>MacFadyen</a:t>
            </a:r>
            <a:r>
              <a:rPr lang="en-US" sz="1900" dirty="0" smtClean="0"/>
              <a:t>, </a:t>
            </a:r>
            <a:r>
              <a:rPr lang="en-US" sz="1900" dirty="0" err="1" smtClean="0"/>
              <a:t>Woosley</a:t>
            </a:r>
            <a:r>
              <a:rPr lang="en-US" sz="1900" dirty="0" smtClean="0"/>
              <a:t>, &amp; </a:t>
            </a:r>
            <a:r>
              <a:rPr lang="en-US" sz="1900" dirty="0" err="1" smtClean="0"/>
              <a:t>Heger</a:t>
            </a:r>
            <a:r>
              <a:rPr lang="en-US" sz="1900" dirty="0" smtClean="0"/>
              <a:t> 2001; Waxman, </a:t>
            </a:r>
            <a:r>
              <a:rPr lang="en-US" sz="1900" dirty="0" err="1" smtClean="0"/>
              <a:t>M´esz´aros</a:t>
            </a:r>
            <a:r>
              <a:rPr lang="en-US" sz="1900" dirty="0" smtClean="0"/>
              <a:t>, &amp; </a:t>
            </a:r>
            <a:r>
              <a:rPr lang="en-US" sz="1900" dirty="0" err="1" smtClean="0"/>
              <a:t>Campana</a:t>
            </a:r>
            <a:r>
              <a:rPr lang="en-US" sz="1900" dirty="0" smtClean="0"/>
              <a:t> 2007; </a:t>
            </a:r>
            <a:r>
              <a:rPr lang="en-US" sz="1900" dirty="0" err="1" smtClean="0"/>
              <a:t>Nakar</a:t>
            </a:r>
            <a:r>
              <a:rPr lang="en-US" sz="1900" dirty="0" smtClean="0"/>
              <a:t> &amp; Sari 2011)</a:t>
            </a:r>
            <a:endParaRPr kumimoji="0" lang="en-US" sz="19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135185" y="1844824"/>
            <a:ext cx="1944216" cy="1015663"/>
            <a:chOff x="5135185" y="1844824"/>
            <a:chExt cx="1944216" cy="1015663"/>
          </a:xfrm>
        </p:grpSpPr>
        <p:sp>
          <p:nvSpPr>
            <p:cNvPr id="26" name="TextBox 25"/>
            <p:cNvSpPr txBox="1"/>
            <p:nvPr/>
          </p:nvSpPr>
          <p:spPr>
            <a:xfrm>
              <a:off x="5148064" y="1844824"/>
              <a:ext cx="1051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0000"/>
                  </a:solidFill>
                </a:rPr>
                <a:t>ll</a:t>
              </a:r>
              <a:r>
                <a:rPr lang="en-US" sz="2000" dirty="0" smtClean="0">
                  <a:solidFill>
                    <a:srgbClr val="000000"/>
                  </a:solidFill>
                </a:rPr>
                <a:t>-GRBs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</a:rPr>
                <a:t>LGRBs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</a:rPr>
                <a:t>SGRBs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261555" y="2073727"/>
              <a:ext cx="57606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61555" y="2369372"/>
              <a:ext cx="576064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261555" y="2675549"/>
              <a:ext cx="576064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5135185" y="1891074"/>
              <a:ext cx="1944216" cy="93610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 rot="19259665">
            <a:off x="4822311" y="2733898"/>
            <a:ext cx="4025995" cy="58477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nard MT Condensed"/>
                <a:cs typeface="Bernard MT Condensed"/>
              </a:rPr>
              <a:t>Unlikely to be </a:t>
            </a:r>
            <a:r>
              <a:rPr lang="en-US" sz="3200" dirty="0" err="1" smtClean="0">
                <a:solidFill>
                  <a:schemeClr val="bg1"/>
                </a:solidFill>
                <a:latin typeface="Bernard MT Condensed"/>
                <a:cs typeface="Bernard MT Condensed"/>
              </a:rPr>
              <a:t>collapsars</a:t>
            </a:r>
            <a:endParaRPr lang="en-US" sz="3200" dirty="0" smtClean="0">
              <a:solidFill>
                <a:schemeClr val="bg1"/>
              </a:solidFill>
              <a:latin typeface="Bernard MT Condensed"/>
              <a:cs typeface="Bernard MT Condense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27192" y="4631928"/>
            <a:ext cx="1336920" cy="576064"/>
            <a:chOff x="6427192" y="4631928"/>
            <a:chExt cx="1336920" cy="576064"/>
          </a:xfrm>
        </p:grpSpPr>
        <p:sp>
          <p:nvSpPr>
            <p:cNvPr id="3" name="TextBox 2"/>
            <p:cNvSpPr txBox="1"/>
            <p:nvPr/>
          </p:nvSpPr>
          <p:spPr>
            <a:xfrm>
              <a:off x="7049988" y="4746630"/>
              <a:ext cx="714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T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90</a:t>
              </a:r>
              <a:r>
                <a:rPr lang="en-US" sz="1600" dirty="0" smtClean="0">
                  <a:solidFill>
                    <a:srgbClr val="000000"/>
                  </a:solidFill>
                </a:rPr>
                <a:t>&gt;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000000"/>
                  </a:solidFill>
                </a:rPr>
                <a:t>b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27192" y="4750544"/>
              <a:ext cx="714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T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90</a:t>
              </a:r>
              <a:r>
                <a:rPr lang="en-US" sz="1600" dirty="0">
                  <a:solidFill>
                    <a:srgbClr val="000000"/>
                  </a:solidFill>
                </a:rPr>
                <a:t>&lt;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000000"/>
                  </a:solidFill>
                </a:rPr>
                <a:t>b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7092280" y="4631928"/>
              <a:ext cx="0" cy="57606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1290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8" grpId="0" build="p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Collapsar</a:t>
            </a:r>
            <a:r>
              <a:rPr lang="en-US" dirty="0" smtClean="0"/>
              <a:t> + non-</a:t>
            </a:r>
            <a:r>
              <a:rPr lang="en-US" dirty="0" err="1" smtClean="0"/>
              <a:t>Collapsars</a:t>
            </a:r>
            <a:r>
              <a:rPr lang="en-US" dirty="0" smtClean="0"/>
              <a:t> Distribution</a:t>
            </a:r>
            <a:endParaRPr lang="en-US" dirty="0"/>
          </a:p>
        </p:txBody>
      </p:sp>
      <p:pic>
        <p:nvPicPr>
          <p:cNvPr id="6" name="Content Placeholder 3" descr="dNdT_all_bestfits-paper_no_Lin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4209" y="1052735"/>
            <a:ext cx="7139036" cy="5641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872911" y="3068960"/>
            <a:ext cx="864096" cy="0"/>
          </a:xfrm>
          <a:prstGeom prst="line">
            <a:avLst/>
          </a:prstGeom>
          <a:ln w="28575">
            <a:solidFill>
              <a:srgbClr val="4CED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04899" y="4149080"/>
            <a:ext cx="1847221" cy="0"/>
          </a:xfrm>
          <a:prstGeom prst="line">
            <a:avLst/>
          </a:prstGeom>
          <a:ln w="28575">
            <a:solidFill>
              <a:srgbClr val="FE6E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75557" y="5203442"/>
            <a:ext cx="158417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1600" y="6381328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(O.B. et al 2011c)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593219"/>
      </p:ext>
    </p:extLst>
  </p:cSld>
  <p:clrMapOvr>
    <a:masterClrMapping/>
  </p:clrMapOvr>
  <p:transition xmlns:p14="http://schemas.microsoft.com/office/powerpoint/2010/main" advTm="168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NdT_all_bestfits-paper-binning-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054328"/>
            <a:ext cx="7128792" cy="56407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Collapsar</a:t>
            </a:r>
            <a:r>
              <a:rPr lang="en-US" dirty="0" smtClean="0"/>
              <a:t> + non-</a:t>
            </a:r>
            <a:r>
              <a:rPr lang="en-US" dirty="0" err="1" smtClean="0"/>
              <a:t>Collapsars</a:t>
            </a:r>
            <a:r>
              <a:rPr lang="en-US" dirty="0" smtClean="0"/>
              <a:t> Distribution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Probability function for non-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raction_short_all-paper-binning-5-event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052736"/>
            <a:ext cx="7128792" cy="5640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282771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3.1 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904" y="4573515"/>
            <a:ext cx="792088" cy="21602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05557" y="444255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0.8 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984" y="6237312"/>
            <a:ext cx="576064" cy="3600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81501" y="6093296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1.7 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8342" y="6207695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90</a:t>
            </a:r>
            <a:r>
              <a:rPr lang="en-US" sz="2400" b="1" dirty="0" smtClean="0">
                <a:solidFill>
                  <a:schemeClr val="bg1"/>
                </a:solidFill>
              </a:rPr>
              <a:t> [s]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8801" y="3871506"/>
            <a:ext cx="5932800" cy="662400"/>
          </a:xfrm>
          <a:prstGeom prst="rect">
            <a:avLst/>
          </a:prstGeom>
          <a:solidFill>
            <a:srgbClr val="00206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78801" y="3225855"/>
            <a:ext cx="5932800" cy="648072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17951" y="386104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335699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8587" y="5476716"/>
            <a:ext cx="5932800" cy="662400"/>
          </a:xfrm>
          <a:prstGeom prst="rect">
            <a:avLst/>
          </a:prstGeom>
          <a:solidFill>
            <a:srgbClr val="00206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78587" y="4831065"/>
            <a:ext cx="5932800" cy="648072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856044" y="546625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31826" y="496220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76629" y="2275638"/>
            <a:ext cx="5932800" cy="662400"/>
          </a:xfrm>
          <a:prstGeom prst="rect">
            <a:avLst/>
          </a:prstGeom>
          <a:solidFill>
            <a:srgbClr val="00206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676629" y="1629987"/>
            <a:ext cx="5932800" cy="648072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07904" y="226518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5155" y="161950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Collapsars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85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90_distrib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4" y="4077072"/>
            <a:ext cx="4049504" cy="2664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population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60"/>
          </a:xfrm>
        </p:spPr>
        <p:txBody>
          <a:bodyPr/>
          <a:lstStyle/>
          <a:p>
            <a:r>
              <a:rPr lang="en-US" dirty="0" smtClean="0"/>
              <a:t>Two populations of GRBs – Long and Short</a:t>
            </a:r>
            <a:r>
              <a:rPr lang="en-US" sz="4000" baseline="30000" dirty="0" smtClean="0">
                <a:solidFill>
                  <a:srgbClr val="FF0000"/>
                </a:solidFill>
              </a:rPr>
              <a:t>*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Long are softer, associated with star forming galaxies and observed at the most active regions.</a:t>
            </a:r>
          </a:p>
          <a:p>
            <a:r>
              <a:rPr lang="en-US" dirty="0" smtClean="0"/>
              <a:t>Short are harder and are associated with a broad population of galaxy types and SFR.</a:t>
            </a:r>
          </a:p>
          <a:p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1441" y="4063335"/>
            <a:ext cx="3751039" cy="26700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2352452" y="4821377"/>
            <a:ext cx="1415777" cy="1415935"/>
          </a:xfrm>
          <a:prstGeom prst="ellipse">
            <a:avLst/>
          </a:prstGeom>
          <a:solidFill>
            <a:schemeClr val="bg2">
              <a:lumMod val="60000"/>
              <a:lumOff val="40000"/>
              <a:alpha val="39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259632" y="4797152"/>
            <a:ext cx="1415777" cy="1415935"/>
          </a:xfrm>
          <a:prstGeom prst="ellipse">
            <a:avLst/>
          </a:prstGeom>
          <a:solidFill>
            <a:srgbClr val="FB2B15">
              <a:alpha val="39000"/>
            </a:srgb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948264" y="4725144"/>
            <a:ext cx="1415777" cy="1415935"/>
          </a:xfrm>
          <a:prstGeom prst="ellipse">
            <a:avLst/>
          </a:prstGeom>
          <a:solidFill>
            <a:schemeClr val="bg2">
              <a:lumMod val="60000"/>
              <a:lumOff val="40000"/>
              <a:alpha val="39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820519" y="4437112"/>
            <a:ext cx="1415777" cy="1415935"/>
          </a:xfrm>
          <a:prstGeom prst="ellipse">
            <a:avLst/>
          </a:prstGeom>
          <a:solidFill>
            <a:srgbClr val="FB2B15">
              <a:alpha val="39000"/>
            </a:srgb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49860" y="4483720"/>
            <a:ext cx="0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1820" y="6471691"/>
            <a:ext cx="135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Kouveliotou</a:t>
            </a:r>
            <a:r>
              <a:rPr lang="en-US" sz="1200" dirty="0" smtClean="0">
                <a:solidFill>
                  <a:srgbClr val="000000"/>
                </a:solidFill>
              </a:rPr>
              <a:t> + 93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3376" y="6491436"/>
            <a:ext cx="135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Kouveliotou</a:t>
            </a:r>
            <a:r>
              <a:rPr lang="en-US" sz="1200" dirty="0" smtClean="0">
                <a:solidFill>
                  <a:srgbClr val="000000"/>
                </a:solidFill>
              </a:rPr>
              <a:t> + 93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8088" y="4165188"/>
            <a:ext cx="10897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=2 sec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0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  <p:bldP spid="9" grpId="1" animBg="1"/>
      <p:bldP spid="12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ermi_PhotonInd_PL_no_Lines.ti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8184" y="4010400"/>
            <a:ext cx="3600000" cy="2847600"/>
          </a:xfrm>
          <a:prstGeom prst="rect">
            <a:avLst/>
          </a:prstGeom>
        </p:spPr>
      </p:pic>
      <p:pic>
        <p:nvPicPr>
          <p:cNvPr id="19" name="Picture 18" descr="hardness_batse-paper_no_Lines.tif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08720"/>
            <a:ext cx="3635502" cy="2876400"/>
          </a:xfrm>
          <a:prstGeom prst="rect">
            <a:avLst/>
          </a:prstGeom>
        </p:spPr>
      </p:pic>
      <p:pic>
        <p:nvPicPr>
          <p:cNvPr id="18" name="Picture 17" descr="Swift_PhotonInd_PL_no_Lines.t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08720"/>
            <a:ext cx="3635502" cy="28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dirty="0" smtClean="0"/>
              <a:t>The effect of GRB hardness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40503" y="908720"/>
            <a:ext cx="792088" cy="2031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85720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7539" y="908720"/>
            <a:ext cx="792088" cy="2031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39952" y="4017943"/>
            <a:ext cx="792088" cy="2031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67146" y="83671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Swift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393305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Fermi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61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dirty="0" smtClean="0"/>
              <a:t>The effect of GRB hardness</a:t>
            </a:r>
            <a:endParaRPr lang="en-US" dirty="0"/>
          </a:p>
        </p:txBody>
      </p:sp>
      <p:pic>
        <p:nvPicPr>
          <p:cNvPr id="4" name="Content Placeholder 3" descr="hardness_batse-paper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908720"/>
            <a:ext cx="3635895" cy="2876970"/>
          </a:xfrm>
        </p:spPr>
      </p:pic>
      <p:pic>
        <p:nvPicPr>
          <p:cNvPr id="5" name="Picture 4" descr="Swift_PhotonInd_PL_T90-paper-binning-5.t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08720"/>
            <a:ext cx="3636000" cy="2877053"/>
          </a:xfrm>
          <a:prstGeom prst="rect">
            <a:avLst/>
          </a:prstGeom>
        </p:spPr>
      </p:pic>
      <p:pic>
        <p:nvPicPr>
          <p:cNvPr id="6" name="Picture 5" descr="Fermi_PhotonInd_PL_T90-paper-binning-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009116"/>
            <a:ext cx="3600400" cy="2848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40503" y="908720"/>
            <a:ext cx="792088" cy="2031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85720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7539" y="908720"/>
            <a:ext cx="792088" cy="2031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39952" y="4017943"/>
            <a:ext cx="792088" cy="2031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67146" y="83671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Swift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393305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Fermi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1560" y="2204864"/>
            <a:ext cx="2808312" cy="1260000"/>
          </a:xfrm>
          <a:prstGeom prst="rect">
            <a:avLst/>
          </a:prstGeom>
          <a:solidFill>
            <a:srgbClr val="00206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21560" y="1124744"/>
            <a:ext cx="2808312" cy="648072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08304" y="249289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Soft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21560" y="1772816"/>
            <a:ext cx="2808312" cy="432048"/>
          </a:xfrm>
          <a:prstGeom prst="rect">
            <a:avLst/>
          </a:prstGeom>
          <a:solidFill>
            <a:srgbClr val="0DFF19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6296" y="11247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Hard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6296" y="177281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698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 animBg="1"/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758" y="5694619"/>
            <a:ext cx="9130748" cy="39979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9503" y="2060848"/>
            <a:ext cx="9130748" cy="1440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cs typeface="Times New Roman" pitchFamily="18" charset="0"/>
              </a:rPr>
              <a:t>Duration </a:t>
            </a:r>
            <a:r>
              <a:rPr lang="en-US" dirty="0" err="1" smtClean="0">
                <a:cs typeface="Times New Roman" pitchFamily="18" charset="0"/>
              </a:rPr>
              <a:t>distributio</a:t>
            </a:r>
            <a:r>
              <a:rPr lang="en-US" dirty="0" smtClean="0">
                <a:cs typeface="Times New Roman" pitchFamily="18" charset="0"/>
              </a:rPr>
              <a:t> for non-</a:t>
            </a:r>
            <a:r>
              <a:rPr lang="en-US" dirty="0" err="1" smtClean="0">
                <a:cs typeface="Times New Roman" pitchFamily="18" charset="0"/>
              </a:rPr>
              <a:t>Collapsars</a:t>
            </a:r>
            <a:r>
              <a:rPr lang="en-US" dirty="0" smtClean="0">
                <a:cs typeface="Times New Roman" pitchFamily="18" charset="0"/>
              </a:rPr>
              <a:t>: 3 Hardness groups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22" name="Picture 21" descr="dNdT_renormalized_BATSE_fit-paper-binning-5-0-fi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2132856"/>
            <a:ext cx="4752528" cy="3755403"/>
          </a:xfrm>
          <a:prstGeom prst="rect">
            <a:avLst/>
          </a:prstGeom>
        </p:spPr>
      </p:pic>
      <p:pic>
        <p:nvPicPr>
          <p:cNvPr id="23" name="Picture 22" descr="dNdT_renormalized_Swift_PL_Index_Batse-paper-binning-5-0-fi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136614"/>
            <a:ext cx="4765407" cy="37707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51720" y="5699885"/>
            <a:ext cx="648072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53208" y="566124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44208" y="5661248"/>
            <a:ext cx="648072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82525" y="566124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35696" y="205155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59381" y="203106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Swift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260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raction_short_batse_hardness_all_in_one-paper-binning-5-0-fi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80" y="2132856"/>
            <a:ext cx="4788025" cy="3783453"/>
          </a:xfrm>
          <a:prstGeom prst="rect">
            <a:avLst/>
          </a:prstGeom>
        </p:spPr>
      </p:pic>
      <p:pic>
        <p:nvPicPr>
          <p:cNvPr id="11" name="Picture 10" descr="fraction_short_swift_PL_index_Normalization_-paper-binning5-0-fi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097" y="2060848"/>
            <a:ext cx="4788024" cy="37834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693500"/>
            <a:ext cx="9130748" cy="39979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82525" y="566124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3208" y="566124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3288" y="3803328"/>
            <a:ext cx="519694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f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NC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6624" y="2060848"/>
            <a:ext cx="9130748" cy="1440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cs typeface="Times New Roman" pitchFamily="18" charset="0"/>
              </a:rPr>
              <a:t>Probability function for non-</a:t>
            </a:r>
            <a:r>
              <a:rPr lang="en-US" dirty="0" err="1" smtClean="0">
                <a:cs typeface="Times New Roman" pitchFamily="18" charset="0"/>
              </a:rPr>
              <a:t>Collapsars</a:t>
            </a:r>
            <a:r>
              <a:rPr lang="en-US" dirty="0" smtClean="0">
                <a:cs typeface="Times New Roman" pitchFamily="18" charset="0"/>
              </a:rPr>
              <a:t>: T</a:t>
            </a:r>
            <a:r>
              <a:rPr lang="en-US" baseline="-25000" dirty="0" smtClean="0">
                <a:cs typeface="Times New Roman" pitchFamily="18" charset="0"/>
              </a:rPr>
              <a:t>90</a:t>
            </a:r>
            <a:r>
              <a:rPr lang="en-US" dirty="0" smtClean="0">
                <a:cs typeface="Times New Roman" pitchFamily="18" charset="0"/>
              </a:rPr>
              <a:t> + Hardness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88735" y="5386095"/>
            <a:ext cx="576064" cy="432048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53643" y="3179605"/>
            <a:ext cx="576064" cy="432048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20072" y="5347458"/>
            <a:ext cx="576064" cy="43204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131341" y="5398974"/>
            <a:ext cx="576064" cy="43204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35696" y="205155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9381" y="203106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Swift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099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088"/>
            <a:ext cx="8229600" cy="470916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environment of short GRBs (Berger 2007)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0" y="1768996"/>
            <a:ext cx="9103790" cy="43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84168" y="2420888"/>
            <a:ext cx="936104" cy="3672408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20272" y="2420888"/>
            <a:ext cx="936104" cy="3672408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20272" y="4221088"/>
            <a:ext cx="936104" cy="360040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20272" y="2996952"/>
            <a:ext cx="936104" cy="360040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84168" y="2996952"/>
            <a:ext cx="936104" cy="648072"/>
          </a:xfrm>
          <a:prstGeom prst="rect">
            <a:avLst/>
          </a:prstGeom>
          <a:solidFill>
            <a:srgbClr val="0070C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938525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088"/>
            <a:ext cx="8229600" cy="470916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environment of short GRBs (Berger 2007)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0" y="1768996"/>
            <a:ext cx="9103790" cy="43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504" y="3645024"/>
            <a:ext cx="9072000" cy="57606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496" y="4221088"/>
            <a:ext cx="9072000" cy="648072"/>
          </a:xfrm>
          <a:prstGeom prst="rect">
            <a:avLst/>
          </a:prstGeom>
          <a:solidFill>
            <a:srgbClr val="0070C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04" y="2420888"/>
            <a:ext cx="9072000" cy="1224136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12" y="4869160"/>
            <a:ext cx="9072000" cy="1224136"/>
          </a:xfrm>
          <a:prstGeom prst="rect">
            <a:avLst/>
          </a:prstGeom>
          <a:solidFill>
            <a:schemeClr val="tx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008" y="4221088"/>
            <a:ext cx="89644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008" y="4856281"/>
            <a:ext cx="8964488" cy="12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84168" y="2996952"/>
            <a:ext cx="936104" cy="648072"/>
          </a:xfrm>
          <a:prstGeom prst="rect">
            <a:avLst/>
          </a:prstGeom>
          <a:solidFill>
            <a:srgbClr val="0070C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0272" y="2708920"/>
            <a:ext cx="936104" cy="660951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273594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stedGraphic-2 (1)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" r="-421"/>
          <a:stretch>
            <a:fillRect/>
          </a:stretch>
        </p:blipFill>
        <p:spPr>
          <a:xfrm>
            <a:off x="1619672" y="2060848"/>
            <a:ext cx="5987008" cy="4452775"/>
          </a:xfr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051720" y="2348880"/>
            <a:ext cx="338832" cy="38884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42870" y="2241595"/>
            <a:ext cx="415498" cy="397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0.1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0.2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0.3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0.4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0.5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0.6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0.7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0.8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0.9</a:t>
            </a:r>
          </a:p>
          <a:p>
            <a:pPr algn="r"/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4120" y="6093296"/>
            <a:ext cx="4456112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18544" y="5981521"/>
            <a:ext cx="433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0                1               2                3                4               5                6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9489" y="6176337"/>
            <a:ext cx="1332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Delay time [</a:t>
            </a:r>
            <a:r>
              <a:rPr lang="en-US" sz="1200" dirty="0" err="1" smtClean="0">
                <a:solidFill>
                  <a:srgbClr val="000000"/>
                </a:solidFill>
              </a:rPr>
              <a:t>Gyr</a:t>
            </a:r>
            <a:r>
              <a:rPr lang="en-US" sz="1200" dirty="0" smtClean="0">
                <a:solidFill>
                  <a:srgbClr val="000000"/>
                </a:solidFill>
              </a:rPr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36679" y="4139050"/>
            <a:ext cx="1697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Fraction in the sample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6248345"/>
            <a:ext cx="1929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Wanderman</a:t>
            </a:r>
            <a:r>
              <a:rPr lang="en-US" sz="1200" dirty="0" smtClean="0">
                <a:solidFill>
                  <a:srgbClr val="000000"/>
                </a:solidFill>
              </a:rPr>
              <a:t> &amp; </a:t>
            </a:r>
            <a:r>
              <a:rPr lang="en-US" sz="1200" dirty="0" err="1" smtClean="0">
                <a:solidFill>
                  <a:srgbClr val="000000"/>
                </a:solidFill>
              </a:rPr>
              <a:t>Piran</a:t>
            </a:r>
            <a:r>
              <a:rPr lang="en-US" sz="1200" dirty="0" smtClean="0">
                <a:solidFill>
                  <a:srgbClr val="000000"/>
                </a:solidFill>
              </a:rPr>
              <a:t> 2013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6548348" y="390092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Probability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836712"/>
            <a:ext cx="7454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The fraction </a:t>
            </a:r>
            <a:r>
              <a:rPr lang="en-US" sz="2800" dirty="0">
                <a:solidFill>
                  <a:srgbClr val="FFFF00"/>
                </a:solidFill>
              </a:rPr>
              <a:t>of non-</a:t>
            </a:r>
            <a:r>
              <a:rPr lang="en-US" sz="2800" dirty="0" err="1">
                <a:solidFill>
                  <a:srgbClr val="FFFF00"/>
                </a:solidFill>
              </a:rPr>
              <a:t>collapsars</a:t>
            </a:r>
            <a:r>
              <a:rPr lang="en-US" sz="2800" dirty="0">
                <a:solidFill>
                  <a:srgbClr val="FFFF00"/>
                </a:solidFill>
              </a:rPr>
              <a:t> in a sample of 18 short GRB (T</a:t>
            </a:r>
            <a:r>
              <a:rPr lang="en-US" sz="2800" baseline="-25000" dirty="0">
                <a:solidFill>
                  <a:srgbClr val="FFFF00"/>
                </a:solidFill>
              </a:rPr>
              <a:t>90</a:t>
            </a:r>
            <a:r>
              <a:rPr lang="en-US" sz="2800" dirty="0">
                <a:solidFill>
                  <a:srgbClr val="FFFF00"/>
                </a:solidFill>
              </a:rPr>
              <a:t>&lt;2 sec)</a:t>
            </a:r>
            <a:endParaRPr lang="en-US" sz="28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II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3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GRB redshift vs fN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484785"/>
            <a:ext cx="5958000" cy="4707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7664" y="6165304"/>
            <a:ext cx="5958000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1445751" y="3615119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f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NC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5949280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Redshift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51920" y="1844824"/>
            <a:ext cx="0" cy="3816424"/>
          </a:xfrm>
          <a:prstGeom prst="line">
            <a:avLst/>
          </a:prstGeom>
          <a:ln w="25400">
            <a:solidFill>
              <a:srgbClr val="FB2B1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326873" y="3763282"/>
            <a:ext cx="4608512" cy="1908000"/>
          </a:xfrm>
          <a:prstGeom prst="rect">
            <a:avLst/>
          </a:prstGeom>
          <a:solidFill>
            <a:srgbClr val="002060">
              <a:alpha val="2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26873" y="1844824"/>
            <a:ext cx="4608512" cy="1908000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08077" y="374279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Collapsars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4121" y="1840965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non-</a:t>
            </a:r>
            <a:r>
              <a:rPr lang="en-US" sz="2400" dirty="0" err="1" smtClean="0">
                <a:solidFill>
                  <a:schemeClr val="bg1"/>
                </a:solidFill>
              </a:rPr>
              <a:t>Collapsars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9533" y="4941168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120804A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9121" y="420059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060121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0152" y="436510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090426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612" y="836712"/>
            <a:ext cx="8352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Times New Roman" pitchFamily="18" charset="0"/>
              </a:rPr>
              <a:t>The redshift of SGRBs with confirmed host galaxies</a:t>
            </a:r>
            <a:endParaRPr lang="en-US" sz="28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III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65673"/>
      </p:ext>
    </p:extLst>
  </p:cSld>
  <p:clrMapOvr>
    <a:masterClrMapping/>
  </p:clrMapOvr>
  <p:transition xmlns:p14="http://schemas.microsoft.com/office/powerpoint/2010/main" advTm="342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90_omar_2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400800" cy="4572000"/>
          </a:xfrm>
          <a:solidFill>
            <a:schemeClr val="tx2"/>
          </a:solidFill>
        </p:spPr>
      </p:pic>
      <p:sp>
        <p:nvSpPr>
          <p:cNvPr id="5" name="TextBox 4"/>
          <p:cNvSpPr txBox="1"/>
          <p:nvPr/>
        </p:nvSpPr>
        <p:spPr>
          <a:xfrm>
            <a:off x="5940152" y="1916832"/>
            <a:ext cx="138852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INTEGRAL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6021288"/>
            <a:ext cx="3432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Credit: Z. </a:t>
            </a:r>
            <a:r>
              <a:rPr lang="en-US" sz="2000" dirty="0" err="1" smtClean="0"/>
              <a:t>Bosnjak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Bosnjak</a:t>
            </a:r>
            <a:r>
              <a:rPr lang="en-US" sz="2000" dirty="0" smtClean="0"/>
              <a:t> et. al. 2012, in prep)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81743" y="3199666"/>
            <a:ext cx="1194558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dN</a:t>
            </a:r>
            <a:r>
              <a:rPr lang="en-US" sz="2000" dirty="0" smtClean="0">
                <a:solidFill>
                  <a:schemeClr val="bg1"/>
                </a:solidFill>
              </a:rPr>
              <a:t>/dT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445224"/>
            <a:ext cx="1091966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[sec]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582811">
            <a:off x="3151062" y="2600763"/>
            <a:ext cx="101662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events</a:t>
            </a:r>
          </a:p>
        </p:txBody>
      </p:sp>
      <p:sp>
        <p:nvSpPr>
          <p:cNvPr id="15" name="Oval 14"/>
          <p:cNvSpPr/>
          <p:nvPr/>
        </p:nvSpPr>
        <p:spPr>
          <a:xfrm>
            <a:off x="3779912" y="2852936"/>
            <a:ext cx="1152128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5" idx="1"/>
          </p:cNvCxnSpPr>
          <p:nvPr/>
        </p:nvCxnSpPr>
        <p:spPr>
          <a:xfrm>
            <a:off x="3635896" y="2996952"/>
            <a:ext cx="312741" cy="214525"/>
          </a:xfrm>
          <a:prstGeom prst="straightConnector1">
            <a:avLst/>
          </a:prstGeom>
          <a:ln w="28575">
            <a:solidFill>
              <a:srgbClr val="FB2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41350" y="836712"/>
            <a:ext cx="7027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Why </a:t>
            </a:r>
            <a:r>
              <a:rPr lang="en-US" sz="2800" dirty="0" smtClean="0"/>
              <a:t>does Integral see only a few </a:t>
            </a:r>
            <a:r>
              <a:rPr lang="en-US" sz="2800" dirty="0"/>
              <a:t>SGRBs?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IV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3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1640" y="1412776"/>
            <a:ext cx="6408712" cy="453650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3" descr="dNdT_all_bestfits-paper_no_Lin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2139" y="1628800"/>
            <a:ext cx="4791165" cy="3721004"/>
          </a:xfrm>
          <a:prstGeom prst="rect">
            <a:avLst/>
          </a:prstGeom>
        </p:spPr>
      </p:pic>
      <p:pic>
        <p:nvPicPr>
          <p:cNvPr id="4" name="Content Placeholder 3" descr="t90_omar_2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412776"/>
            <a:ext cx="6400800" cy="4572000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1259632" y="6021288"/>
            <a:ext cx="4283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Credit: Z. </a:t>
            </a:r>
            <a:r>
              <a:rPr lang="en-US" sz="2000" dirty="0" err="1" smtClean="0"/>
              <a:t>Bosnjak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Bosnjak</a:t>
            </a:r>
            <a:r>
              <a:rPr lang="en-US" sz="2000" dirty="0" smtClean="0"/>
              <a:t> et. al. </a:t>
            </a:r>
            <a:r>
              <a:rPr lang="en-US" sz="2000" dirty="0"/>
              <a:t>2012, </a:t>
            </a:r>
            <a:r>
              <a:rPr lang="en-US" sz="2000" dirty="0" err="1"/>
              <a:t>arxiv</a:t>
            </a:r>
            <a:r>
              <a:rPr lang="en-US" sz="2000" dirty="0"/>
              <a:t> 309, 3174)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81743" y="3199666"/>
            <a:ext cx="1194558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dN</a:t>
            </a:r>
            <a:r>
              <a:rPr lang="en-US" sz="2000" dirty="0" smtClean="0">
                <a:solidFill>
                  <a:schemeClr val="bg1"/>
                </a:solidFill>
              </a:rPr>
              <a:t>/dT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445224"/>
            <a:ext cx="1091966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[sec]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1916832"/>
            <a:ext cx="1388522" cy="64633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INTEGRAL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1350" y="836712"/>
            <a:ext cx="6787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Why </a:t>
            </a:r>
            <a:r>
              <a:rPr lang="en-US" sz="2800" dirty="0" smtClean="0"/>
              <a:t>does Integral see only a few </a:t>
            </a:r>
            <a:r>
              <a:rPr lang="en-US" sz="2800" dirty="0"/>
              <a:t>SGRBs?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IV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llapsat_Trim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0503" y="2276872"/>
            <a:ext cx="4123498" cy="3092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collapsar</a:t>
            </a:r>
            <a:r>
              <a:rPr lang="en-US" dirty="0" smtClean="0"/>
              <a:t> model for LGRBs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4752528" cy="51845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star that collapses form a compact object that launches a jet.</a:t>
            </a:r>
          </a:p>
          <a:p>
            <a:r>
              <a:rPr lang="en-US" dirty="0" smtClean="0"/>
              <a:t>The jet drills through the star until it breaks out.</a:t>
            </a:r>
          </a:p>
          <a:p>
            <a:r>
              <a:rPr lang="en-US" dirty="0" smtClean="0"/>
              <a:t>It then accelerates freely and generate the GRB far from the star.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there an evidence for the </a:t>
            </a:r>
            <a:r>
              <a:rPr lang="en-US" dirty="0" err="1" smtClean="0">
                <a:solidFill>
                  <a:srgbClr val="FF0000"/>
                </a:solidFill>
              </a:rPr>
              <a:t>collapsar</a:t>
            </a:r>
            <a:r>
              <a:rPr lang="en-US" dirty="0" smtClean="0">
                <a:solidFill>
                  <a:srgbClr val="FF0000"/>
                </a:solidFill>
              </a:rPr>
              <a:t> model?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is the nature of the compact object at the center?</a:t>
            </a:r>
          </a:p>
          <a:p>
            <a:endParaRPr lang="en-US" dirty="0"/>
          </a:p>
        </p:txBody>
      </p:sp>
      <p:pic>
        <p:nvPicPr>
          <p:cNvPr id="4" name="Collapsat-Trim1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04048" y="2276872"/>
            <a:ext cx="4032448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3068960"/>
            <a:ext cx="640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?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7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90_omar_2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400800" cy="4572000"/>
          </a:xfrm>
          <a:solidFill>
            <a:schemeClr val="tx2"/>
          </a:solidFill>
        </p:spPr>
      </p:pic>
      <p:sp>
        <p:nvSpPr>
          <p:cNvPr id="5" name="TextBox 4"/>
          <p:cNvSpPr txBox="1"/>
          <p:nvPr/>
        </p:nvSpPr>
        <p:spPr>
          <a:xfrm>
            <a:off x="5940152" y="1916832"/>
            <a:ext cx="138852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INTEGRAL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6021288"/>
            <a:ext cx="4283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Credit: Z. </a:t>
            </a:r>
            <a:r>
              <a:rPr lang="en-US" sz="2000" dirty="0" err="1" smtClean="0"/>
              <a:t>Bosnjak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Bosnjak</a:t>
            </a:r>
            <a:r>
              <a:rPr lang="en-US" sz="2000" dirty="0" smtClean="0"/>
              <a:t> et. al. </a:t>
            </a:r>
            <a:r>
              <a:rPr lang="en-US" sz="2000" dirty="0" smtClean="0"/>
              <a:t>2013, </a:t>
            </a:r>
            <a:r>
              <a:rPr lang="en-US" sz="2000" dirty="0" err="1" smtClean="0"/>
              <a:t>arxiv</a:t>
            </a:r>
            <a:r>
              <a:rPr lang="en-US" sz="2000" dirty="0" smtClean="0"/>
              <a:t> 309, 3174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81743" y="3199666"/>
            <a:ext cx="1194558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dN</a:t>
            </a:r>
            <a:r>
              <a:rPr lang="en-US" sz="2000" dirty="0" smtClean="0">
                <a:solidFill>
                  <a:schemeClr val="bg1"/>
                </a:solidFill>
              </a:rPr>
              <a:t>/dT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445224"/>
            <a:ext cx="1091966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</a:t>
            </a:r>
            <a:r>
              <a:rPr lang="en-US" sz="2000" baseline="-25000" dirty="0" smtClean="0">
                <a:solidFill>
                  <a:schemeClr val="bg1"/>
                </a:solidFill>
              </a:rPr>
              <a:t>90</a:t>
            </a:r>
            <a:r>
              <a:rPr lang="en-US" sz="2000" dirty="0" smtClean="0">
                <a:solidFill>
                  <a:schemeClr val="bg1"/>
                </a:solidFill>
              </a:rPr>
              <a:t> [sec]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106626">
            <a:off x="2569931" y="3181164"/>
            <a:ext cx="4453463" cy="707886"/>
          </a:xfrm>
          <a:prstGeom prst="rect">
            <a:avLst/>
          </a:prstGeom>
          <a:solidFill>
            <a:srgbClr val="0DFF19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Soft triggering ~ 20-200 </a:t>
            </a:r>
            <a:r>
              <a:rPr lang="en-US" sz="2000" dirty="0" err="1" smtClean="0">
                <a:solidFill>
                  <a:schemeClr val="bg1"/>
                </a:solidFill>
              </a:rPr>
              <a:t>Kev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Duration distribution similar to </a:t>
            </a:r>
            <a:r>
              <a:rPr lang="en-US" sz="2000" i="1" dirty="0" smtClean="0">
                <a:solidFill>
                  <a:schemeClr val="bg1"/>
                </a:solidFill>
              </a:rPr>
              <a:t>Swift</a:t>
            </a:r>
            <a:r>
              <a:rPr lang="en-US" sz="2000" dirty="0" smtClean="0">
                <a:solidFill>
                  <a:schemeClr val="bg1"/>
                </a:solidFill>
              </a:rPr>
              <a:t>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1350" y="836712"/>
            <a:ext cx="6787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Why </a:t>
            </a:r>
            <a:r>
              <a:rPr lang="en-US" sz="2800" dirty="0" smtClean="0"/>
              <a:t>does Integral see only a few </a:t>
            </a:r>
            <a:r>
              <a:rPr lang="en-US" sz="2800" dirty="0"/>
              <a:t>SGRBs?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Consistency &amp; </a:t>
            </a:r>
            <a:r>
              <a:rPr lang="en-US" dirty="0" smtClean="0">
                <a:cs typeface="Times New Roman" pitchFamily="18" charset="0"/>
              </a:rPr>
              <a:t>Implications IV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124117">
            <a:off x="925388" y="3163815"/>
            <a:ext cx="6979344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GRBs classification is satellite </a:t>
            </a:r>
            <a:r>
              <a:rPr lang="en-US" sz="2800" dirty="0" smtClean="0">
                <a:solidFill>
                  <a:srgbClr val="000000"/>
                </a:solidFill>
              </a:rPr>
              <a:t>dependent!</a:t>
            </a:r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It</a:t>
            </a:r>
            <a:r>
              <a:rPr lang="en-US" sz="2800" dirty="0" smtClean="0">
                <a:solidFill>
                  <a:srgbClr val="000000"/>
                </a:solidFill>
              </a:rPr>
              <a:t> involves both duration </a:t>
            </a:r>
            <a:r>
              <a:rPr lang="en-US" sz="2800" dirty="0" smtClean="0">
                <a:solidFill>
                  <a:srgbClr val="000000"/>
                </a:solidFill>
              </a:rPr>
              <a:t>and the hardness.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4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5442"/>
            <a:ext cx="8229600" cy="3730426"/>
          </a:xfrm>
        </p:spPr>
        <p:txBody>
          <a:bodyPr/>
          <a:lstStyle/>
          <a:p>
            <a:r>
              <a:rPr lang="en-US" dirty="0" smtClean="0"/>
              <a:t>Can the jet breakout time reveal the nature of the central engine that powers </a:t>
            </a:r>
            <a:r>
              <a:rPr lang="en-US" dirty="0" err="1" smtClean="0"/>
              <a:t>Collapsar</a:t>
            </a:r>
            <a:r>
              <a:rPr lang="en-US" dirty="0" smtClean="0"/>
              <a:t> GRBs?</a:t>
            </a:r>
            <a:endParaRPr lang="en-US" dirty="0"/>
          </a:p>
        </p:txBody>
      </p:sp>
      <p:pic>
        <p:nvPicPr>
          <p:cNvPr id="4" name="Picture 3" descr="xray puls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40460"/>
            <a:ext cx="3995936" cy="2996952"/>
          </a:xfrm>
          <a:prstGeom prst="rect">
            <a:avLst/>
          </a:prstGeom>
        </p:spPr>
      </p:pic>
      <p:pic>
        <p:nvPicPr>
          <p:cNvPr id="6" name="Picture 5" descr="hyper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779912" cy="2996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34290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Magnetar</a:t>
            </a:r>
            <a:r>
              <a:rPr lang="en-US" dirty="0" smtClean="0"/>
              <a:t>” driven jet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3429000"/>
            <a:ext cx="219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Accretion driven 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4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ord 8"/>
          <p:cNvSpPr/>
          <p:nvPr/>
        </p:nvSpPr>
        <p:spPr>
          <a:xfrm>
            <a:off x="2991252" y="1412775"/>
            <a:ext cx="2880320" cy="5282271"/>
          </a:xfrm>
          <a:prstGeom prst="chord">
            <a:avLst>
              <a:gd name="adj1" fmla="val 16546378"/>
              <a:gd name="adj2" fmla="val 15850672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64806" y="5884068"/>
            <a:ext cx="507207" cy="806946"/>
          </a:xfrm>
          <a:custGeom>
            <a:avLst/>
            <a:gdLst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0" fmla="*/ 507207 w 507207"/>
              <a:gd name="connsiteY0" fmla="*/ 54769 h 833140"/>
              <a:gd name="connsiteX1" fmla="*/ 504825 w 507207"/>
              <a:gd name="connsiteY1" fmla="*/ 107156 h 833140"/>
              <a:gd name="connsiteX2" fmla="*/ 500063 w 507207"/>
              <a:gd name="connsiteY2" fmla="*/ 133350 h 833140"/>
              <a:gd name="connsiteX3" fmla="*/ 497682 w 507207"/>
              <a:gd name="connsiteY3" fmla="*/ 185738 h 833140"/>
              <a:gd name="connsiteX4" fmla="*/ 495300 w 507207"/>
              <a:gd name="connsiteY4" fmla="*/ 252413 h 833140"/>
              <a:gd name="connsiteX5" fmla="*/ 488157 w 507207"/>
              <a:gd name="connsiteY5" fmla="*/ 283369 h 833140"/>
              <a:gd name="connsiteX6" fmla="*/ 485775 w 507207"/>
              <a:gd name="connsiteY6" fmla="*/ 326231 h 833140"/>
              <a:gd name="connsiteX7" fmla="*/ 481013 w 507207"/>
              <a:gd name="connsiteY7" fmla="*/ 350044 h 833140"/>
              <a:gd name="connsiteX8" fmla="*/ 478632 w 507207"/>
              <a:gd name="connsiteY8" fmla="*/ 364331 h 833140"/>
              <a:gd name="connsiteX9" fmla="*/ 473869 w 507207"/>
              <a:gd name="connsiteY9" fmla="*/ 421481 h 833140"/>
              <a:gd name="connsiteX10" fmla="*/ 469107 w 507207"/>
              <a:gd name="connsiteY10" fmla="*/ 435769 h 833140"/>
              <a:gd name="connsiteX11" fmla="*/ 464344 w 507207"/>
              <a:gd name="connsiteY11" fmla="*/ 454819 h 833140"/>
              <a:gd name="connsiteX12" fmla="*/ 459582 w 507207"/>
              <a:gd name="connsiteY12" fmla="*/ 485775 h 833140"/>
              <a:gd name="connsiteX13" fmla="*/ 454819 w 507207"/>
              <a:gd name="connsiteY13" fmla="*/ 492919 h 833140"/>
              <a:gd name="connsiteX14" fmla="*/ 450057 w 507207"/>
              <a:gd name="connsiteY14" fmla="*/ 514350 h 833140"/>
              <a:gd name="connsiteX15" fmla="*/ 447675 w 507207"/>
              <a:gd name="connsiteY15" fmla="*/ 521494 h 833140"/>
              <a:gd name="connsiteX16" fmla="*/ 442913 w 507207"/>
              <a:gd name="connsiteY16" fmla="*/ 554831 h 833140"/>
              <a:gd name="connsiteX17" fmla="*/ 438150 w 507207"/>
              <a:gd name="connsiteY17" fmla="*/ 561975 h 833140"/>
              <a:gd name="connsiteX18" fmla="*/ 433388 w 507207"/>
              <a:gd name="connsiteY18" fmla="*/ 576263 h 833140"/>
              <a:gd name="connsiteX19" fmla="*/ 428625 w 507207"/>
              <a:gd name="connsiteY19" fmla="*/ 597694 h 833140"/>
              <a:gd name="connsiteX20" fmla="*/ 423863 w 507207"/>
              <a:gd name="connsiteY20" fmla="*/ 611981 h 833140"/>
              <a:gd name="connsiteX21" fmla="*/ 421482 w 507207"/>
              <a:gd name="connsiteY21" fmla="*/ 619125 h 833140"/>
              <a:gd name="connsiteX22" fmla="*/ 419100 w 507207"/>
              <a:gd name="connsiteY22" fmla="*/ 628650 h 833140"/>
              <a:gd name="connsiteX23" fmla="*/ 411957 w 507207"/>
              <a:gd name="connsiteY23" fmla="*/ 642938 h 833140"/>
              <a:gd name="connsiteX24" fmla="*/ 404813 w 507207"/>
              <a:gd name="connsiteY24" fmla="*/ 664369 h 833140"/>
              <a:gd name="connsiteX25" fmla="*/ 402432 w 507207"/>
              <a:gd name="connsiteY25" fmla="*/ 671513 h 833140"/>
              <a:gd name="connsiteX26" fmla="*/ 400050 w 507207"/>
              <a:gd name="connsiteY26" fmla="*/ 678656 h 833140"/>
              <a:gd name="connsiteX27" fmla="*/ 397669 w 507207"/>
              <a:gd name="connsiteY27" fmla="*/ 688181 h 833140"/>
              <a:gd name="connsiteX28" fmla="*/ 392907 w 507207"/>
              <a:gd name="connsiteY28" fmla="*/ 702469 h 833140"/>
              <a:gd name="connsiteX29" fmla="*/ 385763 w 507207"/>
              <a:gd name="connsiteY29" fmla="*/ 709613 h 833140"/>
              <a:gd name="connsiteX30" fmla="*/ 373857 w 507207"/>
              <a:gd name="connsiteY30" fmla="*/ 733425 h 833140"/>
              <a:gd name="connsiteX31" fmla="*/ 373857 w 507207"/>
              <a:gd name="connsiteY31" fmla="*/ 733425 h 833140"/>
              <a:gd name="connsiteX32" fmla="*/ 364332 w 507207"/>
              <a:gd name="connsiteY32" fmla="*/ 747713 h 833140"/>
              <a:gd name="connsiteX33" fmla="*/ 357188 w 507207"/>
              <a:gd name="connsiteY33" fmla="*/ 762000 h 833140"/>
              <a:gd name="connsiteX34" fmla="*/ 350044 w 507207"/>
              <a:gd name="connsiteY34" fmla="*/ 766763 h 833140"/>
              <a:gd name="connsiteX35" fmla="*/ 345282 w 507207"/>
              <a:gd name="connsiteY35" fmla="*/ 773906 h 833140"/>
              <a:gd name="connsiteX36" fmla="*/ 342900 w 507207"/>
              <a:gd name="connsiteY36" fmla="*/ 781050 h 833140"/>
              <a:gd name="connsiteX37" fmla="*/ 335757 w 507207"/>
              <a:gd name="connsiteY37" fmla="*/ 785813 h 833140"/>
              <a:gd name="connsiteX38" fmla="*/ 316707 w 507207"/>
              <a:gd name="connsiteY38" fmla="*/ 802481 h 833140"/>
              <a:gd name="connsiteX39" fmla="*/ 302419 w 507207"/>
              <a:gd name="connsiteY39" fmla="*/ 807244 h 833140"/>
              <a:gd name="connsiteX40" fmla="*/ 295275 w 507207"/>
              <a:gd name="connsiteY40" fmla="*/ 812006 h 833140"/>
              <a:gd name="connsiteX41" fmla="*/ 288132 w 507207"/>
              <a:gd name="connsiteY41" fmla="*/ 819150 h 833140"/>
              <a:gd name="connsiteX42" fmla="*/ 276225 w 507207"/>
              <a:gd name="connsiteY42" fmla="*/ 821531 h 833140"/>
              <a:gd name="connsiteX43" fmla="*/ 269082 w 507207"/>
              <a:gd name="connsiteY43" fmla="*/ 823913 h 833140"/>
              <a:gd name="connsiteX44" fmla="*/ 254794 w 507207"/>
              <a:gd name="connsiteY44" fmla="*/ 831056 h 833140"/>
              <a:gd name="connsiteX45" fmla="*/ 230982 w 507207"/>
              <a:gd name="connsiteY45" fmla="*/ 823913 h 833140"/>
              <a:gd name="connsiteX46" fmla="*/ 223838 w 507207"/>
              <a:gd name="connsiteY46" fmla="*/ 821531 h 833140"/>
              <a:gd name="connsiteX47" fmla="*/ 209550 w 507207"/>
              <a:gd name="connsiteY47" fmla="*/ 812006 h 833140"/>
              <a:gd name="connsiteX48" fmla="*/ 202407 w 507207"/>
              <a:gd name="connsiteY48" fmla="*/ 809625 h 833140"/>
              <a:gd name="connsiteX49" fmla="*/ 188119 w 507207"/>
              <a:gd name="connsiteY49" fmla="*/ 797719 h 833140"/>
              <a:gd name="connsiteX50" fmla="*/ 180975 w 507207"/>
              <a:gd name="connsiteY50" fmla="*/ 783431 h 833140"/>
              <a:gd name="connsiteX51" fmla="*/ 173832 w 507207"/>
              <a:gd name="connsiteY51" fmla="*/ 778669 h 833140"/>
              <a:gd name="connsiteX52" fmla="*/ 164307 w 507207"/>
              <a:gd name="connsiteY52" fmla="*/ 764381 h 833140"/>
              <a:gd name="connsiteX53" fmla="*/ 159544 w 507207"/>
              <a:gd name="connsiteY53" fmla="*/ 757238 h 833140"/>
              <a:gd name="connsiteX54" fmla="*/ 157163 w 507207"/>
              <a:gd name="connsiteY54" fmla="*/ 750094 h 833140"/>
              <a:gd name="connsiteX55" fmla="*/ 150019 w 507207"/>
              <a:gd name="connsiteY55" fmla="*/ 745331 h 833140"/>
              <a:gd name="connsiteX56" fmla="*/ 138113 w 507207"/>
              <a:gd name="connsiteY56" fmla="*/ 726281 h 833140"/>
              <a:gd name="connsiteX57" fmla="*/ 128588 w 507207"/>
              <a:gd name="connsiteY57" fmla="*/ 697706 h 833140"/>
              <a:gd name="connsiteX58" fmla="*/ 126207 w 507207"/>
              <a:gd name="connsiteY58" fmla="*/ 690563 h 833140"/>
              <a:gd name="connsiteX59" fmla="*/ 116682 w 507207"/>
              <a:gd name="connsiteY59" fmla="*/ 676275 h 833140"/>
              <a:gd name="connsiteX60" fmla="*/ 109538 w 507207"/>
              <a:gd name="connsiteY60" fmla="*/ 659606 h 833140"/>
              <a:gd name="connsiteX61" fmla="*/ 104775 w 507207"/>
              <a:gd name="connsiteY61" fmla="*/ 645319 h 833140"/>
              <a:gd name="connsiteX62" fmla="*/ 100013 w 507207"/>
              <a:gd name="connsiteY62" fmla="*/ 631031 h 833140"/>
              <a:gd name="connsiteX63" fmla="*/ 95250 w 507207"/>
              <a:gd name="connsiteY63" fmla="*/ 616744 h 833140"/>
              <a:gd name="connsiteX64" fmla="*/ 92869 w 507207"/>
              <a:gd name="connsiteY64" fmla="*/ 609600 h 833140"/>
              <a:gd name="connsiteX65" fmla="*/ 90488 w 507207"/>
              <a:gd name="connsiteY65" fmla="*/ 585788 h 833140"/>
              <a:gd name="connsiteX66" fmla="*/ 85725 w 507207"/>
              <a:gd name="connsiteY66" fmla="*/ 571500 h 833140"/>
              <a:gd name="connsiteX67" fmla="*/ 83344 w 507207"/>
              <a:gd name="connsiteY67" fmla="*/ 564356 h 833140"/>
              <a:gd name="connsiteX68" fmla="*/ 78582 w 507207"/>
              <a:gd name="connsiteY68" fmla="*/ 550069 h 833140"/>
              <a:gd name="connsiteX69" fmla="*/ 71438 w 507207"/>
              <a:gd name="connsiteY69" fmla="*/ 526256 h 833140"/>
              <a:gd name="connsiteX70" fmla="*/ 66675 w 507207"/>
              <a:gd name="connsiteY70" fmla="*/ 509588 h 833140"/>
              <a:gd name="connsiteX71" fmla="*/ 61913 w 507207"/>
              <a:gd name="connsiteY71" fmla="*/ 495300 h 833140"/>
              <a:gd name="connsiteX72" fmla="*/ 57150 w 507207"/>
              <a:gd name="connsiteY72" fmla="*/ 469106 h 833140"/>
              <a:gd name="connsiteX73" fmla="*/ 54769 w 507207"/>
              <a:gd name="connsiteY73" fmla="*/ 454819 h 833140"/>
              <a:gd name="connsiteX74" fmla="*/ 50007 w 507207"/>
              <a:gd name="connsiteY74" fmla="*/ 440531 h 833140"/>
              <a:gd name="connsiteX75" fmla="*/ 47625 w 507207"/>
              <a:gd name="connsiteY75" fmla="*/ 431006 h 833140"/>
              <a:gd name="connsiteX76" fmla="*/ 42863 w 507207"/>
              <a:gd name="connsiteY76" fmla="*/ 416719 h 833140"/>
              <a:gd name="connsiteX77" fmla="*/ 38100 w 507207"/>
              <a:gd name="connsiteY77" fmla="*/ 376238 h 833140"/>
              <a:gd name="connsiteX78" fmla="*/ 33338 w 507207"/>
              <a:gd name="connsiteY78" fmla="*/ 361950 h 833140"/>
              <a:gd name="connsiteX79" fmla="*/ 30957 w 507207"/>
              <a:gd name="connsiteY79" fmla="*/ 321469 h 833140"/>
              <a:gd name="connsiteX80" fmla="*/ 28575 w 507207"/>
              <a:gd name="connsiteY80" fmla="*/ 314325 h 833140"/>
              <a:gd name="connsiteX81" fmla="*/ 26194 w 507207"/>
              <a:gd name="connsiteY81" fmla="*/ 297656 h 833140"/>
              <a:gd name="connsiteX82" fmla="*/ 23813 w 507207"/>
              <a:gd name="connsiteY82" fmla="*/ 285750 h 833140"/>
              <a:gd name="connsiteX83" fmla="*/ 21432 w 507207"/>
              <a:gd name="connsiteY83" fmla="*/ 257175 h 833140"/>
              <a:gd name="connsiteX84" fmla="*/ 19050 w 507207"/>
              <a:gd name="connsiteY84" fmla="*/ 250031 h 833140"/>
              <a:gd name="connsiteX85" fmla="*/ 16669 w 507207"/>
              <a:gd name="connsiteY85" fmla="*/ 233363 h 833140"/>
              <a:gd name="connsiteX86" fmla="*/ 14288 w 507207"/>
              <a:gd name="connsiteY86" fmla="*/ 200025 h 833140"/>
              <a:gd name="connsiteX87" fmla="*/ 11907 w 507207"/>
              <a:gd name="connsiteY87" fmla="*/ 190500 h 833140"/>
              <a:gd name="connsiteX88" fmla="*/ 9525 w 507207"/>
              <a:gd name="connsiteY88" fmla="*/ 161925 h 833140"/>
              <a:gd name="connsiteX89" fmla="*/ 7144 w 507207"/>
              <a:gd name="connsiteY89" fmla="*/ 142875 h 833140"/>
              <a:gd name="connsiteX90" fmla="*/ 4763 w 507207"/>
              <a:gd name="connsiteY90" fmla="*/ 78581 h 833140"/>
              <a:gd name="connsiteX91" fmla="*/ 2382 w 507207"/>
              <a:gd name="connsiteY91" fmla="*/ 35719 h 833140"/>
              <a:gd name="connsiteX92" fmla="*/ 0 w 507207"/>
              <a:gd name="connsiteY92" fmla="*/ 26194 h 833140"/>
              <a:gd name="connsiteX93" fmla="*/ 7144 w 507207"/>
              <a:gd name="connsiteY93" fmla="*/ 0 h 833140"/>
              <a:gd name="connsiteX0" fmla="*/ 507207 w 507207"/>
              <a:gd name="connsiteY0" fmla="*/ 4355852 h 5134223"/>
              <a:gd name="connsiteX1" fmla="*/ 504825 w 507207"/>
              <a:gd name="connsiteY1" fmla="*/ 4408239 h 5134223"/>
              <a:gd name="connsiteX2" fmla="*/ 500063 w 507207"/>
              <a:gd name="connsiteY2" fmla="*/ 4434433 h 5134223"/>
              <a:gd name="connsiteX3" fmla="*/ 497682 w 507207"/>
              <a:gd name="connsiteY3" fmla="*/ 4486821 h 5134223"/>
              <a:gd name="connsiteX4" fmla="*/ 495300 w 507207"/>
              <a:gd name="connsiteY4" fmla="*/ 4553496 h 5134223"/>
              <a:gd name="connsiteX5" fmla="*/ 488157 w 507207"/>
              <a:gd name="connsiteY5" fmla="*/ 4584452 h 5134223"/>
              <a:gd name="connsiteX6" fmla="*/ 485775 w 507207"/>
              <a:gd name="connsiteY6" fmla="*/ 4627314 h 5134223"/>
              <a:gd name="connsiteX7" fmla="*/ 481013 w 507207"/>
              <a:gd name="connsiteY7" fmla="*/ 4651127 h 5134223"/>
              <a:gd name="connsiteX8" fmla="*/ 478632 w 507207"/>
              <a:gd name="connsiteY8" fmla="*/ 4665414 h 5134223"/>
              <a:gd name="connsiteX9" fmla="*/ 473869 w 507207"/>
              <a:gd name="connsiteY9" fmla="*/ 4722564 h 5134223"/>
              <a:gd name="connsiteX10" fmla="*/ 469107 w 507207"/>
              <a:gd name="connsiteY10" fmla="*/ 4736852 h 5134223"/>
              <a:gd name="connsiteX11" fmla="*/ 464344 w 507207"/>
              <a:gd name="connsiteY11" fmla="*/ 4755902 h 5134223"/>
              <a:gd name="connsiteX12" fmla="*/ 459582 w 507207"/>
              <a:gd name="connsiteY12" fmla="*/ 4786858 h 5134223"/>
              <a:gd name="connsiteX13" fmla="*/ 454819 w 507207"/>
              <a:gd name="connsiteY13" fmla="*/ 4794002 h 5134223"/>
              <a:gd name="connsiteX14" fmla="*/ 450057 w 507207"/>
              <a:gd name="connsiteY14" fmla="*/ 4815433 h 5134223"/>
              <a:gd name="connsiteX15" fmla="*/ 447675 w 507207"/>
              <a:gd name="connsiteY15" fmla="*/ 4822577 h 5134223"/>
              <a:gd name="connsiteX16" fmla="*/ 442913 w 507207"/>
              <a:gd name="connsiteY16" fmla="*/ 4855914 h 5134223"/>
              <a:gd name="connsiteX17" fmla="*/ 438150 w 507207"/>
              <a:gd name="connsiteY17" fmla="*/ 4863058 h 5134223"/>
              <a:gd name="connsiteX18" fmla="*/ 433388 w 507207"/>
              <a:gd name="connsiteY18" fmla="*/ 4877346 h 5134223"/>
              <a:gd name="connsiteX19" fmla="*/ 428625 w 507207"/>
              <a:gd name="connsiteY19" fmla="*/ 4898777 h 5134223"/>
              <a:gd name="connsiteX20" fmla="*/ 423863 w 507207"/>
              <a:gd name="connsiteY20" fmla="*/ 4913064 h 5134223"/>
              <a:gd name="connsiteX21" fmla="*/ 421482 w 507207"/>
              <a:gd name="connsiteY21" fmla="*/ 4920208 h 5134223"/>
              <a:gd name="connsiteX22" fmla="*/ 419100 w 507207"/>
              <a:gd name="connsiteY22" fmla="*/ 4929733 h 5134223"/>
              <a:gd name="connsiteX23" fmla="*/ 411957 w 507207"/>
              <a:gd name="connsiteY23" fmla="*/ 4944021 h 5134223"/>
              <a:gd name="connsiteX24" fmla="*/ 404813 w 507207"/>
              <a:gd name="connsiteY24" fmla="*/ 4965452 h 5134223"/>
              <a:gd name="connsiteX25" fmla="*/ 402432 w 507207"/>
              <a:gd name="connsiteY25" fmla="*/ 4972596 h 5134223"/>
              <a:gd name="connsiteX26" fmla="*/ 400050 w 507207"/>
              <a:gd name="connsiteY26" fmla="*/ 4979739 h 5134223"/>
              <a:gd name="connsiteX27" fmla="*/ 397669 w 507207"/>
              <a:gd name="connsiteY27" fmla="*/ 4989264 h 5134223"/>
              <a:gd name="connsiteX28" fmla="*/ 392907 w 507207"/>
              <a:gd name="connsiteY28" fmla="*/ 5003552 h 5134223"/>
              <a:gd name="connsiteX29" fmla="*/ 385763 w 507207"/>
              <a:gd name="connsiteY29" fmla="*/ 5010696 h 5134223"/>
              <a:gd name="connsiteX30" fmla="*/ 373857 w 507207"/>
              <a:gd name="connsiteY30" fmla="*/ 5034508 h 5134223"/>
              <a:gd name="connsiteX31" fmla="*/ 373857 w 507207"/>
              <a:gd name="connsiteY31" fmla="*/ 5034508 h 5134223"/>
              <a:gd name="connsiteX32" fmla="*/ 364332 w 507207"/>
              <a:gd name="connsiteY32" fmla="*/ 5048796 h 5134223"/>
              <a:gd name="connsiteX33" fmla="*/ 357188 w 507207"/>
              <a:gd name="connsiteY33" fmla="*/ 5063083 h 5134223"/>
              <a:gd name="connsiteX34" fmla="*/ 350044 w 507207"/>
              <a:gd name="connsiteY34" fmla="*/ 5067846 h 5134223"/>
              <a:gd name="connsiteX35" fmla="*/ 345282 w 507207"/>
              <a:gd name="connsiteY35" fmla="*/ 5074989 h 5134223"/>
              <a:gd name="connsiteX36" fmla="*/ 342900 w 507207"/>
              <a:gd name="connsiteY36" fmla="*/ 5082133 h 5134223"/>
              <a:gd name="connsiteX37" fmla="*/ 335757 w 507207"/>
              <a:gd name="connsiteY37" fmla="*/ 5086896 h 5134223"/>
              <a:gd name="connsiteX38" fmla="*/ 316707 w 507207"/>
              <a:gd name="connsiteY38" fmla="*/ 5103564 h 5134223"/>
              <a:gd name="connsiteX39" fmla="*/ 302419 w 507207"/>
              <a:gd name="connsiteY39" fmla="*/ 5108327 h 5134223"/>
              <a:gd name="connsiteX40" fmla="*/ 295275 w 507207"/>
              <a:gd name="connsiteY40" fmla="*/ 5113089 h 5134223"/>
              <a:gd name="connsiteX41" fmla="*/ 288132 w 507207"/>
              <a:gd name="connsiteY41" fmla="*/ 5120233 h 5134223"/>
              <a:gd name="connsiteX42" fmla="*/ 276225 w 507207"/>
              <a:gd name="connsiteY42" fmla="*/ 5122614 h 5134223"/>
              <a:gd name="connsiteX43" fmla="*/ 269082 w 507207"/>
              <a:gd name="connsiteY43" fmla="*/ 5124996 h 5134223"/>
              <a:gd name="connsiteX44" fmla="*/ 254794 w 507207"/>
              <a:gd name="connsiteY44" fmla="*/ 5132139 h 5134223"/>
              <a:gd name="connsiteX45" fmla="*/ 230982 w 507207"/>
              <a:gd name="connsiteY45" fmla="*/ 5124996 h 5134223"/>
              <a:gd name="connsiteX46" fmla="*/ 223838 w 507207"/>
              <a:gd name="connsiteY46" fmla="*/ 5122614 h 5134223"/>
              <a:gd name="connsiteX47" fmla="*/ 209550 w 507207"/>
              <a:gd name="connsiteY47" fmla="*/ 5113089 h 5134223"/>
              <a:gd name="connsiteX48" fmla="*/ 202407 w 507207"/>
              <a:gd name="connsiteY48" fmla="*/ 5110708 h 5134223"/>
              <a:gd name="connsiteX49" fmla="*/ 188119 w 507207"/>
              <a:gd name="connsiteY49" fmla="*/ 5098802 h 5134223"/>
              <a:gd name="connsiteX50" fmla="*/ 180975 w 507207"/>
              <a:gd name="connsiteY50" fmla="*/ 5084514 h 5134223"/>
              <a:gd name="connsiteX51" fmla="*/ 173832 w 507207"/>
              <a:gd name="connsiteY51" fmla="*/ 5079752 h 5134223"/>
              <a:gd name="connsiteX52" fmla="*/ 164307 w 507207"/>
              <a:gd name="connsiteY52" fmla="*/ 5065464 h 5134223"/>
              <a:gd name="connsiteX53" fmla="*/ 159544 w 507207"/>
              <a:gd name="connsiteY53" fmla="*/ 5058321 h 5134223"/>
              <a:gd name="connsiteX54" fmla="*/ 157163 w 507207"/>
              <a:gd name="connsiteY54" fmla="*/ 5051177 h 5134223"/>
              <a:gd name="connsiteX55" fmla="*/ 150019 w 507207"/>
              <a:gd name="connsiteY55" fmla="*/ 5046414 h 5134223"/>
              <a:gd name="connsiteX56" fmla="*/ 138113 w 507207"/>
              <a:gd name="connsiteY56" fmla="*/ 5027364 h 5134223"/>
              <a:gd name="connsiteX57" fmla="*/ 128588 w 507207"/>
              <a:gd name="connsiteY57" fmla="*/ 4998789 h 5134223"/>
              <a:gd name="connsiteX58" fmla="*/ 126207 w 507207"/>
              <a:gd name="connsiteY58" fmla="*/ 4991646 h 5134223"/>
              <a:gd name="connsiteX59" fmla="*/ 116682 w 507207"/>
              <a:gd name="connsiteY59" fmla="*/ 4977358 h 5134223"/>
              <a:gd name="connsiteX60" fmla="*/ 109538 w 507207"/>
              <a:gd name="connsiteY60" fmla="*/ 4960689 h 5134223"/>
              <a:gd name="connsiteX61" fmla="*/ 104775 w 507207"/>
              <a:gd name="connsiteY61" fmla="*/ 4946402 h 5134223"/>
              <a:gd name="connsiteX62" fmla="*/ 100013 w 507207"/>
              <a:gd name="connsiteY62" fmla="*/ 4932114 h 5134223"/>
              <a:gd name="connsiteX63" fmla="*/ 95250 w 507207"/>
              <a:gd name="connsiteY63" fmla="*/ 4917827 h 5134223"/>
              <a:gd name="connsiteX64" fmla="*/ 92869 w 507207"/>
              <a:gd name="connsiteY64" fmla="*/ 4910683 h 5134223"/>
              <a:gd name="connsiteX65" fmla="*/ 90488 w 507207"/>
              <a:gd name="connsiteY65" fmla="*/ 4886871 h 5134223"/>
              <a:gd name="connsiteX66" fmla="*/ 85725 w 507207"/>
              <a:gd name="connsiteY66" fmla="*/ 4872583 h 5134223"/>
              <a:gd name="connsiteX67" fmla="*/ 83344 w 507207"/>
              <a:gd name="connsiteY67" fmla="*/ 4865439 h 5134223"/>
              <a:gd name="connsiteX68" fmla="*/ 78582 w 507207"/>
              <a:gd name="connsiteY68" fmla="*/ 4851152 h 5134223"/>
              <a:gd name="connsiteX69" fmla="*/ 71438 w 507207"/>
              <a:gd name="connsiteY69" fmla="*/ 4827339 h 5134223"/>
              <a:gd name="connsiteX70" fmla="*/ 66675 w 507207"/>
              <a:gd name="connsiteY70" fmla="*/ 4810671 h 5134223"/>
              <a:gd name="connsiteX71" fmla="*/ 61913 w 507207"/>
              <a:gd name="connsiteY71" fmla="*/ 4796383 h 5134223"/>
              <a:gd name="connsiteX72" fmla="*/ 57150 w 507207"/>
              <a:gd name="connsiteY72" fmla="*/ 4770189 h 5134223"/>
              <a:gd name="connsiteX73" fmla="*/ 54769 w 507207"/>
              <a:gd name="connsiteY73" fmla="*/ 4755902 h 5134223"/>
              <a:gd name="connsiteX74" fmla="*/ 50007 w 507207"/>
              <a:gd name="connsiteY74" fmla="*/ 4741614 h 5134223"/>
              <a:gd name="connsiteX75" fmla="*/ 47625 w 507207"/>
              <a:gd name="connsiteY75" fmla="*/ 4732089 h 5134223"/>
              <a:gd name="connsiteX76" fmla="*/ 42863 w 507207"/>
              <a:gd name="connsiteY76" fmla="*/ 4717802 h 5134223"/>
              <a:gd name="connsiteX77" fmla="*/ 38100 w 507207"/>
              <a:gd name="connsiteY77" fmla="*/ 4677321 h 5134223"/>
              <a:gd name="connsiteX78" fmla="*/ 33338 w 507207"/>
              <a:gd name="connsiteY78" fmla="*/ 4663033 h 5134223"/>
              <a:gd name="connsiteX79" fmla="*/ 30957 w 507207"/>
              <a:gd name="connsiteY79" fmla="*/ 4622552 h 5134223"/>
              <a:gd name="connsiteX80" fmla="*/ 28575 w 507207"/>
              <a:gd name="connsiteY80" fmla="*/ 4615408 h 5134223"/>
              <a:gd name="connsiteX81" fmla="*/ 26194 w 507207"/>
              <a:gd name="connsiteY81" fmla="*/ 4598739 h 5134223"/>
              <a:gd name="connsiteX82" fmla="*/ 23813 w 507207"/>
              <a:gd name="connsiteY82" fmla="*/ 4586833 h 5134223"/>
              <a:gd name="connsiteX83" fmla="*/ 21432 w 507207"/>
              <a:gd name="connsiteY83" fmla="*/ 4558258 h 5134223"/>
              <a:gd name="connsiteX84" fmla="*/ 19050 w 507207"/>
              <a:gd name="connsiteY84" fmla="*/ 4551114 h 5134223"/>
              <a:gd name="connsiteX85" fmla="*/ 16669 w 507207"/>
              <a:gd name="connsiteY85" fmla="*/ 4534446 h 5134223"/>
              <a:gd name="connsiteX86" fmla="*/ 14288 w 507207"/>
              <a:gd name="connsiteY86" fmla="*/ 4501108 h 5134223"/>
              <a:gd name="connsiteX87" fmla="*/ 11907 w 507207"/>
              <a:gd name="connsiteY87" fmla="*/ 4491583 h 5134223"/>
              <a:gd name="connsiteX88" fmla="*/ 9525 w 507207"/>
              <a:gd name="connsiteY88" fmla="*/ 4463008 h 5134223"/>
              <a:gd name="connsiteX89" fmla="*/ 7144 w 507207"/>
              <a:gd name="connsiteY89" fmla="*/ 4443958 h 5134223"/>
              <a:gd name="connsiteX90" fmla="*/ 4763 w 507207"/>
              <a:gd name="connsiteY90" fmla="*/ 4379664 h 5134223"/>
              <a:gd name="connsiteX91" fmla="*/ 2382 w 507207"/>
              <a:gd name="connsiteY91" fmla="*/ 4336802 h 5134223"/>
              <a:gd name="connsiteX92" fmla="*/ 0 w 507207"/>
              <a:gd name="connsiteY92" fmla="*/ 4327277 h 5134223"/>
              <a:gd name="connsiteX93" fmla="*/ 47154 w 507207"/>
              <a:gd name="connsiteY93" fmla="*/ 0 h 5134223"/>
              <a:gd name="connsiteX0" fmla="*/ 507207 w 507207"/>
              <a:gd name="connsiteY0" fmla="*/ 4427859 h 5206230"/>
              <a:gd name="connsiteX1" fmla="*/ 504825 w 507207"/>
              <a:gd name="connsiteY1" fmla="*/ 4480246 h 5206230"/>
              <a:gd name="connsiteX2" fmla="*/ 500063 w 507207"/>
              <a:gd name="connsiteY2" fmla="*/ 4506440 h 5206230"/>
              <a:gd name="connsiteX3" fmla="*/ 497682 w 507207"/>
              <a:gd name="connsiteY3" fmla="*/ 4558828 h 5206230"/>
              <a:gd name="connsiteX4" fmla="*/ 495300 w 507207"/>
              <a:gd name="connsiteY4" fmla="*/ 4625503 h 5206230"/>
              <a:gd name="connsiteX5" fmla="*/ 488157 w 507207"/>
              <a:gd name="connsiteY5" fmla="*/ 4656459 h 5206230"/>
              <a:gd name="connsiteX6" fmla="*/ 485775 w 507207"/>
              <a:gd name="connsiteY6" fmla="*/ 4699321 h 5206230"/>
              <a:gd name="connsiteX7" fmla="*/ 481013 w 507207"/>
              <a:gd name="connsiteY7" fmla="*/ 4723134 h 5206230"/>
              <a:gd name="connsiteX8" fmla="*/ 478632 w 507207"/>
              <a:gd name="connsiteY8" fmla="*/ 4737421 h 5206230"/>
              <a:gd name="connsiteX9" fmla="*/ 473869 w 507207"/>
              <a:gd name="connsiteY9" fmla="*/ 4794571 h 5206230"/>
              <a:gd name="connsiteX10" fmla="*/ 469107 w 507207"/>
              <a:gd name="connsiteY10" fmla="*/ 4808859 h 5206230"/>
              <a:gd name="connsiteX11" fmla="*/ 464344 w 507207"/>
              <a:gd name="connsiteY11" fmla="*/ 4827909 h 5206230"/>
              <a:gd name="connsiteX12" fmla="*/ 459582 w 507207"/>
              <a:gd name="connsiteY12" fmla="*/ 4858865 h 5206230"/>
              <a:gd name="connsiteX13" fmla="*/ 454819 w 507207"/>
              <a:gd name="connsiteY13" fmla="*/ 4866009 h 5206230"/>
              <a:gd name="connsiteX14" fmla="*/ 450057 w 507207"/>
              <a:gd name="connsiteY14" fmla="*/ 4887440 h 5206230"/>
              <a:gd name="connsiteX15" fmla="*/ 447675 w 507207"/>
              <a:gd name="connsiteY15" fmla="*/ 4894584 h 5206230"/>
              <a:gd name="connsiteX16" fmla="*/ 442913 w 507207"/>
              <a:gd name="connsiteY16" fmla="*/ 4927921 h 5206230"/>
              <a:gd name="connsiteX17" fmla="*/ 438150 w 507207"/>
              <a:gd name="connsiteY17" fmla="*/ 4935065 h 5206230"/>
              <a:gd name="connsiteX18" fmla="*/ 433388 w 507207"/>
              <a:gd name="connsiteY18" fmla="*/ 4949353 h 5206230"/>
              <a:gd name="connsiteX19" fmla="*/ 428625 w 507207"/>
              <a:gd name="connsiteY19" fmla="*/ 4970784 h 5206230"/>
              <a:gd name="connsiteX20" fmla="*/ 423863 w 507207"/>
              <a:gd name="connsiteY20" fmla="*/ 4985071 h 5206230"/>
              <a:gd name="connsiteX21" fmla="*/ 421482 w 507207"/>
              <a:gd name="connsiteY21" fmla="*/ 4992215 h 5206230"/>
              <a:gd name="connsiteX22" fmla="*/ 419100 w 507207"/>
              <a:gd name="connsiteY22" fmla="*/ 5001740 h 5206230"/>
              <a:gd name="connsiteX23" fmla="*/ 411957 w 507207"/>
              <a:gd name="connsiteY23" fmla="*/ 5016028 h 5206230"/>
              <a:gd name="connsiteX24" fmla="*/ 404813 w 507207"/>
              <a:gd name="connsiteY24" fmla="*/ 5037459 h 5206230"/>
              <a:gd name="connsiteX25" fmla="*/ 402432 w 507207"/>
              <a:gd name="connsiteY25" fmla="*/ 5044603 h 5206230"/>
              <a:gd name="connsiteX26" fmla="*/ 400050 w 507207"/>
              <a:gd name="connsiteY26" fmla="*/ 5051746 h 5206230"/>
              <a:gd name="connsiteX27" fmla="*/ 397669 w 507207"/>
              <a:gd name="connsiteY27" fmla="*/ 5061271 h 5206230"/>
              <a:gd name="connsiteX28" fmla="*/ 392907 w 507207"/>
              <a:gd name="connsiteY28" fmla="*/ 5075559 h 5206230"/>
              <a:gd name="connsiteX29" fmla="*/ 385763 w 507207"/>
              <a:gd name="connsiteY29" fmla="*/ 5082703 h 5206230"/>
              <a:gd name="connsiteX30" fmla="*/ 373857 w 507207"/>
              <a:gd name="connsiteY30" fmla="*/ 5106515 h 5206230"/>
              <a:gd name="connsiteX31" fmla="*/ 373857 w 507207"/>
              <a:gd name="connsiteY31" fmla="*/ 5106515 h 5206230"/>
              <a:gd name="connsiteX32" fmla="*/ 364332 w 507207"/>
              <a:gd name="connsiteY32" fmla="*/ 5120803 h 5206230"/>
              <a:gd name="connsiteX33" fmla="*/ 357188 w 507207"/>
              <a:gd name="connsiteY33" fmla="*/ 5135090 h 5206230"/>
              <a:gd name="connsiteX34" fmla="*/ 350044 w 507207"/>
              <a:gd name="connsiteY34" fmla="*/ 5139853 h 5206230"/>
              <a:gd name="connsiteX35" fmla="*/ 345282 w 507207"/>
              <a:gd name="connsiteY35" fmla="*/ 5146996 h 5206230"/>
              <a:gd name="connsiteX36" fmla="*/ 342900 w 507207"/>
              <a:gd name="connsiteY36" fmla="*/ 5154140 h 5206230"/>
              <a:gd name="connsiteX37" fmla="*/ 335757 w 507207"/>
              <a:gd name="connsiteY37" fmla="*/ 5158903 h 5206230"/>
              <a:gd name="connsiteX38" fmla="*/ 316707 w 507207"/>
              <a:gd name="connsiteY38" fmla="*/ 5175571 h 5206230"/>
              <a:gd name="connsiteX39" fmla="*/ 302419 w 507207"/>
              <a:gd name="connsiteY39" fmla="*/ 5180334 h 5206230"/>
              <a:gd name="connsiteX40" fmla="*/ 295275 w 507207"/>
              <a:gd name="connsiteY40" fmla="*/ 5185096 h 5206230"/>
              <a:gd name="connsiteX41" fmla="*/ 288132 w 507207"/>
              <a:gd name="connsiteY41" fmla="*/ 5192240 h 5206230"/>
              <a:gd name="connsiteX42" fmla="*/ 276225 w 507207"/>
              <a:gd name="connsiteY42" fmla="*/ 5194621 h 5206230"/>
              <a:gd name="connsiteX43" fmla="*/ 269082 w 507207"/>
              <a:gd name="connsiteY43" fmla="*/ 5197003 h 5206230"/>
              <a:gd name="connsiteX44" fmla="*/ 254794 w 507207"/>
              <a:gd name="connsiteY44" fmla="*/ 5204146 h 5206230"/>
              <a:gd name="connsiteX45" fmla="*/ 230982 w 507207"/>
              <a:gd name="connsiteY45" fmla="*/ 5197003 h 5206230"/>
              <a:gd name="connsiteX46" fmla="*/ 223838 w 507207"/>
              <a:gd name="connsiteY46" fmla="*/ 5194621 h 5206230"/>
              <a:gd name="connsiteX47" fmla="*/ 209550 w 507207"/>
              <a:gd name="connsiteY47" fmla="*/ 5185096 h 5206230"/>
              <a:gd name="connsiteX48" fmla="*/ 202407 w 507207"/>
              <a:gd name="connsiteY48" fmla="*/ 5182715 h 5206230"/>
              <a:gd name="connsiteX49" fmla="*/ 188119 w 507207"/>
              <a:gd name="connsiteY49" fmla="*/ 5170809 h 5206230"/>
              <a:gd name="connsiteX50" fmla="*/ 180975 w 507207"/>
              <a:gd name="connsiteY50" fmla="*/ 5156521 h 5206230"/>
              <a:gd name="connsiteX51" fmla="*/ 173832 w 507207"/>
              <a:gd name="connsiteY51" fmla="*/ 5151759 h 5206230"/>
              <a:gd name="connsiteX52" fmla="*/ 164307 w 507207"/>
              <a:gd name="connsiteY52" fmla="*/ 5137471 h 5206230"/>
              <a:gd name="connsiteX53" fmla="*/ 159544 w 507207"/>
              <a:gd name="connsiteY53" fmla="*/ 5130328 h 5206230"/>
              <a:gd name="connsiteX54" fmla="*/ 157163 w 507207"/>
              <a:gd name="connsiteY54" fmla="*/ 5123184 h 5206230"/>
              <a:gd name="connsiteX55" fmla="*/ 150019 w 507207"/>
              <a:gd name="connsiteY55" fmla="*/ 5118421 h 5206230"/>
              <a:gd name="connsiteX56" fmla="*/ 138113 w 507207"/>
              <a:gd name="connsiteY56" fmla="*/ 5099371 h 5206230"/>
              <a:gd name="connsiteX57" fmla="*/ 128588 w 507207"/>
              <a:gd name="connsiteY57" fmla="*/ 5070796 h 5206230"/>
              <a:gd name="connsiteX58" fmla="*/ 126207 w 507207"/>
              <a:gd name="connsiteY58" fmla="*/ 5063653 h 5206230"/>
              <a:gd name="connsiteX59" fmla="*/ 116682 w 507207"/>
              <a:gd name="connsiteY59" fmla="*/ 5049365 h 5206230"/>
              <a:gd name="connsiteX60" fmla="*/ 109538 w 507207"/>
              <a:gd name="connsiteY60" fmla="*/ 5032696 h 5206230"/>
              <a:gd name="connsiteX61" fmla="*/ 104775 w 507207"/>
              <a:gd name="connsiteY61" fmla="*/ 5018409 h 5206230"/>
              <a:gd name="connsiteX62" fmla="*/ 100013 w 507207"/>
              <a:gd name="connsiteY62" fmla="*/ 5004121 h 5206230"/>
              <a:gd name="connsiteX63" fmla="*/ 95250 w 507207"/>
              <a:gd name="connsiteY63" fmla="*/ 4989834 h 5206230"/>
              <a:gd name="connsiteX64" fmla="*/ 92869 w 507207"/>
              <a:gd name="connsiteY64" fmla="*/ 4982690 h 5206230"/>
              <a:gd name="connsiteX65" fmla="*/ 90488 w 507207"/>
              <a:gd name="connsiteY65" fmla="*/ 4958878 h 5206230"/>
              <a:gd name="connsiteX66" fmla="*/ 85725 w 507207"/>
              <a:gd name="connsiteY66" fmla="*/ 4944590 h 5206230"/>
              <a:gd name="connsiteX67" fmla="*/ 83344 w 507207"/>
              <a:gd name="connsiteY67" fmla="*/ 4937446 h 5206230"/>
              <a:gd name="connsiteX68" fmla="*/ 78582 w 507207"/>
              <a:gd name="connsiteY68" fmla="*/ 4923159 h 5206230"/>
              <a:gd name="connsiteX69" fmla="*/ 71438 w 507207"/>
              <a:gd name="connsiteY69" fmla="*/ 4899346 h 5206230"/>
              <a:gd name="connsiteX70" fmla="*/ 66675 w 507207"/>
              <a:gd name="connsiteY70" fmla="*/ 4882678 h 5206230"/>
              <a:gd name="connsiteX71" fmla="*/ 61913 w 507207"/>
              <a:gd name="connsiteY71" fmla="*/ 4868390 h 5206230"/>
              <a:gd name="connsiteX72" fmla="*/ 57150 w 507207"/>
              <a:gd name="connsiteY72" fmla="*/ 4842196 h 5206230"/>
              <a:gd name="connsiteX73" fmla="*/ 54769 w 507207"/>
              <a:gd name="connsiteY73" fmla="*/ 4827909 h 5206230"/>
              <a:gd name="connsiteX74" fmla="*/ 50007 w 507207"/>
              <a:gd name="connsiteY74" fmla="*/ 4813621 h 5206230"/>
              <a:gd name="connsiteX75" fmla="*/ 47625 w 507207"/>
              <a:gd name="connsiteY75" fmla="*/ 4804096 h 5206230"/>
              <a:gd name="connsiteX76" fmla="*/ 42863 w 507207"/>
              <a:gd name="connsiteY76" fmla="*/ 4789809 h 5206230"/>
              <a:gd name="connsiteX77" fmla="*/ 38100 w 507207"/>
              <a:gd name="connsiteY77" fmla="*/ 4749328 h 5206230"/>
              <a:gd name="connsiteX78" fmla="*/ 33338 w 507207"/>
              <a:gd name="connsiteY78" fmla="*/ 4735040 h 5206230"/>
              <a:gd name="connsiteX79" fmla="*/ 30957 w 507207"/>
              <a:gd name="connsiteY79" fmla="*/ 4694559 h 5206230"/>
              <a:gd name="connsiteX80" fmla="*/ 28575 w 507207"/>
              <a:gd name="connsiteY80" fmla="*/ 4687415 h 5206230"/>
              <a:gd name="connsiteX81" fmla="*/ 26194 w 507207"/>
              <a:gd name="connsiteY81" fmla="*/ 4670746 h 5206230"/>
              <a:gd name="connsiteX82" fmla="*/ 23813 w 507207"/>
              <a:gd name="connsiteY82" fmla="*/ 4658840 h 5206230"/>
              <a:gd name="connsiteX83" fmla="*/ 21432 w 507207"/>
              <a:gd name="connsiteY83" fmla="*/ 4630265 h 5206230"/>
              <a:gd name="connsiteX84" fmla="*/ 19050 w 507207"/>
              <a:gd name="connsiteY84" fmla="*/ 4623121 h 5206230"/>
              <a:gd name="connsiteX85" fmla="*/ 16669 w 507207"/>
              <a:gd name="connsiteY85" fmla="*/ 4606453 h 5206230"/>
              <a:gd name="connsiteX86" fmla="*/ 14288 w 507207"/>
              <a:gd name="connsiteY86" fmla="*/ 4573115 h 5206230"/>
              <a:gd name="connsiteX87" fmla="*/ 11907 w 507207"/>
              <a:gd name="connsiteY87" fmla="*/ 4563590 h 5206230"/>
              <a:gd name="connsiteX88" fmla="*/ 9525 w 507207"/>
              <a:gd name="connsiteY88" fmla="*/ 4535015 h 5206230"/>
              <a:gd name="connsiteX89" fmla="*/ 7144 w 507207"/>
              <a:gd name="connsiteY89" fmla="*/ 4515965 h 5206230"/>
              <a:gd name="connsiteX90" fmla="*/ 4763 w 507207"/>
              <a:gd name="connsiteY90" fmla="*/ 4451671 h 5206230"/>
              <a:gd name="connsiteX91" fmla="*/ 2382 w 507207"/>
              <a:gd name="connsiteY91" fmla="*/ 4408809 h 5206230"/>
              <a:gd name="connsiteX92" fmla="*/ 0 w 507207"/>
              <a:gd name="connsiteY92" fmla="*/ 4399284 h 5206230"/>
              <a:gd name="connsiteX93" fmla="*/ 47154 w 507207"/>
              <a:gd name="connsiteY93" fmla="*/ 0 h 5206230"/>
              <a:gd name="connsiteX0" fmla="*/ 533549 w 533549"/>
              <a:gd name="connsiteY0" fmla="*/ 4427859 h 5206230"/>
              <a:gd name="connsiteX1" fmla="*/ 531167 w 533549"/>
              <a:gd name="connsiteY1" fmla="*/ 4480246 h 5206230"/>
              <a:gd name="connsiteX2" fmla="*/ 526405 w 533549"/>
              <a:gd name="connsiteY2" fmla="*/ 4506440 h 5206230"/>
              <a:gd name="connsiteX3" fmla="*/ 524024 w 533549"/>
              <a:gd name="connsiteY3" fmla="*/ 4558828 h 5206230"/>
              <a:gd name="connsiteX4" fmla="*/ 521642 w 533549"/>
              <a:gd name="connsiteY4" fmla="*/ 4625503 h 5206230"/>
              <a:gd name="connsiteX5" fmla="*/ 514499 w 533549"/>
              <a:gd name="connsiteY5" fmla="*/ 4656459 h 5206230"/>
              <a:gd name="connsiteX6" fmla="*/ 512117 w 533549"/>
              <a:gd name="connsiteY6" fmla="*/ 4699321 h 5206230"/>
              <a:gd name="connsiteX7" fmla="*/ 507355 w 533549"/>
              <a:gd name="connsiteY7" fmla="*/ 4723134 h 5206230"/>
              <a:gd name="connsiteX8" fmla="*/ 504974 w 533549"/>
              <a:gd name="connsiteY8" fmla="*/ 4737421 h 5206230"/>
              <a:gd name="connsiteX9" fmla="*/ 500211 w 533549"/>
              <a:gd name="connsiteY9" fmla="*/ 4794571 h 5206230"/>
              <a:gd name="connsiteX10" fmla="*/ 495449 w 533549"/>
              <a:gd name="connsiteY10" fmla="*/ 4808859 h 5206230"/>
              <a:gd name="connsiteX11" fmla="*/ 490686 w 533549"/>
              <a:gd name="connsiteY11" fmla="*/ 4827909 h 5206230"/>
              <a:gd name="connsiteX12" fmla="*/ 485924 w 533549"/>
              <a:gd name="connsiteY12" fmla="*/ 4858865 h 5206230"/>
              <a:gd name="connsiteX13" fmla="*/ 481161 w 533549"/>
              <a:gd name="connsiteY13" fmla="*/ 4866009 h 5206230"/>
              <a:gd name="connsiteX14" fmla="*/ 476399 w 533549"/>
              <a:gd name="connsiteY14" fmla="*/ 4887440 h 5206230"/>
              <a:gd name="connsiteX15" fmla="*/ 474017 w 533549"/>
              <a:gd name="connsiteY15" fmla="*/ 4894584 h 5206230"/>
              <a:gd name="connsiteX16" fmla="*/ 469255 w 533549"/>
              <a:gd name="connsiteY16" fmla="*/ 4927921 h 5206230"/>
              <a:gd name="connsiteX17" fmla="*/ 464492 w 533549"/>
              <a:gd name="connsiteY17" fmla="*/ 4935065 h 5206230"/>
              <a:gd name="connsiteX18" fmla="*/ 459730 w 533549"/>
              <a:gd name="connsiteY18" fmla="*/ 4949353 h 5206230"/>
              <a:gd name="connsiteX19" fmla="*/ 454967 w 533549"/>
              <a:gd name="connsiteY19" fmla="*/ 4970784 h 5206230"/>
              <a:gd name="connsiteX20" fmla="*/ 450205 w 533549"/>
              <a:gd name="connsiteY20" fmla="*/ 4985071 h 5206230"/>
              <a:gd name="connsiteX21" fmla="*/ 447824 w 533549"/>
              <a:gd name="connsiteY21" fmla="*/ 4992215 h 5206230"/>
              <a:gd name="connsiteX22" fmla="*/ 445442 w 533549"/>
              <a:gd name="connsiteY22" fmla="*/ 5001740 h 5206230"/>
              <a:gd name="connsiteX23" fmla="*/ 438299 w 533549"/>
              <a:gd name="connsiteY23" fmla="*/ 5016028 h 5206230"/>
              <a:gd name="connsiteX24" fmla="*/ 431155 w 533549"/>
              <a:gd name="connsiteY24" fmla="*/ 5037459 h 5206230"/>
              <a:gd name="connsiteX25" fmla="*/ 428774 w 533549"/>
              <a:gd name="connsiteY25" fmla="*/ 5044603 h 5206230"/>
              <a:gd name="connsiteX26" fmla="*/ 426392 w 533549"/>
              <a:gd name="connsiteY26" fmla="*/ 5051746 h 5206230"/>
              <a:gd name="connsiteX27" fmla="*/ 424011 w 533549"/>
              <a:gd name="connsiteY27" fmla="*/ 5061271 h 5206230"/>
              <a:gd name="connsiteX28" fmla="*/ 419249 w 533549"/>
              <a:gd name="connsiteY28" fmla="*/ 5075559 h 5206230"/>
              <a:gd name="connsiteX29" fmla="*/ 412105 w 533549"/>
              <a:gd name="connsiteY29" fmla="*/ 5082703 h 5206230"/>
              <a:gd name="connsiteX30" fmla="*/ 400199 w 533549"/>
              <a:gd name="connsiteY30" fmla="*/ 5106515 h 5206230"/>
              <a:gd name="connsiteX31" fmla="*/ 400199 w 533549"/>
              <a:gd name="connsiteY31" fmla="*/ 5106515 h 5206230"/>
              <a:gd name="connsiteX32" fmla="*/ 390674 w 533549"/>
              <a:gd name="connsiteY32" fmla="*/ 5120803 h 5206230"/>
              <a:gd name="connsiteX33" fmla="*/ 383530 w 533549"/>
              <a:gd name="connsiteY33" fmla="*/ 5135090 h 5206230"/>
              <a:gd name="connsiteX34" fmla="*/ 376386 w 533549"/>
              <a:gd name="connsiteY34" fmla="*/ 5139853 h 5206230"/>
              <a:gd name="connsiteX35" fmla="*/ 371624 w 533549"/>
              <a:gd name="connsiteY35" fmla="*/ 5146996 h 5206230"/>
              <a:gd name="connsiteX36" fmla="*/ 369242 w 533549"/>
              <a:gd name="connsiteY36" fmla="*/ 5154140 h 5206230"/>
              <a:gd name="connsiteX37" fmla="*/ 362099 w 533549"/>
              <a:gd name="connsiteY37" fmla="*/ 5158903 h 5206230"/>
              <a:gd name="connsiteX38" fmla="*/ 343049 w 533549"/>
              <a:gd name="connsiteY38" fmla="*/ 5175571 h 5206230"/>
              <a:gd name="connsiteX39" fmla="*/ 328761 w 533549"/>
              <a:gd name="connsiteY39" fmla="*/ 5180334 h 5206230"/>
              <a:gd name="connsiteX40" fmla="*/ 321617 w 533549"/>
              <a:gd name="connsiteY40" fmla="*/ 5185096 h 5206230"/>
              <a:gd name="connsiteX41" fmla="*/ 314474 w 533549"/>
              <a:gd name="connsiteY41" fmla="*/ 5192240 h 5206230"/>
              <a:gd name="connsiteX42" fmla="*/ 302567 w 533549"/>
              <a:gd name="connsiteY42" fmla="*/ 5194621 h 5206230"/>
              <a:gd name="connsiteX43" fmla="*/ 295424 w 533549"/>
              <a:gd name="connsiteY43" fmla="*/ 5197003 h 5206230"/>
              <a:gd name="connsiteX44" fmla="*/ 281136 w 533549"/>
              <a:gd name="connsiteY44" fmla="*/ 5204146 h 5206230"/>
              <a:gd name="connsiteX45" fmla="*/ 257324 w 533549"/>
              <a:gd name="connsiteY45" fmla="*/ 5197003 h 5206230"/>
              <a:gd name="connsiteX46" fmla="*/ 250180 w 533549"/>
              <a:gd name="connsiteY46" fmla="*/ 5194621 h 5206230"/>
              <a:gd name="connsiteX47" fmla="*/ 235892 w 533549"/>
              <a:gd name="connsiteY47" fmla="*/ 5185096 h 5206230"/>
              <a:gd name="connsiteX48" fmla="*/ 228749 w 533549"/>
              <a:gd name="connsiteY48" fmla="*/ 5182715 h 5206230"/>
              <a:gd name="connsiteX49" fmla="*/ 214461 w 533549"/>
              <a:gd name="connsiteY49" fmla="*/ 5170809 h 5206230"/>
              <a:gd name="connsiteX50" fmla="*/ 207317 w 533549"/>
              <a:gd name="connsiteY50" fmla="*/ 5156521 h 5206230"/>
              <a:gd name="connsiteX51" fmla="*/ 200174 w 533549"/>
              <a:gd name="connsiteY51" fmla="*/ 5151759 h 5206230"/>
              <a:gd name="connsiteX52" fmla="*/ 190649 w 533549"/>
              <a:gd name="connsiteY52" fmla="*/ 5137471 h 5206230"/>
              <a:gd name="connsiteX53" fmla="*/ 185886 w 533549"/>
              <a:gd name="connsiteY53" fmla="*/ 5130328 h 5206230"/>
              <a:gd name="connsiteX54" fmla="*/ 183505 w 533549"/>
              <a:gd name="connsiteY54" fmla="*/ 5123184 h 5206230"/>
              <a:gd name="connsiteX55" fmla="*/ 176361 w 533549"/>
              <a:gd name="connsiteY55" fmla="*/ 5118421 h 5206230"/>
              <a:gd name="connsiteX56" fmla="*/ 164455 w 533549"/>
              <a:gd name="connsiteY56" fmla="*/ 5099371 h 5206230"/>
              <a:gd name="connsiteX57" fmla="*/ 154930 w 533549"/>
              <a:gd name="connsiteY57" fmla="*/ 5070796 h 5206230"/>
              <a:gd name="connsiteX58" fmla="*/ 152549 w 533549"/>
              <a:gd name="connsiteY58" fmla="*/ 5063653 h 5206230"/>
              <a:gd name="connsiteX59" fmla="*/ 143024 w 533549"/>
              <a:gd name="connsiteY59" fmla="*/ 5049365 h 5206230"/>
              <a:gd name="connsiteX60" fmla="*/ 135880 w 533549"/>
              <a:gd name="connsiteY60" fmla="*/ 5032696 h 5206230"/>
              <a:gd name="connsiteX61" fmla="*/ 131117 w 533549"/>
              <a:gd name="connsiteY61" fmla="*/ 5018409 h 5206230"/>
              <a:gd name="connsiteX62" fmla="*/ 126355 w 533549"/>
              <a:gd name="connsiteY62" fmla="*/ 5004121 h 5206230"/>
              <a:gd name="connsiteX63" fmla="*/ 121592 w 533549"/>
              <a:gd name="connsiteY63" fmla="*/ 4989834 h 5206230"/>
              <a:gd name="connsiteX64" fmla="*/ 119211 w 533549"/>
              <a:gd name="connsiteY64" fmla="*/ 4982690 h 5206230"/>
              <a:gd name="connsiteX65" fmla="*/ 116830 w 533549"/>
              <a:gd name="connsiteY65" fmla="*/ 4958878 h 5206230"/>
              <a:gd name="connsiteX66" fmla="*/ 112067 w 533549"/>
              <a:gd name="connsiteY66" fmla="*/ 4944590 h 5206230"/>
              <a:gd name="connsiteX67" fmla="*/ 109686 w 533549"/>
              <a:gd name="connsiteY67" fmla="*/ 4937446 h 5206230"/>
              <a:gd name="connsiteX68" fmla="*/ 104924 w 533549"/>
              <a:gd name="connsiteY68" fmla="*/ 4923159 h 5206230"/>
              <a:gd name="connsiteX69" fmla="*/ 97780 w 533549"/>
              <a:gd name="connsiteY69" fmla="*/ 4899346 h 5206230"/>
              <a:gd name="connsiteX70" fmla="*/ 93017 w 533549"/>
              <a:gd name="connsiteY70" fmla="*/ 4882678 h 5206230"/>
              <a:gd name="connsiteX71" fmla="*/ 88255 w 533549"/>
              <a:gd name="connsiteY71" fmla="*/ 4868390 h 5206230"/>
              <a:gd name="connsiteX72" fmla="*/ 83492 w 533549"/>
              <a:gd name="connsiteY72" fmla="*/ 4842196 h 5206230"/>
              <a:gd name="connsiteX73" fmla="*/ 81111 w 533549"/>
              <a:gd name="connsiteY73" fmla="*/ 4827909 h 5206230"/>
              <a:gd name="connsiteX74" fmla="*/ 76349 w 533549"/>
              <a:gd name="connsiteY74" fmla="*/ 4813621 h 5206230"/>
              <a:gd name="connsiteX75" fmla="*/ 73967 w 533549"/>
              <a:gd name="connsiteY75" fmla="*/ 4804096 h 5206230"/>
              <a:gd name="connsiteX76" fmla="*/ 69205 w 533549"/>
              <a:gd name="connsiteY76" fmla="*/ 4789809 h 5206230"/>
              <a:gd name="connsiteX77" fmla="*/ 64442 w 533549"/>
              <a:gd name="connsiteY77" fmla="*/ 4749328 h 5206230"/>
              <a:gd name="connsiteX78" fmla="*/ 59680 w 533549"/>
              <a:gd name="connsiteY78" fmla="*/ 4735040 h 5206230"/>
              <a:gd name="connsiteX79" fmla="*/ 57299 w 533549"/>
              <a:gd name="connsiteY79" fmla="*/ 4694559 h 5206230"/>
              <a:gd name="connsiteX80" fmla="*/ 54917 w 533549"/>
              <a:gd name="connsiteY80" fmla="*/ 4687415 h 5206230"/>
              <a:gd name="connsiteX81" fmla="*/ 52536 w 533549"/>
              <a:gd name="connsiteY81" fmla="*/ 4670746 h 5206230"/>
              <a:gd name="connsiteX82" fmla="*/ 50155 w 533549"/>
              <a:gd name="connsiteY82" fmla="*/ 4658840 h 5206230"/>
              <a:gd name="connsiteX83" fmla="*/ 47774 w 533549"/>
              <a:gd name="connsiteY83" fmla="*/ 4630265 h 5206230"/>
              <a:gd name="connsiteX84" fmla="*/ 45392 w 533549"/>
              <a:gd name="connsiteY84" fmla="*/ 4623121 h 5206230"/>
              <a:gd name="connsiteX85" fmla="*/ 43011 w 533549"/>
              <a:gd name="connsiteY85" fmla="*/ 4606453 h 5206230"/>
              <a:gd name="connsiteX86" fmla="*/ 40630 w 533549"/>
              <a:gd name="connsiteY86" fmla="*/ 4573115 h 5206230"/>
              <a:gd name="connsiteX87" fmla="*/ 38249 w 533549"/>
              <a:gd name="connsiteY87" fmla="*/ 4563590 h 5206230"/>
              <a:gd name="connsiteX88" fmla="*/ 35867 w 533549"/>
              <a:gd name="connsiteY88" fmla="*/ 4535015 h 5206230"/>
              <a:gd name="connsiteX89" fmla="*/ 33486 w 533549"/>
              <a:gd name="connsiteY89" fmla="*/ 4515965 h 5206230"/>
              <a:gd name="connsiteX90" fmla="*/ 31105 w 533549"/>
              <a:gd name="connsiteY90" fmla="*/ 4451671 h 5206230"/>
              <a:gd name="connsiteX91" fmla="*/ 28724 w 533549"/>
              <a:gd name="connsiteY91" fmla="*/ 4408809 h 5206230"/>
              <a:gd name="connsiteX92" fmla="*/ 26342 w 533549"/>
              <a:gd name="connsiteY92" fmla="*/ 4399284 h 5206230"/>
              <a:gd name="connsiteX93" fmla="*/ 1488 w 533549"/>
              <a:gd name="connsiteY93" fmla="*/ 0 h 5206230"/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93" fmla="*/ 507207 w 507207"/>
              <a:gd name="connsiteY93" fmla="*/ 28575 h 80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07207" h="806946">
                <a:moveTo>
                  <a:pt x="507207" y="28575"/>
                </a:moveTo>
                <a:cubicBezTo>
                  <a:pt x="506413" y="46037"/>
                  <a:pt x="506071" y="63526"/>
                  <a:pt x="504825" y="80962"/>
                </a:cubicBezTo>
                <a:cubicBezTo>
                  <a:pt x="504486" y="85703"/>
                  <a:pt x="501121" y="101864"/>
                  <a:pt x="500063" y="107156"/>
                </a:cubicBezTo>
                <a:cubicBezTo>
                  <a:pt x="499269" y="124619"/>
                  <a:pt x="498381" y="142077"/>
                  <a:pt x="497682" y="159544"/>
                </a:cubicBezTo>
                <a:cubicBezTo>
                  <a:pt x="496793" y="181765"/>
                  <a:pt x="496606" y="204018"/>
                  <a:pt x="495300" y="226219"/>
                </a:cubicBezTo>
                <a:cubicBezTo>
                  <a:pt x="494683" y="236703"/>
                  <a:pt x="491459" y="247267"/>
                  <a:pt x="488157" y="257175"/>
                </a:cubicBezTo>
                <a:cubicBezTo>
                  <a:pt x="487363" y="271462"/>
                  <a:pt x="486916" y="285773"/>
                  <a:pt x="485775" y="300037"/>
                </a:cubicBezTo>
                <a:cubicBezTo>
                  <a:pt x="483177" y="332509"/>
                  <a:pt x="485107" y="305425"/>
                  <a:pt x="481013" y="323850"/>
                </a:cubicBezTo>
                <a:cubicBezTo>
                  <a:pt x="479966" y="328563"/>
                  <a:pt x="479426" y="333375"/>
                  <a:pt x="478632" y="338137"/>
                </a:cubicBezTo>
                <a:cubicBezTo>
                  <a:pt x="478428" y="340790"/>
                  <a:pt x="474772" y="390168"/>
                  <a:pt x="473869" y="395287"/>
                </a:cubicBezTo>
                <a:cubicBezTo>
                  <a:pt x="472997" y="400231"/>
                  <a:pt x="470092" y="404652"/>
                  <a:pt x="469107" y="409575"/>
                </a:cubicBezTo>
                <a:cubicBezTo>
                  <a:pt x="466233" y="423942"/>
                  <a:pt x="468005" y="417641"/>
                  <a:pt x="464344" y="428625"/>
                </a:cubicBezTo>
                <a:cubicBezTo>
                  <a:pt x="463866" y="432924"/>
                  <a:pt x="462675" y="452364"/>
                  <a:pt x="459582" y="459581"/>
                </a:cubicBezTo>
                <a:cubicBezTo>
                  <a:pt x="458455" y="462212"/>
                  <a:pt x="456407" y="464344"/>
                  <a:pt x="454819" y="466725"/>
                </a:cubicBezTo>
                <a:cubicBezTo>
                  <a:pt x="449457" y="482813"/>
                  <a:pt x="455648" y="463000"/>
                  <a:pt x="450057" y="488156"/>
                </a:cubicBezTo>
                <a:cubicBezTo>
                  <a:pt x="449512" y="490606"/>
                  <a:pt x="448469" y="492919"/>
                  <a:pt x="447675" y="495300"/>
                </a:cubicBezTo>
                <a:cubicBezTo>
                  <a:pt x="447255" y="499496"/>
                  <a:pt x="446290" y="520757"/>
                  <a:pt x="442913" y="528637"/>
                </a:cubicBezTo>
                <a:cubicBezTo>
                  <a:pt x="441786" y="531268"/>
                  <a:pt x="439738" y="533400"/>
                  <a:pt x="438150" y="535781"/>
                </a:cubicBezTo>
                <a:cubicBezTo>
                  <a:pt x="436563" y="540544"/>
                  <a:pt x="434372" y="545146"/>
                  <a:pt x="433388" y="550069"/>
                </a:cubicBezTo>
                <a:cubicBezTo>
                  <a:pt x="432026" y="556880"/>
                  <a:pt x="430646" y="564764"/>
                  <a:pt x="428625" y="571500"/>
                </a:cubicBezTo>
                <a:cubicBezTo>
                  <a:pt x="427182" y="576308"/>
                  <a:pt x="425450" y="581025"/>
                  <a:pt x="423863" y="585787"/>
                </a:cubicBezTo>
                <a:cubicBezTo>
                  <a:pt x="423069" y="588168"/>
                  <a:pt x="422091" y="590496"/>
                  <a:pt x="421482" y="592931"/>
                </a:cubicBezTo>
                <a:cubicBezTo>
                  <a:pt x="420688" y="596106"/>
                  <a:pt x="419999" y="599309"/>
                  <a:pt x="419100" y="602456"/>
                </a:cubicBezTo>
                <a:cubicBezTo>
                  <a:pt x="413888" y="620695"/>
                  <a:pt x="420307" y="597957"/>
                  <a:pt x="411957" y="616744"/>
                </a:cubicBezTo>
                <a:cubicBezTo>
                  <a:pt x="411951" y="616758"/>
                  <a:pt x="406006" y="634596"/>
                  <a:pt x="404813" y="638175"/>
                </a:cubicBezTo>
                <a:lnTo>
                  <a:pt x="402432" y="645319"/>
                </a:lnTo>
                <a:cubicBezTo>
                  <a:pt x="401638" y="647700"/>
                  <a:pt x="400659" y="650027"/>
                  <a:pt x="400050" y="652462"/>
                </a:cubicBezTo>
                <a:cubicBezTo>
                  <a:pt x="399256" y="655637"/>
                  <a:pt x="398609" y="658852"/>
                  <a:pt x="397669" y="661987"/>
                </a:cubicBezTo>
                <a:cubicBezTo>
                  <a:pt x="396227" y="666796"/>
                  <a:pt x="396457" y="672725"/>
                  <a:pt x="392907" y="676275"/>
                </a:cubicBezTo>
                <a:lnTo>
                  <a:pt x="385763" y="683419"/>
                </a:lnTo>
                <a:cubicBezTo>
                  <a:pt x="381994" y="698497"/>
                  <a:pt x="385197" y="690221"/>
                  <a:pt x="373857" y="707231"/>
                </a:cubicBezTo>
                <a:lnTo>
                  <a:pt x="373857" y="707231"/>
                </a:lnTo>
                <a:cubicBezTo>
                  <a:pt x="370410" y="717570"/>
                  <a:pt x="373250" y="712600"/>
                  <a:pt x="364332" y="721519"/>
                </a:cubicBezTo>
                <a:cubicBezTo>
                  <a:pt x="362395" y="727327"/>
                  <a:pt x="361802" y="731191"/>
                  <a:pt x="357188" y="735806"/>
                </a:cubicBezTo>
                <a:cubicBezTo>
                  <a:pt x="355164" y="737830"/>
                  <a:pt x="352425" y="738981"/>
                  <a:pt x="350044" y="740569"/>
                </a:cubicBezTo>
                <a:cubicBezTo>
                  <a:pt x="348457" y="742950"/>
                  <a:pt x="346562" y="745153"/>
                  <a:pt x="345282" y="747712"/>
                </a:cubicBezTo>
                <a:cubicBezTo>
                  <a:pt x="344159" y="749957"/>
                  <a:pt x="344468" y="752896"/>
                  <a:pt x="342900" y="754856"/>
                </a:cubicBezTo>
                <a:cubicBezTo>
                  <a:pt x="341112" y="757091"/>
                  <a:pt x="338138" y="758031"/>
                  <a:pt x="335757" y="759619"/>
                </a:cubicBezTo>
                <a:cubicBezTo>
                  <a:pt x="330200" y="767952"/>
                  <a:pt x="328611" y="772319"/>
                  <a:pt x="316707" y="776287"/>
                </a:cubicBezTo>
                <a:cubicBezTo>
                  <a:pt x="311944" y="777875"/>
                  <a:pt x="306596" y="778265"/>
                  <a:pt x="302419" y="781050"/>
                </a:cubicBezTo>
                <a:cubicBezTo>
                  <a:pt x="300038" y="782637"/>
                  <a:pt x="297474" y="783980"/>
                  <a:pt x="295275" y="785812"/>
                </a:cubicBezTo>
                <a:cubicBezTo>
                  <a:pt x="292688" y="787968"/>
                  <a:pt x="291144" y="791450"/>
                  <a:pt x="288132" y="792956"/>
                </a:cubicBezTo>
                <a:cubicBezTo>
                  <a:pt x="284512" y="794766"/>
                  <a:pt x="280152" y="794355"/>
                  <a:pt x="276225" y="795337"/>
                </a:cubicBezTo>
                <a:cubicBezTo>
                  <a:pt x="273790" y="795946"/>
                  <a:pt x="271327" y="796596"/>
                  <a:pt x="269082" y="797719"/>
                </a:cubicBezTo>
                <a:cubicBezTo>
                  <a:pt x="250628" y="806946"/>
                  <a:pt x="272741" y="798881"/>
                  <a:pt x="254794" y="804862"/>
                </a:cubicBezTo>
                <a:cubicBezTo>
                  <a:pt x="224483" y="800532"/>
                  <a:pt x="248306" y="806382"/>
                  <a:pt x="230982" y="797719"/>
                </a:cubicBezTo>
                <a:cubicBezTo>
                  <a:pt x="228737" y="796596"/>
                  <a:pt x="226032" y="796556"/>
                  <a:pt x="223838" y="795337"/>
                </a:cubicBezTo>
                <a:cubicBezTo>
                  <a:pt x="218834" y="792557"/>
                  <a:pt x="214980" y="787622"/>
                  <a:pt x="209550" y="785812"/>
                </a:cubicBezTo>
                <a:cubicBezTo>
                  <a:pt x="207169" y="785018"/>
                  <a:pt x="204652" y="784553"/>
                  <a:pt x="202407" y="783431"/>
                </a:cubicBezTo>
                <a:cubicBezTo>
                  <a:pt x="195775" y="780115"/>
                  <a:pt x="193387" y="776793"/>
                  <a:pt x="188119" y="771525"/>
                </a:cubicBezTo>
                <a:cubicBezTo>
                  <a:pt x="186182" y="765713"/>
                  <a:pt x="185592" y="761854"/>
                  <a:pt x="180975" y="757237"/>
                </a:cubicBezTo>
                <a:cubicBezTo>
                  <a:pt x="178952" y="755214"/>
                  <a:pt x="176213" y="754062"/>
                  <a:pt x="173832" y="752475"/>
                </a:cubicBezTo>
                <a:lnTo>
                  <a:pt x="164307" y="738187"/>
                </a:lnTo>
                <a:lnTo>
                  <a:pt x="159544" y="731044"/>
                </a:lnTo>
                <a:cubicBezTo>
                  <a:pt x="158750" y="728663"/>
                  <a:pt x="158731" y="725860"/>
                  <a:pt x="157163" y="723900"/>
                </a:cubicBezTo>
                <a:cubicBezTo>
                  <a:pt x="155375" y="721665"/>
                  <a:pt x="151536" y="721564"/>
                  <a:pt x="150019" y="719137"/>
                </a:cubicBezTo>
                <a:cubicBezTo>
                  <a:pt x="135850" y="696467"/>
                  <a:pt x="154281" y="710866"/>
                  <a:pt x="138113" y="700087"/>
                </a:cubicBezTo>
                <a:lnTo>
                  <a:pt x="128588" y="671512"/>
                </a:lnTo>
                <a:cubicBezTo>
                  <a:pt x="127794" y="669131"/>
                  <a:pt x="127599" y="666457"/>
                  <a:pt x="126207" y="664369"/>
                </a:cubicBezTo>
                <a:lnTo>
                  <a:pt x="116682" y="650081"/>
                </a:lnTo>
                <a:cubicBezTo>
                  <a:pt x="110381" y="624885"/>
                  <a:pt x="118935" y="654555"/>
                  <a:pt x="109538" y="633412"/>
                </a:cubicBezTo>
                <a:cubicBezTo>
                  <a:pt x="107499" y="628825"/>
                  <a:pt x="106363" y="623887"/>
                  <a:pt x="104775" y="619125"/>
                </a:cubicBezTo>
                <a:lnTo>
                  <a:pt x="100013" y="604837"/>
                </a:lnTo>
                <a:lnTo>
                  <a:pt x="95250" y="590550"/>
                </a:lnTo>
                <a:lnTo>
                  <a:pt x="92869" y="583406"/>
                </a:lnTo>
                <a:cubicBezTo>
                  <a:pt x="92075" y="575469"/>
                  <a:pt x="91958" y="567434"/>
                  <a:pt x="90488" y="559594"/>
                </a:cubicBezTo>
                <a:cubicBezTo>
                  <a:pt x="89563" y="554660"/>
                  <a:pt x="87313" y="550069"/>
                  <a:pt x="85725" y="545306"/>
                </a:cubicBezTo>
                <a:lnTo>
                  <a:pt x="83344" y="538162"/>
                </a:lnTo>
                <a:lnTo>
                  <a:pt x="78582" y="523875"/>
                </a:lnTo>
                <a:cubicBezTo>
                  <a:pt x="74983" y="509482"/>
                  <a:pt x="77234" y="517452"/>
                  <a:pt x="71438" y="500062"/>
                </a:cubicBezTo>
                <a:cubicBezTo>
                  <a:pt x="63436" y="476053"/>
                  <a:pt x="75646" y="513298"/>
                  <a:pt x="66675" y="483394"/>
                </a:cubicBezTo>
                <a:cubicBezTo>
                  <a:pt x="65232" y="478586"/>
                  <a:pt x="61913" y="469106"/>
                  <a:pt x="61913" y="469106"/>
                </a:cubicBezTo>
                <a:cubicBezTo>
                  <a:pt x="55859" y="426726"/>
                  <a:pt x="62765" y="470985"/>
                  <a:pt x="57150" y="442912"/>
                </a:cubicBezTo>
                <a:cubicBezTo>
                  <a:pt x="56203" y="438178"/>
                  <a:pt x="55940" y="433309"/>
                  <a:pt x="54769" y="428625"/>
                </a:cubicBezTo>
                <a:cubicBezTo>
                  <a:pt x="53552" y="423755"/>
                  <a:pt x="51225" y="419207"/>
                  <a:pt x="50007" y="414337"/>
                </a:cubicBezTo>
                <a:cubicBezTo>
                  <a:pt x="49213" y="411162"/>
                  <a:pt x="48565" y="407947"/>
                  <a:pt x="47625" y="404812"/>
                </a:cubicBezTo>
                <a:cubicBezTo>
                  <a:pt x="46182" y="400004"/>
                  <a:pt x="42863" y="390525"/>
                  <a:pt x="42863" y="390525"/>
                </a:cubicBezTo>
                <a:cubicBezTo>
                  <a:pt x="42027" y="381323"/>
                  <a:pt x="40833" y="360974"/>
                  <a:pt x="38100" y="350044"/>
                </a:cubicBezTo>
                <a:cubicBezTo>
                  <a:pt x="36882" y="345174"/>
                  <a:pt x="33338" y="335756"/>
                  <a:pt x="33338" y="335756"/>
                </a:cubicBezTo>
                <a:cubicBezTo>
                  <a:pt x="32544" y="322262"/>
                  <a:pt x="32302" y="308725"/>
                  <a:pt x="30957" y="295275"/>
                </a:cubicBezTo>
                <a:cubicBezTo>
                  <a:pt x="30707" y="292777"/>
                  <a:pt x="29067" y="290592"/>
                  <a:pt x="28575" y="288131"/>
                </a:cubicBezTo>
                <a:cubicBezTo>
                  <a:pt x="27474" y="282627"/>
                  <a:pt x="27117" y="276998"/>
                  <a:pt x="26194" y="271462"/>
                </a:cubicBezTo>
                <a:cubicBezTo>
                  <a:pt x="25529" y="267470"/>
                  <a:pt x="24607" y="263525"/>
                  <a:pt x="23813" y="259556"/>
                </a:cubicBezTo>
                <a:cubicBezTo>
                  <a:pt x="23019" y="250031"/>
                  <a:pt x="22695" y="240455"/>
                  <a:pt x="21432" y="230981"/>
                </a:cubicBezTo>
                <a:cubicBezTo>
                  <a:pt x="21100" y="228493"/>
                  <a:pt x="19542" y="226298"/>
                  <a:pt x="19050" y="223837"/>
                </a:cubicBezTo>
                <a:cubicBezTo>
                  <a:pt x="17949" y="218334"/>
                  <a:pt x="17463" y="212725"/>
                  <a:pt x="16669" y="207169"/>
                </a:cubicBezTo>
                <a:cubicBezTo>
                  <a:pt x="15875" y="196056"/>
                  <a:pt x="15518" y="184904"/>
                  <a:pt x="14288" y="173831"/>
                </a:cubicBezTo>
                <a:cubicBezTo>
                  <a:pt x="13927" y="170578"/>
                  <a:pt x="12313" y="167553"/>
                  <a:pt x="11907" y="164306"/>
                </a:cubicBezTo>
                <a:cubicBezTo>
                  <a:pt x="10721" y="154822"/>
                  <a:pt x="10476" y="145242"/>
                  <a:pt x="9525" y="135731"/>
                </a:cubicBezTo>
                <a:cubicBezTo>
                  <a:pt x="8888" y="129363"/>
                  <a:pt x="7938" y="123031"/>
                  <a:pt x="7144" y="116681"/>
                </a:cubicBezTo>
                <a:cubicBezTo>
                  <a:pt x="6350" y="95250"/>
                  <a:pt x="5715" y="73812"/>
                  <a:pt x="4763" y="52387"/>
                </a:cubicBezTo>
                <a:cubicBezTo>
                  <a:pt x="4128" y="38092"/>
                  <a:pt x="3678" y="23776"/>
                  <a:pt x="2382" y="9525"/>
                </a:cubicBezTo>
                <a:cubicBezTo>
                  <a:pt x="2086" y="6266"/>
                  <a:pt x="0" y="0"/>
                  <a:pt x="0" y="0"/>
                </a:cubicBezTo>
                <a:lnTo>
                  <a:pt x="507207" y="28575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4155827" y="1484784"/>
            <a:ext cx="504056" cy="4464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Hydrodynamic Jet Propagation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3284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270892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59832" y="46531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Cocoon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47864" y="3304408"/>
            <a:ext cx="64807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4814312" y="3296414"/>
            <a:ext cx="64807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2451808" y="3692484"/>
            <a:ext cx="446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953277" y="3677955"/>
            <a:ext cx="44291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59849" y="2073265"/>
            <a:ext cx="50771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176090" y="4807416"/>
            <a:ext cx="507718" cy="1878116"/>
          </a:xfrm>
          <a:prstGeom prst="arc">
            <a:avLst>
              <a:gd name="adj1" fmla="val 342782"/>
              <a:gd name="adj2" fmla="val 54362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3922231" y="4807416"/>
            <a:ext cx="507718" cy="1878116"/>
          </a:xfrm>
          <a:prstGeom prst="arc">
            <a:avLst>
              <a:gd name="adj1" fmla="val 342782"/>
              <a:gd name="adj2" fmla="val 5436201"/>
            </a:avLst>
          </a:prstGeom>
          <a:ln w="190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H="1">
            <a:off x="4233388" y="5277369"/>
            <a:ext cx="378000" cy="1402059"/>
          </a:xfrm>
          <a:prstGeom prst="arc">
            <a:avLst>
              <a:gd name="adj1" fmla="val 5454510"/>
              <a:gd name="adj2" fmla="val 5409290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162337" y="1463355"/>
            <a:ext cx="52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78052" y="1494309"/>
            <a:ext cx="504056" cy="576064"/>
          </a:xfrm>
          <a:prstGeom prst="rect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7944" y="15907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56176" y="400506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Collimation </a:t>
            </a:r>
          </a:p>
          <a:p>
            <a:pPr algn="ctr"/>
            <a:r>
              <a:rPr lang="en-US" dirty="0" smtClean="0"/>
              <a:t>Shock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4788024" y="5013176"/>
            <a:ext cx="2040770" cy="577804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8144" y="4581128"/>
            <a:ext cx="2198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(O.B. &amp; Levinson 2007)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159002" y="1463576"/>
            <a:ext cx="50771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60232" y="1700808"/>
            <a:ext cx="1303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&amp; </a:t>
            </a:r>
          </a:p>
          <a:p>
            <a:r>
              <a:rPr lang="en-US" dirty="0" smtClean="0"/>
              <a:t>reverse</a:t>
            </a:r>
          </a:p>
          <a:p>
            <a:pPr algn="ctr"/>
            <a:r>
              <a:rPr lang="en-US" dirty="0" smtClean="0"/>
              <a:t>Shocks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4499992" y="2204864"/>
            <a:ext cx="2160240" cy="360040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644008" y="1484784"/>
            <a:ext cx="1944216" cy="288032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319972" y="2096852"/>
            <a:ext cx="216024" cy="432048"/>
          </a:xfrm>
          <a:prstGeom prst="rightBrace">
            <a:avLst>
              <a:gd name="adj1" fmla="val 41087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9512" y="6165304"/>
            <a:ext cx="1728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O.B. et al 2011a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202862" y="22895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jet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0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23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72952"/>
            <a:ext cx="3744416" cy="484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hord 8"/>
          <p:cNvSpPr/>
          <p:nvPr/>
        </p:nvSpPr>
        <p:spPr>
          <a:xfrm>
            <a:off x="2991252" y="1412775"/>
            <a:ext cx="2880320" cy="5282271"/>
          </a:xfrm>
          <a:prstGeom prst="chord">
            <a:avLst>
              <a:gd name="adj1" fmla="val 16546378"/>
              <a:gd name="adj2" fmla="val 15850672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64806" y="5884068"/>
            <a:ext cx="507207" cy="806946"/>
          </a:xfrm>
          <a:custGeom>
            <a:avLst/>
            <a:gdLst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0" fmla="*/ 507207 w 507207"/>
              <a:gd name="connsiteY0" fmla="*/ 54769 h 833140"/>
              <a:gd name="connsiteX1" fmla="*/ 504825 w 507207"/>
              <a:gd name="connsiteY1" fmla="*/ 107156 h 833140"/>
              <a:gd name="connsiteX2" fmla="*/ 500063 w 507207"/>
              <a:gd name="connsiteY2" fmla="*/ 133350 h 833140"/>
              <a:gd name="connsiteX3" fmla="*/ 497682 w 507207"/>
              <a:gd name="connsiteY3" fmla="*/ 185738 h 833140"/>
              <a:gd name="connsiteX4" fmla="*/ 495300 w 507207"/>
              <a:gd name="connsiteY4" fmla="*/ 252413 h 833140"/>
              <a:gd name="connsiteX5" fmla="*/ 488157 w 507207"/>
              <a:gd name="connsiteY5" fmla="*/ 283369 h 833140"/>
              <a:gd name="connsiteX6" fmla="*/ 485775 w 507207"/>
              <a:gd name="connsiteY6" fmla="*/ 326231 h 833140"/>
              <a:gd name="connsiteX7" fmla="*/ 481013 w 507207"/>
              <a:gd name="connsiteY7" fmla="*/ 350044 h 833140"/>
              <a:gd name="connsiteX8" fmla="*/ 478632 w 507207"/>
              <a:gd name="connsiteY8" fmla="*/ 364331 h 833140"/>
              <a:gd name="connsiteX9" fmla="*/ 473869 w 507207"/>
              <a:gd name="connsiteY9" fmla="*/ 421481 h 833140"/>
              <a:gd name="connsiteX10" fmla="*/ 469107 w 507207"/>
              <a:gd name="connsiteY10" fmla="*/ 435769 h 833140"/>
              <a:gd name="connsiteX11" fmla="*/ 464344 w 507207"/>
              <a:gd name="connsiteY11" fmla="*/ 454819 h 833140"/>
              <a:gd name="connsiteX12" fmla="*/ 459582 w 507207"/>
              <a:gd name="connsiteY12" fmla="*/ 485775 h 833140"/>
              <a:gd name="connsiteX13" fmla="*/ 454819 w 507207"/>
              <a:gd name="connsiteY13" fmla="*/ 492919 h 833140"/>
              <a:gd name="connsiteX14" fmla="*/ 450057 w 507207"/>
              <a:gd name="connsiteY14" fmla="*/ 514350 h 833140"/>
              <a:gd name="connsiteX15" fmla="*/ 447675 w 507207"/>
              <a:gd name="connsiteY15" fmla="*/ 521494 h 833140"/>
              <a:gd name="connsiteX16" fmla="*/ 442913 w 507207"/>
              <a:gd name="connsiteY16" fmla="*/ 554831 h 833140"/>
              <a:gd name="connsiteX17" fmla="*/ 438150 w 507207"/>
              <a:gd name="connsiteY17" fmla="*/ 561975 h 833140"/>
              <a:gd name="connsiteX18" fmla="*/ 433388 w 507207"/>
              <a:gd name="connsiteY18" fmla="*/ 576263 h 833140"/>
              <a:gd name="connsiteX19" fmla="*/ 428625 w 507207"/>
              <a:gd name="connsiteY19" fmla="*/ 597694 h 833140"/>
              <a:gd name="connsiteX20" fmla="*/ 423863 w 507207"/>
              <a:gd name="connsiteY20" fmla="*/ 611981 h 833140"/>
              <a:gd name="connsiteX21" fmla="*/ 421482 w 507207"/>
              <a:gd name="connsiteY21" fmla="*/ 619125 h 833140"/>
              <a:gd name="connsiteX22" fmla="*/ 419100 w 507207"/>
              <a:gd name="connsiteY22" fmla="*/ 628650 h 833140"/>
              <a:gd name="connsiteX23" fmla="*/ 411957 w 507207"/>
              <a:gd name="connsiteY23" fmla="*/ 642938 h 833140"/>
              <a:gd name="connsiteX24" fmla="*/ 404813 w 507207"/>
              <a:gd name="connsiteY24" fmla="*/ 664369 h 833140"/>
              <a:gd name="connsiteX25" fmla="*/ 402432 w 507207"/>
              <a:gd name="connsiteY25" fmla="*/ 671513 h 833140"/>
              <a:gd name="connsiteX26" fmla="*/ 400050 w 507207"/>
              <a:gd name="connsiteY26" fmla="*/ 678656 h 833140"/>
              <a:gd name="connsiteX27" fmla="*/ 397669 w 507207"/>
              <a:gd name="connsiteY27" fmla="*/ 688181 h 833140"/>
              <a:gd name="connsiteX28" fmla="*/ 392907 w 507207"/>
              <a:gd name="connsiteY28" fmla="*/ 702469 h 833140"/>
              <a:gd name="connsiteX29" fmla="*/ 385763 w 507207"/>
              <a:gd name="connsiteY29" fmla="*/ 709613 h 833140"/>
              <a:gd name="connsiteX30" fmla="*/ 373857 w 507207"/>
              <a:gd name="connsiteY30" fmla="*/ 733425 h 833140"/>
              <a:gd name="connsiteX31" fmla="*/ 373857 w 507207"/>
              <a:gd name="connsiteY31" fmla="*/ 733425 h 833140"/>
              <a:gd name="connsiteX32" fmla="*/ 364332 w 507207"/>
              <a:gd name="connsiteY32" fmla="*/ 747713 h 833140"/>
              <a:gd name="connsiteX33" fmla="*/ 357188 w 507207"/>
              <a:gd name="connsiteY33" fmla="*/ 762000 h 833140"/>
              <a:gd name="connsiteX34" fmla="*/ 350044 w 507207"/>
              <a:gd name="connsiteY34" fmla="*/ 766763 h 833140"/>
              <a:gd name="connsiteX35" fmla="*/ 345282 w 507207"/>
              <a:gd name="connsiteY35" fmla="*/ 773906 h 833140"/>
              <a:gd name="connsiteX36" fmla="*/ 342900 w 507207"/>
              <a:gd name="connsiteY36" fmla="*/ 781050 h 833140"/>
              <a:gd name="connsiteX37" fmla="*/ 335757 w 507207"/>
              <a:gd name="connsiteY37" fmla="*/ 785813 h 833140"/>
              <a:gd name="connsiteX38" fmla="*/ 316707 w 507207"/>
              <a:gd name="connsiteY38" fmla="*/ 802481 h 833140"/>
              <a:gd name="connsiteX39" fmla="*/ 302419 w 507207"/>
              <a:gd name="connsiteY39" fmla="*/ 807244 h 833140"/>
              <a:gd name="connsiteX40" fmla="*/ 295275 w 507207"/>
              <a:gd name="connsiteY40" fmla="*/ 812006 h 833140"/>
              <a:gd name="connsiteX41" fmla="*/ 288132 w 507207"/>
              <a:gd name="connsiteY41" fmla="*/ 819150 h 833140"/>
              <a:gd name="connsiteX42" fmla="*/ 276225 w 507207"/>
              <a:gd name="connsiteY42" fmla="*/ 821531 h 833140"/>
              <a:gd name="connsiteX43" fmla="*/ 269082 w 507207"/>
              <a:gd name="connsiteY43" fmla="*/ 823913 h 833140"/>
              <a:gd name="connsiteX44" fmla="*/ 254794 w 507207"/>
              <a:gd name="connsiteY44" fmla="*/ 831056 h 833140"/>
              <a:gd name="connsiteX45" fmla="*/ 230982 w 507207"/>
              <a:gd name="connsiteY45" fmla="*/ 823913 h 833140"/>
              <a:gd name="connsiteX46" fmla="*/ 223838 w 507207"/>
              <a:gd name="connsiteY46" fmla="*/ 821531 h 833140"/>
              <a:gd name="connsiteX47" fmla="*/ 209550 w 507207"/>
              <a:gd name="connsiteY47" fmla="*/ 812006 h 833140"/>
              <a:gd name="connsiteX48" fmla="*/ 202407 w 507207"/>
              <a:gd name="connsiteY48" fmla="*/ 809625 h 833140"/>
              <a:gd name="connsiteX49" fmla="*/ 188119 w 507207"/>
              <a:gd name="connsiteY49" fmla="*/ 797719 h 833140"/>
              <a:gd name="connsiteX50" fmla="*/ 180975 w 507207"/>
              <a:gd name="connsiteY50" fmla="*/ 783431 h 833140"/>
              <a:gd name="connsiteX51" fmla="*/ 173832 w 507207"/>
              <a:gd name="connsiteY51" fmla="*/ 778669 h 833140"/>
              <a:gd name="connsiteX52" fmla="*/ 164307 w 507207"/>
              <a:gd name="connsiteY52" fmla="*/ 764381 h 833140"/>
              <a:gd name="connsiteX53" fmla="*/ 159544 w 507207"/>
              <a:gd name="connsiteY53" fmla="*/ 757238 h 833140"/>
              <a:gd name="connsiteX54" fmla="*/ 157163 w 507207"/>
              <a:gd name="connsiteY54" fmla="*/ 750094 h 833140"/>
              <a:gd name="connsiteX55" fmla="*/ 150019 w 507207"/>
              <a:gd name="connsiteY55" fmla="*/ 745331 h 833140"/>
              <a:gd name="connsiteX56" fmla="*/ 138113 w 507207"/>
              <a:gd name="connsiteY56" fmla="*/ 726281 h 833140"/>
              <a:gd name="connsiteX57" fmla="*/ 128588 w 507207"/>
              <a:gd name="connsiteY57" fmla="*/ 697706 h 833140"/>
              <a:gd name="connsiteX58" fmla="*/ 126207 w 507207"/>
              <a:gd name="connsiteY58" fmla="*/ 690563 h 833140"/>
              <a:gd name="connsiteX59" fmla="*/ 116682 w 507207"/>
              <a:gd name="connsiteY59" fmla="*/ 676275 h 833140"/>
              <a:gd name="connsiteX60" fmla="*/ 109538 w 507207"/>
              <a:gd name="connsiteY60" fmla="*/ 659606 h 833140"/>
              <a:gd name="connsiteX61" fmla="*/ 104775 w 507207"/>
              <a:gd name="connsiteY61" fmla="*/ 645319 h 833140"/>
              <a:gd name="connsiteX62" fmla="*/ 100013 w 507207"/>
              <a:gd name="connsiteY62" fmla="*/ 631031 h 833140"/>
              <a:gd name="connsiteX63" fmla="*/ 95250 w 507207"/>
              <a:gd name="connsiteY63" fmla="*/ 616744 h 833140"/>
              <a:gd name="connsiteX64" fmla="*/ 92869 w 507207"/>
              <a:gd name="connsiteY64" fmla="*/ 609600 h 833140"/>
              <a:gd name="connsiteX65" fmla="*/ 90488 w 507207"/>
              <a:gd name="connsiteY65" fmla="*/ 585788 h 833140"/>
              <a:gd name="connsiteX66" fmla="*/ 85725 w 507207"/>
              <a:gd name="connsiteY66" fmla="*/ 571500 h 833140"/>
              <a:gd name="connsiteX67" fmla="*/ 83344 w 507207"/>
              <a:gd name="connsiteY67" fmla="*/ 564356 h 833140"/>
              <a:gd name="connsiteX68" fmla="*/ 78582 w 507207"/>
              <a:gd name="connsiteY68" fmla="*/ 550069 h 833140"/>
              <a:gd name="connsiteX69" fmla="*/ 71438 w 507207"/>
              <a:gd name="connsiteY69" fmla="*/ 526256 h 833140"/>
              <a:gd name="connsiteX70" fmla="*/ 66675 w 507207"/>
              <a:gd name="connsiteY70" fmla="*/ 509588 h 833140"/>
              <a:gd name="connsiteX71" fmla="*/ 61913 w 507207"/>
              <a:gd name="connsiteY71" fmla="*/ 495300 h 833140"/>
              <a:gd name="connsiteX72" fmla="*/ 57150 w 507207"/>
              <a:gd name="connsiteY72" fmla="*/ 469106 h 833140"/>
              <a:gd name="connsiteX73" fmla="*/ 54769 w 507207"/>
              <a:gd name="connsiteY73" fmla="*/ 454819 h 833140"/>
              <a:gd name="connsiteX74" fmla="*/ 50007 w 507207"/>
              <a:gd name="connsiteY74" fmla="*/ 440531 h 833140"/>
              <a:gd name="connsiteX75" fmla="*/ 47625 w 507207"/>
              <a:gd name="connsiteY75" fmla="*/ 431006 h 833140"/>
              <a:gd name="connsiteX76" fmla="*/ 42863 w 507207"/>
              <a:gd name="connsiteY76" fmla="*/ 416719 h 833140"/>
              <a:gd name="connsiteX77" fmla="*/ 38100 w 507207"/>
              <a:gd name="connsiteY77" fmla="*/ 376238 h 833140"/>
              <a:gd name="connsiteX78" fmla="*/ 33338 w 507207"/>
              <a:gd name="connsiteY78" fmla="*/ 361950 h 833140"/>
              <a:gd name="connsiteX79" fmla="*/ 30957 w 507207"/>
              <a:gd name="connsiteY79" fmla="*/ 321469 h 833140"/>
              <a:gd name="connsiteX80" fmla="*/ 28575 w 507207"/>
              <a:gd name="connsiteY80" fmla="*/ 314325 h 833140"/>
              <a:gd name="connsiteX81" fmla="*/ 26194 w 507207"/>
              <a:gd name="connsiteY81" fmla="*/ 297656 h 833140"/>
              <a:gd name="connsiteX82" fmla="*/ 23813 w 507207"/>
              <a:gd name="connsiteY82" fmla="*/ 285750 h 833140"/>
              <a:gd name="connsiteX83" fmla="*/ 21432 w 507207"/>
              <a:gd name="connsiteY83" fmla="*/ 257175 h 833140"/>
              <a:gd name="connsiteX84" fmla="*/ 19050 w 507207"/>
              <a:gd name="connsiteY84" fmla="*/ 250031 h 833140"/>
              <a:gd name="connsiteX85" fmla="*/ 16669 w 507207"/>
              <a:gd name="connsiteY85" fmla="*/ 233363 h 833140"/>
              <a:gd name="connsiteX86" fmla="*/ 14288 w 507207"/>
              <a:gd name="connsiteY86" fmla="*/ 200025 h 833140"/>
              <a:gd name="connsiteX87" fmla="*/ 11907 w 507207"/>
              <a:gd name="connsiteY87" fmla="*/ 190500 h 833140"/>
              <a:gd name="connsiteX88" fmla="*/ 9525 w 507207"/>
              <a:gd name="connsiteY88" fmla="*/ 161925 h 833140"/>
              <a:gd name="connsiteX89" fmla="*/ 7144 w 507207"/>
              <a:gd name="connsiteY89" fmla="*/ 142875 h 833140"/>
              <a:gd name="connsiteX90" fmla="*/ 4763 w 507207"/>
              <a:gd name="connsiteY90" fmla="*/ 78581 h 833140"/>
              <a:gd name="connsiteX91" fmla="*/ 2382 w 507207"/>
              <a:gd name="connsiteY91" fmla="*/ 35719 h 833140"/>
              <a:gd name="connsiteX92" fmla="*/ 0 w 507207"/>
              <a:gd name="connsiteY92" fmla="*/ 26194 h 833140"/>
              <a:gd name="connsiteX93" fmla="*/ 7144 w 507207"/>
              <a:gd name="connsiteY93" fmla="*/ 0 h 833140"/>
              <a:gd name="connsiteX0" fmla="*/ 507207 w 507207"/>
              <a:gd name="connsiteY0" fmla="*/ 4355852 h 5134223"/>
              <a:gd name="connsiteX1" fmla="*/ 504825 w 507207"/>
              <a:gd name="connsiteY1" fmla="*/ 4408239 h 5134223"/>
              <a:gd name="connsiteX2" fmla="*/ 500063 w 507207"/>
              <a:gd name="connsiteY2" fmla="*/ 4434433 h 5134223"/>
              <a:gd name="connsiteX3" fmla="*/ 497682 w 507207"/>
              <a:gd name="connsiteY3" fmla="*/ 4486821 h 5134223"/>
              <a:gd name="connsiteX4" fmla="*/ 495300 w 507207"/>
              <a:gd name="connsiteY4" fmla="*/ 4553496 h 5134223"/>
              <a:gd name="connsiteX5" fmla="*/ 488157 w 507207"/>
              <a:gd name="connsiteY5" fmla="*/ 4584452 h 5134223"/>
              <a:gd name="connsiteX6" fmla="*/ 485775 w 507207"/>
              <a:gd name="connsiteY6" fmla="*/ 4627314 h 5134223"/>
              <a:gd name="connsiteX7" fmla="*/ 481013 w 507207"/>
              <a:gd name="connsiteY7" fmla="*/ 4651127 h 5134223"/>
              <a:gd name="connsiteX8" fmla="*/ 478632 w 507207"/>
              <a:gd name="connsiteY8" fmla="*/ 4665414 h 5134223"/>
              <a:gd name="connsiteX9" fmla="*/ 473869 w 507207"/>
              <a:gd name="connsiteY9" fmla="*/ 4722564 h 5134223"/>
              <a:gd name="connsiteX10" fmla="*/ 469107 w 507207"/>
              <a:gd name="connsiteY10" fmla="*/ 4736852 h 5134223"/>
              <a:gd name="connsiteX11" fmla="*/ 464344 w 507207"/>
              <a:gd name="connsiteY11" fmla="*/ 4755902 h 5134223"/>
              <a:gd name="connsiteX12" fmla="*/ 459582 w 507207"/>
              <a:gd name="connsiteY12" fmla="*/ 4786858 h 5134223"/>
              <a:gd name="connsiteX13" fmla="*/ 454819 w 507207"/>
              <a:gd name="connsiteY13" fmla="*/ 4794002 h 5134223"/>
              <a:gd name="connsiteX14" fmla="*/ 450057 w 507207"/>
              <a:gd name="connsiteY14" fmla="*/ 4815433 h 5134223"/>
              <a:gd name="connsiteX15" fmla="*/ 447675 w 507207"/>
              <a:gd name="connsiteY15" fmla="*/ 4822577 h 5134223"/>
              <a:gd name="connsiteX16" fmla="*/ 442913 w 507207"/>
              <a:gd name="connsiteY16" fmla="*/ 4855914 h 5134223"/>
              <a:gd name="connsiteX17" fmla="*/ 438150 w 507207"/>
              <a:gd name="connsiteY17" fmla="*/ 4863058 h 5134223"/>
              <a:gd name="connsiteX18" fmla="*/ 433388 w 507207"/>
              <a:gd name="connsiteY18" fmla="*/ 4877346 h 5134223"/>
              <a:gd name="connsiteX19" fmla="*/ 428625 w 507207"/>
              <a:gd name="connsiteY19" fmla="*/ 4898777 h 5134223"/>
              <a:gd name="connsiteX20" fmla="*/ 423863 w 507207"/>
              <a:gd name="connsiteY20" fmla="*/ 4913064 h 5134223"/>
              <a:gd name="connsiteX21" fmla="*/ 421482 w 507207"/>
              <a:gd name="connsiteY21" fmla="*/ 4920208 h 5134223"/>
              <a:gd name="connsiteX22" fmla="*/ 419100 w 507207"/>
              <a:gd name="connsiteY22" fmla="*/ 4929733 h 5134223"/>
              <a:gd name="connsiteX23" fmla="*/ 411957 w 507207"/>
              <a:gd name="connsiteY23" fmla="*/ 4944021 h 5134223"/>
              <a:gd name="connsiteX24" fmla="*/ 404813 w 507207"/>
              <a:gd name="connsiteY24" fmla="*/ 4965452 h 5134223"/>
              <a:gd name="connsiteX25" fmla="*/ 402432 w 507207"/>
              <a:gd name="connsiteY25" fmla="*/ 4972596 h 5134223"/>
              <a:gd name="connsiteX26" fmla="*/ 400050 w 507207"/>
              <a:gd name="connsiteY26" fmla="*/ 4979739 h 5134223"/>
              <a:gd name="connsiteX27" fmla="*/ 397669 w 507207"/>
              <a:gd name="connsiteY27" fmla="*/ 4989264 h 5134223"/>
              <a:gd name="connsiteX28" fmla="*/ 392907 w 507207"/>
              <a:gd name="connsiteY28" fmla="*/ 5003552 h 5134223"/>
              <a:gd name="connsiteX29" fmla="*/ 385763 w 507207"/>
              <a:gd name="connsiteY29" fmla="*/ 5010696 h 5134223"/>
              <a:gd name="connsiteX30" fmla="*/ 373857 w 507207"/>
              <a:gd name="connsiteY30" fmla="*/ 5034508 h 5134223"/>
              <a:gd name="connsiteX31" fmla="*/ 373857 w 507207"/>
              <a:gd name="connsiteY31" fmla="*/ 5034508 h 5134223"/>
              <a:gd name="connsiteX32" fmla="*/ 364332 w 507207"/>
              <a:gd name="connsiteY32" fmla="*/ 5048796 h 5134223"/>
              <a:gd name="connsiteX33" fmla="*/ 357188 w 507207"/>
              <a:gd name="connsiteY33" fmla="*/ 5063083 h 5134223"/>
              <a:gd name="connsiteX34" fmla="*/ 350044 w 507207"/>
              <a:gd name="connsiteY34" fmla="*/ 5067846 h 5134223"/>
              <a:gd name="connsiteX35" fmla="*/ 345282 w 507207"/>
              <a:gd name="connsiteY35" fmla="*/ 5074989 h 5134223"/>
              <a:gd name="connsiteX36" fmla="*/ 342900 w 507207"/>
              <a:gd name="connsiteY36" fmla="*/ 5082133 h 5134223"/>
              <a:gd name="connsiteX37" fmla="*/ 335757 w 507207"/>
              <a:gd name="connsiteY37" fmla="*/ 5086896 h 5134223"/>
              <a:gd name="connsiteX38" fmla="*/ 316707 w 507207"/>
              <a:gd name="connsiteY38" fmla="*/ 5103564 h 5134223"/>
              <a:gd name="connsiteX39" fmla="*/ 302419 w 507207"/>
              <a:gd name="connsiteY39" fmla="*/ 5108327 h 5134223"/>
              <a:gd name="connsiteX40" fmla="*/ 295275 w 507207"/>
              <a:gd name="connsiteY40" fmla="*/ 5113089 h 5134223"/>
              <a:gd name="connsiteX41" fmla="*/ 288132 w 507207"/>
              <a:gd name="connsiteY41" fmla="*/ 5120233 h 5134223"/>
              <a:gd name="connsiteX42" fmla="*/ 276225 w 507207"/>
              <a:gd name="connsiteY42" fmla="*/ 5122614 h 5134223"/>
              <a:gd name="connsiteX43" fmla="*/ 269082 w 507207"/>
              <a:gd name="connsiteY43" fmla="*/ 5124996 h 5134223"/>
              <a:gd name="connsiteX44" fmla="*/ 254794 w 507207"/>
              <a:gd name="connsiteY44" fmla="*/ 5132139 h 5134223"/>
              <a:gd name="connsiteX45" fmla="*/ 230982 w 507207"/>
              <a:gd name="connsiteY45" fmla="*/ 5124996 h 5134223"/>
              <a:gd name="connsiteX46" fmla="*/ 223838 w 507207"/>
              <a:gd name="connsiteY46" fmla="*/ 5122614 h 5134223"/>
              <a:gd name="connsiteX47" fmla="*/ 209550 w 507207"/>
              <a:gd name="connsiteY47" fmla="*/ 5113089 h 5134223"/>
              <a:gd name="connsiteX48" fmla="*/ 202407 w 507207"/>
              <a:gd name="connsiteY48" fmla="*/ 5110708 h 5134223"/>
              <a:gd name="connsiteX49" fmla="*/ 188119 w 507207"/>
              <a:gd name="connsiteY49" fmla="*/ 5098802 h 5134223"/>
              <a:gd name="connsiteX50" fmla="*/ 180975 w 507207"/>
              <a:gd name="connsiteY50" fmla="*/ 5084514 h 5134223"/>
              <a:gd name="connsiteX51" fmla="*/ 173832 w 507207"/>
              <a:gd name="connsiteY51" fmla="*/ 5079752 h 5134223"/>
              <a:gd name="connsiteX52" fmla="*/ 164307 w 507207"/>
              <a:gd name="connsiteY52" fmla="*/ 5065464 h 5134223"/>
              <a:gd name="connsiteX53" fmla="*/ 159544 w 507207"/>
              <a:gd name="connsiteY53" fmla="*/ 5058321 h 5134223"/>
              <a:gd name="connsiteX54" fmla="*/ 157163 w 507207"/>
              <a:gd name="connsiteY54" fmla="*/ 5051177 h 5134223"/>
              <a:gd name="connsiteX55" fmla="*/ 150019 w 507207"/>
              <a:gd name="connsiteY55" fmla="*/ 5046414 h 5134223"/>
              <a:gd name="connsiteX56" fmla="*/ 138113 w 507207"/>
              <a:gd name="connsiteY56" fmla="*/ 5027364 h 5134223"/>
              <a:gd name="connsiteX57" fmla="*/ 128588 w 507207"/>
              <a:gd name="connsiteY57" fmla="*/ 4998789 h 5134223"/>
              <a:gd name="connsiteX58" fmla="*/ 126207 w 507207"/>
              <a:gd name="connsiteY58" fmla="*/ 4991646 h 5134223"/>
              <a:gd name="connsiteX59" fmla="*/ 116682 w 507207"/>
              <a:gd name="connsiteY59" fmla="*/ 4977358 h 5134223"/>
              <a:gd name="connsiteX60" fmla="*/ 109538 w 507207"/>
              <a:gd name="connsiteY60" fmla="*/ 4960689 h 5134223"/>
              <a:gd name="connsiteX61" fmla="*/ 104775 w 507207"/>
              <a:gd name="connsiteY61" fmla="*/ 4946402 h 5134223"/>
              <a:gd name="connsiteX62" fmla="*/ 100013 w 507207"/>
              <a:gd name="connsiteY62" fmla="*/ 4932114 h 5134223"/>
              <a:gd name="connsiteX63" fmla="*/ 95250 w 507207"/>
              <a:gd name="connsiteY63" fmla="*/ 4917827 h 5134223"/>
              <a:gd name="connsiteX64" fmla="*/ 92869 w 507207"/>
              <a:gd name="connsiteY64" fmla="*/ 4910683 h 5134223"/>
              <a:gd name="connsiteX65" fmla="*/ 90488 w 507207"/>
              <a:gd name="connsiteY65" fmla="*/ 4886871 h 5134223"/>
              <a:gd name="connsiteX66" fmla="*/ 85725 w 507207"/>
              <a:gd name="connsiteY66" fmla="*/ 4872583 h 5134223"/>
              <a:gd name="connsiteX67" fmla="*/ 83344 w 507207"/>
              <a:gd name="connsiteY67" fmla="*/ 4865439 h 5134223"/>
              <a:gd name="connsiteX68" fmla="*/ 78582 w 507207"/>
              <a:gd name="connsiteY68" fmla="*/ 4851152 h 5134223"/>
              <a:gd name="connsiteX69" fmla="*/ 71438 w 507207"/>
              <a:gd name="connsiteY69" fmla="*/ 4827339 h 5134223"/>
              <a:gd name="connsiteX70" fmla="*/ 66675 w 507207"/>
              <a:gd name="connsiteY70" fmla="*/ 4810671 h 5134223"/>
              <a:gd name="connsiteX71" fmla="*/ 61913 w 507207"/>
              <a:gd name="connsiteY71" fmla="*/ 4796383 h 5134223"/>
              <a:gd name="connsiteX72" fmla="*/ 57150 w 507207"/>
              <a:gd name="connsiteY72" fmla="*/ 4770189 h 5134223"/>
              <a:gd name="connsiteX73" fmla="*/ 54769 w 507207"/>
              <a:gd name="connsiteY73" fmla="*/ 4755902 h 5134223"/>
              <a:gd name="connsiteX74" fmla="*/ 50007 w 507207"/>
              <a:gd name="connsiteY74" fmla="*/ 4741614 h 5134223"/>
              <a:gd name="connsiteX75" fmla="*/ 47625 w 507207"/>
              <a:gd name="connsiteY75" fmla="*/ 4732089 h 5134223"/>
              <a:gd name="connsiteX76" fmla="*/ 42863 w 507207"/>
              <a:gd name="connsiteY76" fmla="*/ 4717802 h 5134223"/>
              <a:gd name="connsiteX77" fmla="*/ 38100 w 507207"/>
              <a:gd name="connsiteY77" fmla="*/ 4677321 h 5134223"/>
              <a:gd name="connsiteX78" fmla="*/ 33338 w 507207"/>
              <a:gd name="connsiteY78" fmla="*/ 4663033 h 5134223"/>
              <a:gd name="connsiteX79" fmla="*/ 30957 w 507207"/>
              <a:gd name="connsiteY79" fmla="*/ 4622552 h 5134223"/>
              <a:gd name="connsiteX80" fmla="*/ 28575 w 507207"/>
              <a:gd name="connsiteY80" fmla="*/ 4615408 h 5134223"/>
              <a:gd name="connsiteX81" fmla="*/ 26194 w 507207"/>
              <a:gd name="connsiteY81" fmla="*/ 4598739 h 5134223"/>
              <a:gd name="connsiteX82" fmla="*/ 23813 w 507207"/>
              <a:gd name="connsiteY82" fmla="*/ 4586833 h 5134223"/>
              <a:gd name="connsiteX83" fmla="*/ 21432 w 507207"/>
              <a:gd name="connsiteY83" fmla="*/ 4558258 h 5134223"/>
              <a:gd name="connsiteX84" fmla="*/ 19050 w 507207"/>
              <a:gd name="connsiteY84" fmla="*/ 4551114 h 5134223"/>
              <a:gd name="connsiteX85" fmla="*/ 16669 w 507207"/>
              <a:gd name="connsiteY85" fmla="*/ 4534446 h 5134223"/>
              <a:gd name="connsiteX86" fmla="*/ 14288 w 507207"/>
              <a:gd name="connsiteY86" fmla="*/ 4501108 h 5134223"/>
              <a:gd name="connsiteX87" fmla="*/ 11907 w 507207"/>
              <a:gd name="connsiteY87" fmla="*/ 4491583 h 5134223"/>
              <a:gd name="connsiteX88" fmla="*/ 9525 w 507207"/>
              <a:gd name="connsiteY88" fmla="*/ 4463008 h 5134223"/>
              <a:gd name="connsiteX89" fmla="*/ 7144 w 507207"/>
              <a:gd name="connsiteY89" fmla="*/ 4443958 h 5134223"/>
              <a:gd name="connsiteX90" fmla="*/ 4763 w 507207"/>
              <a:gd name="connsiteY90" fmla="*/ 4379664 h 5134223"/>
              <a:gd name="connsiteX91" fmla="*/ 2382 w 507207"/>
              <a:gd name="connsiteY91" fmla="*/ 4336802 h 5134223"/>
              <a:gd name="connsiteX92" fmla="*/ 0 w 507207"/>
              <a:gd name="connsiteY92" fmla="*/ 4327277 h 5134223"/>
              <a:gd name="connsiteX93" fmla="*/ 47154 w 507207"/>
              <a:gd name="connsiteY93" fmla="*/ 0 h 5134223"/>
              <a:gd name="connsiteX0" fmla="*/ 507207 w 507207"/>
              <a:gd name="connsiteY0" fmla="*/ 4427859 h 5206230"/>
              <a:gd name="connsiteX1" fmla="*/ 504825 w 507207"/>
              <a:gd name="connsiteY1" fmla="*/ 4480246 h 5206230"/>
              <a:gd name="connsiteX2" fmla="*/ 500063 w 507207"/>
              <a:gd name="connsiteY2" fmla="*/ 4506440 h 5206230"/>
              <a:gd name="connsiteX3" fmla="*/ 497682 w 507207"/>
              <a:gd name="connsiteY3" fmla="*/ 4558828 h 5206230"/>
              <a:gd name="connsiteX4" fmla="*/ 495300 w 507207"/>
              <a:gd name="connsiteY4" fmla="*/ 4625503 h 5206230"/>
              <a:gd name="connsiteX5" fmla="*/ 488157 w 507207"/>
              <a:gd name="connsiteY5" fmla="*/ 4656459 h 5206230"/>
              <a:gd name="connsiteX6" fmla="*/ 485775 w 507207"/>
              <a:gd name="connsiteY6" fmla="*/ 4699321 h 5206230"/>
              <a:gd name="connsiteX7" fmla="*/ 481013 w 507207"/>
              <a:gd name="connsiteY7" fmla="*/ 4723134 h 5206230"/>
              <a:gd name="connsiteX8" fmla="*/ 478632 w 507207"/>
              <a:gd name="connsiteY8" fmla="*/ 4737421 h 5206230"/>
              <a:gd name="connsiteX9" fmla="*/ 473869 w 507207"/>
              <a:gd name="connsiteY9" fmla="*/ 4794571 h 5206230"/>
              <a:gd name="connsiteX10" fmla="*/ 469107 w 507207"/>
              <a:gd name="connsiteY10" fmla="*/ 4808859 h 5206230"/>
              <a:gd name="connsiteX11" fmla="*/ 464344 w 507207"/>
              <a:gd name="connsiteY11" fmla="*/ 4827909 h 5206230"/>
              <a:gd name="connsiteX12" fmla="*/ 459582 w 507207"/>
              <a:gd name="connsiteY12" fmla="*/ 4858865 h 5206230"/>
              <a:gd name="connsiteX13" fmla="*/ 454819 w 507207"/>
              <a:gd name="connsiteY13" fmla="*/ 4866009 h 5206230"/>
              <a:gd name="connsiteX14" fmla="*/ 450057 w 507207"/>
              <a:gd name="connsiteY14" fmla="*/ 4887440 h 5206230"/>
              <a:gd name="connsiteX15" fmla="*/ 447675 w 507207"/>
              <a:gd name="connsiteY15" fmla="*/ 4894584 h 5206230"/>
              <a:gd name="connsiteX16" fmla="*/ 442913 w 507207"/>
              <a:gd name="connsiteY16" fmla="*/ 4927921 h 5206230"/>
              <a:gd name="connsiteX17" fmla="*/ 438150 w 507207"/>
              <a:gd name="connsiteY17" fmla="*/ 4935065 h 5206230"/>
              <a:gd name="connsiteX18" fmla="*/ 433388 w 507207"/>
              <a:gd name="connsiteY18" fmla="*/ 4949353 h 5206230"/>
              <a:gd name="connsiteX19" fmla="*/ 428625 w 507207"/>
              <a:gd name="connsiteY19" fmla="*/ 4970784 h 5206230"/>
              <a:gd name="connsiteX20" fmla="*/ 423863 w 507207"/>
              <a:gd name="connsiteY20" fmla="*/ 4985071 h 5206230"/>
              <a:gd name="connsiteX21" fmla="*/ 421482 w 507207"/>
              <a:gd name="connsiteY21" fmla="*/ 4992215 h 5206230"/>
              <a:gd name="connsiteX22" fmla="*/ 419100 w 507207"/>
              <a:gd name="connsiteY22" fmla="*/ 5001740 h 5206230"/>
              <a:gd name="connsiteX23" fmla="*/ 411957 w 507207"/>
              <a:gd name="connsiteY23" fmla="*/ 5016028 h 5206230"/>
              <a:gd name="connsiteX24" fmla="*/ 404813 w 507207"/>
              <a:gd name="connsiteY24" fmla="*/ 5037459 h 5206230"/>
              <a:gd name="connsiteX25" fmla="*/ 402432 w 507207"/>
              <a:gd name="connsiteY25" fmla="*/ 5044603 h 5206230"/>
              <a:gd name="connsiteX26" fmla="*/ 400050 w 507207"/>
              <a:gd name="connsiteY26" fmla="*/ 5051746 h 5206230"/>
              <a:gd name="connsiteX27" fmla="*/ 397669 w 507207"/>
              <a:gd name="connsiteY27" fmla="*/ 5061271 h 5206230"/>
              <a:gd name="connsiteX28" fmla="*/ 392907 w 507207"/>
              <a:gd name="connsiteY28" fmla="*/ 5075559 h 5206230"/>
              <a:gd name="connsiteX29" fmla="*/ 385763 w 507207"/>
              <a:gd name="connsiteY29" fmla="*/ 5082703 h 5206230"/>
              <a:gd name="connsiteX30" fmla="*/ 373857 w 507207"/>
              <a:gd name="connsiteY30" fmla="*/ 5106515 h 5206230"/>
              <a:gd name="connsiteX31" fmla="*/ 373857 w 507207"/>
              <a:gd name="connsiteY31" fmla="*/ 5106515 h 5206230"/>
              <a:gd name="connsiteX32" fmla="*/ 364332 w 507207"/>
              <a:gd name="connsiteY32" fmla="*/ 5120803 h 5206230"/>
              <a:gd name="connsiteX33" fmla="*/ 357188 w 507207"/>
              <a:gd name="connsiteY33" fmla="*/ 5135090 h 5206230"/>
              <a:gd name="connsiteX34" fmla="*/ 350044 w 507207"/>
              <a:gd name="connsiteY34" fmla="*/ 5139853 h 5206230"/>
              <a:gd name="connsiteX35" fmla="*/ 345282 w 507207"/>
              <a:gd name="connsiteY35" fmla="*/ 5146996 h 5206230"/>
              <a:gd name="connsiteX36" fmla="*/ 342900 w 507207"/>
              <a:gd name="connsiteY36" fmla="*/ 5154140 h 5206230"/>
              <a:gd name="connsiteX37" fmla="*/ 335757 w 507207"/>
              <a:gd name="connsiteY37" fmla="*/ 5158903 h 5206230"/>
              <a:gd name="connsiteX38" fmla="*/ 316707 w 507207"/>
              <a:gd name="connsiteY38" fmla="*/ 5175571 h 5206230"/>
              <a:gd name="connsiteX39" fmla="*/ 302419 w 507207"/>
              <a:gd name="connsiteY39" fmla="*/ 5180334 h 5206230"/>
              <a:gd name="connsiteX40" fmla="*/ 295275 w 507207"/>
              <a:gd name="connsiteY40" fmla="*/ 5185096 h 5206230"/>
              <a:gd name="connsiteX41" fmla="*/ 288132 w 507207"/>
              <a:gd name="connsiteY41" fmla="*/ 5192240 h 5206230"/>
              <a:gd name="connsiteX42" fmla="*/ 276225 w 507207"/>
              <a:gd name="connsiteY42" fmla="*/ 5194621 h 5206230"/>
              <a:gd name="connsiteX43" fmla="*/ 269082 w 507207"/>
              <a:gd name="connsiteY43" fmla="*/ 5197003 h 5206230"/>
              <a:gd name="connsiteX44" fmla="*/ 254794 w 507207"/>
              <a:gd name="connsiteY44" fmla="*/ 5204146 h 5206230"/>
              <a:gd name="connsiteX45" fmla="*/ 230982 w 507207"/>
              <a:gd name="connsiteY45" fmla="*/ 5197003 h 5206230"/>
              <a:gd name="connsiteX46" fmla="*/ 223838 w 507207"/>
              <a:gd name="connsiteY46" fmla="*/ 5194621 h 5206230"/>
              <a:gd name="connsiteX47" fmla="*/ 209550 w 507207"/>
              <a:gd name="connsiteY47" fmla="*/ 5185096 h 5206230"/>
              <a:gd name="connsiteX48" fmla="*/ 202407 w 507207"/>
              <a:gd name="connsiteY48" fmla="*/ 5182715 h 5206230"/>
              <a:gd name="connsiteX49" fmla="*/ 188119 w 507207"/>
              <a:gd name="connsiteY49" fmla="*/ 5170809 h 5206230"/>
              <a:gd name="connsiteX50" fmla="*/ 180975 w 507207"/>
              <a:gd name="connsiteY50" fmla="*/ 5156521 h 5206230"/>
              <a:gd name="connsiteX51" fmla="*/ 173832 w 507207"/>
              <a:gd name="connsiteY51" fmla="*/ 5151759 h 5206230"/>
              <a:gd name="connsiteX52" fmla="*/ 164307 w 507207"/>
              <a:gd name="connsiteY52" fmla="*/ 5137471 h 5206230"/>
              <a:gd name="connsiteX53" fmla="*/ 159544 w 507207"/>
              <a:gd name="connsiteY53" fmla="*/ 5130328 h 5206230"/>
              <a:gd name="connsiteX54" fmla="*/ 157163 w 507207"/>
              <a:gd name="connsiteY54" fmla="*/ 5123184 h 5206230"/>
              <a:gd name="connsiteX55" fmla="*/ 150019 w 507207"/>
              <a:gd name="connsiteY55" fmla="*/ 5118421 h 5206230"/>
              <a:gd name="connsiteX56" fmla="*/ 138113 w 507207"/>
              <a:gd name="connsiteY56" fmla="*/ 5099371 h 5206230"/>
              <a:gd name="connsiteX57" fmla="*/ 128588 w 507207"/>
              <a:gd name="connsiteY57" fmla="*/ 5070796 h 5206230"/>
              <a:gd name="connsiteX58" fmla="*/ 126207 w 507207"/>
              <a:gd name="connsiteY58" fmla="*/ 5063653 h 5206230"/>
              <a:gd name="connsiteX59" fmla="*/ 116682 w 507207"/>
              <a:gd name="connsiteY59" fmla="*/ 5049365 h 5206230"/>
              <a:gd name="connsiteX60" fmla="*/ 109538 w 507207"/>
              <a:gd name="connsiteY60" fmla="*/ 5032696 h 5206230"/>
              <a:gd name="connsiteX61" fmla="*/ 104775 w 507207"/>
              <a:gd name="connsiteY61" fmla="*/ 5018409 h 5206230"/>
              <a:gd name="connsiteX62" fmla="*/ 100013 w 507207"/>
              <a:gd name="connsiteY62" fmla="*/ 5004121 h 5206230"/>
              <a:gd name="connsiteX63" fmla="*/ 95250 w 507207"/>
              <a:gd name="connsiteY63" fmla="*/ 4989834 h 5206230"/>
              <a:gd name="connsiteX64" fmla="*/ 92869 w 507207"/>
              <a:gd name="connsiteY64" fmla="*/ 4982690 h 5206230"/>
              <a:gd name="connsiteX65" fmla="*/ 90488 w 507207"/>
              <a:gd name="connsiteY65" fmla="*/ 4958878 h 5206230"/>
              <a:gd name="connsiteX66" fmla="*/ 85725 w 507207"/>
              <a:gd name="connsiteY66" fmla="*/ 4944590 h 5206230"/>
              <a:gd name="connsiteX67" fmla="*/ 83344 w 507207"/>
              <a:gd name="connsiteY67" fmla="*/ 4937446 h 5206230"/>
              <a:gd name="connsiteX68" fmla="*/ 78582 w 507207"/>
              <a:gd name="connsiteY68" fmla="*/ 4923159 h 5206230"/>
              <a:gd name="connsiteX69" fmla="*/ 71438 w 507207"/>
              <a:gd name="connsiteY69" fmla="*/ 4899346 h 5206230"/>
              <a:gd name="connsiteX70" fmla="*/ 66675 w 507207"/>
              <a:gd name="connsiteY70" fmla="*/ 4882678 h 5206230"/>
              <a:gd name="connsiteX71" fmla="*/ 61913 w 507207"/>
              <a:gd name="connsiteY71" fmla="*/ 4868390 h 5206230"/>
              <a:gd name="connsiteX72" fmla="*/ 57150 w 507207"/>
              <a:gd name="connsiteY72" fmla="*/ 4842196 h 5206230"/>
              <a:gd name="connsiteX73" fmla="*/ 54769 w 507207"/>
              <a:gd name="connsiteY73" fmla="*/ 4827909 h 5206230"/>
              <a:gd name="connsiteX74" fmla="*/ 50007 w 507207"/>
              <a:gd name="connsiteY74" fmla="*/ 4813621 h 5206230"/>
              <a:gd name="connsiteX75" fmla="*/ 47625 w 507207"/>
              <a:gd name="connsiteY75" fmla="*/ 4804096 h 5206230"/>
              <a:gd name="connsiteX76" fmla="*/ 42863 w 507207"/>
              <a:gd name="connsiteY76" fmla="*/ 4789809 h 5206230"/>
              <a:gd name="connsiteX77" fmla="*/ 38100 w 507207"/>
              <a:gd name="connsiteY77" fmla="*/ 4749328 h 5206230"/>
              <a:gd name="connsiteX78" fmla="*/ 33338 w 507207"/>
              <a:gd name="connsiteY78" fmla="*/ 4735040 h 5206230"/>
              <a:gd name="connsiteX79" fmla="*/ 30957 w 507207"/>
              <a:gd name="connsiteY79" fmla="*/ 4694559 h 5206230"/>
              <a:gd name="connsiteX80" fmla="*/ 28575 w 507207"/>
              <a:gd name="connsiteY80" fmla="*/ 4687415 h 5206230"/>
              <a:gd name="connsiteX81" fmla="*/ 26194 w 507207"/>
              <a:gd name="connsiteY81" fmla="*/ 4670746 h 5206230"/>
              <a:gd name="connsiteX82" fmla="*/ 23813 w 507207"/>
              <a:gd name="connsiteY82" fmla="*/ 4658840 h 5206230"/>
              <a:gd name="connsiteX83" fmla="*/ 21432 w 507207"/>
              <a:gd name="connsiteY83" fmla="*/ 4630265 h 5206230"/>
              <a:gd name="connsiteX84" fmla="*/ 19050 w 507207"/>
              <a:gd name="connsiteY84" fmla="*/ 4623121 h 5206230"/>
              <a:gd name="connsiteX85" fmla="*/ 16669 w 507207"/>
              <a:gd name="connsiteY85" fmla="*/ 4606453 h 5206230"/>
              <a:gd name="connsiteX86" fmla="*/ 14288 w 507207"/>
              <a:gd name="connsiteY86" fmla="*/ 4573115 h 5206230"/>
              <a:gd name="connsiteX87" fmla="*/ 11907 w 507207"/>
              <a:gd name="connsiteY87" fmla="*/ 4563590 h 5206230"/>
              <a:gd name="connsiteX88" fmla="*/ 9525 w 507207"/>
              <a:gd name="connsiteY88" fmla="*/ 4535015 h 5206230"/>
              <a:gd name="connsiteX89" fmla="*/ 7144 w 507207"/>
              <a:gd name="connsiteY89" fmla="*/ 4515965 h 5206230"/>
              <a:gd name="connsiteX90" fmla="*/ 4763 w 507207"/>
              <a:gd name="connsiteY90" fmla="*/ 4451671 h 5206230"/>
              <a:gd name="connsiteX91" fmla="*/ 2382 w 507207"/>
              <a:gd name="connsiteY91" fmla="*/ 4408809 h 5206230"/>
              <a:gd name="connsiteX92" fmla="*/ 0 w 507207"/>
              <a:gd name="connsiteY92" fmla="*/ 4399284 h 5206230"/>
              <a:gd name="connsiteX93" fmla="*/ 47154 w 507207"/>
              <a:gd name="connsiteY93" fmla="*/ 0 h 5206230"/>
              <a:gd name="connsiteX0" fmla="*/ 533549 w 533549"/>
              <a:gd name="connsiteY0" fmla="*/ 4427859 h 5206230"/>
              <a:gd name="connsiteX1" fmla="*/ 531167 w 533549"/>
              <a:gd name="connsiteY1" fmla="*/ 4480246 h 5206230"/>
              <a:gd name="connsiteX2" fmla="*/ 526405 w 533549"/>
              <a:gd name="connsiteY2" fmla="*/ 4506440 h 5206230"/>
              <a:gd name="connsiteX3" fmla="*/ 524024 w 533549"/>
              <a:gd name="connsiteY3" fmla="*/ 4558828 h 5206230"/>
              <a:gd name="connsiteX4" fmla="*/ 521642 w 533549"/>
              <a:gd name="connsiteY4" fmla="*/ 4625503 h 5206230"/>
              <a:gd name="connsiteX5" fmla="*/ 514499 w 533549"/>
              <a:gd name="connsiteY5" fmla="*/ 4656459 h 5206230"/>
              <a:gd name="connsiteX6" fmla="*/ 512117 w 533549"/>
              <a:gd name="connsiteY6" fmla="*/ 4699321 h 5206230"/>
              <a:gd name="connsiteX7" fmla="*/ 507355 w 533549"/>
              <a:gd name="connsiteY7" fmla="*/ 4723134 h 5206230"/>
              <a:gd name="connsiteX8" fmla="*/ 504974 w 533549"/>
              <a:gd name="connsiteY8" fmla="*/ 4737421 h 5206230"/>
              <a:gd name="connsiteX9" fmla="*/ 500211 w 533549"/>
              <a:gd name="connsiteY9" fmla="*/ 4794571 h 5206230"/>
              <a:gd name="connsiteX10" fmla="*/ 495449 w 533549"/>
              <a:gd name="connsiteY10" fmla="*/ 4808859 h 5206230"/>
              <a:gd name="connsiteX11" fmla="*/ 490686 w 533549"/>
              <a:gd name="connsiteY11" fmla="*/ 4827909 h 5206230"/>
              <a:gd name="connsiteX12" fmla="*/ 485924 w 533549"/>
              <a:gd name="connsiteY12" fmla="*/ 4858865 h 5206230"/>
              <a:gd name="connsiteX13" fmla="*/ 481161 w 533549"/>
              <a:gd name="connsiteY13" fmla="*/ 4866009 h 5206230"/>
              <a:gd name="connsiteX14" fmla="*/ 476399 w 533549"/>
              <a:gd name="connsiteY14" fmla="*/ 4887440 h 5206230"/>
              <a:gd name="connsiteX15" fmla="*/ 474017 w 533549"/>
              <a:gd name="connsiteY15" fmla="*/ 4894584 h 5206230"/>
              <a:gd name="connsiteX16" fmla="*/ 469255 w 533549"/>
              <a:gd name="connsiteY16" fmla="*/ 4927921 h 5206230"/>
              <a:gd name="connsiteX17" fmla="*/ 464492 w 533549"/>
              <a:gd name="connsiteY17" fmla="*/ 4935065 h 5206230"/>
              <a:gd name="connsiteX18" fmla="*/ 459730 w 533549"/>
              <a:gd name="connsiteY18" fmla="*/ 4949353 h 5206230"/>
              <a:gd name="connsiteX19" fmla="*/ 454967 w 533549"/>
              <a:gd name="connsiteY19" fmla="*/ 4970784 h 5206230"/>
              <a:gd name="connsiteX20" fmla="*/ 450205 w 533549"/>
              <a:gd name="connsiteY20" fmla="*/ 4985071 h 5206230"/>
              <a:gd name="connsiteX21" fmla="*/ 447824 w 533549"/>
              <a:gd name="connsiteY21" fmla="*/ 4992215 h 5206230"/>
              <a:gd name="connsiteX22" fmla="*/ 445442 w 533549"/>
              <a:gd name="connsiteY22" fmla="*/ 5001740 h 5206230"/>
              <a:gd name="connsiteX23" fmla="*/ 438299 w 533549"/>
              <a:gd name="connsiteY23" fmla="*/ 5016028 h 5206230"/>
              <a:gd name="connsiteX24" fmla="*/ 431155 w 533549"/>
              <a:gd name="connsiteY24" fmla="*/ 5037459 h 5206230"/>
              <a:gd name="connsiteX25" fmla="*/ 428774 w 533549"/>
              <a:gd name="connsiteY25" fmla="*/ 5044603 h 5206230"/>
              <a:gd name="connsiteX26" fmla="*/ 426392 w 533549"/>
              <a:gd name="connsiteY26" fmla="*/ 5051746 h 5206230"/>
              <a:gd name="connsiteX27" fmla="*/ 424011 w 533549"/>
              <a:gd name="connsiteY27" fmla="*/ 5061271 h 5206230"/>
              <a:gd name="connsiteX28" fmla="*/ 419249 w 533549"/>
              <a:gd name="connsiteY28" fmla="*/ 5075559 h 5206230"/>
              <a:gd name="connsiteX29" fmla="*/ 412105 w 533549"/>
              <a:gd name="connsiteY29" fmla="*/ 5082703 h 5206230"/>
              <a:gd name="connsiteX30" fmla="*/ 400199 w 533549"/>
              <a:gd name="connsiteY30" fmla="*/ 5106515 h 5206230"/>
              <a:gd name="connsiteX31" fmla="*/ 400199 w 533549"/>
              <a:gd name="connsiteY31" fmla="*/ 5106515 h 5206230"/>
              <a:gd name="connsiteX32" fmla="*/ 390674 w 533549"/>
              <a:gd name="connsiteY32" fmla="*/ 5120803 h 5206230"/>
              <a:gd name="connsiteX33" fmla="*/ 383530 w 533549"/>
              <a:gd name="connsiteY33" fmla="*/ 5135090 h 5206230"/>
              <a:gd name="connsiteX34" fmla="*/ 376386 w 533549"/>
              <a:gd name="connsiteY34" fmla="*/ 5139853 h 5206230"/>
              <a:gd name="connsiteX35" fmla="*/ 371624 w 533549"/>
              <a:gd name="connsiteY35" fmla="*/ 5146996 h 5206230"/>
              <a:gd name="connsiteX36" fmla="*/ 369242 w 533549"/>
              <a:gd name="connsiteY36" fmla="*/ 5154140 h 5206230"/>
              <a:gd name="connsiteX37" fmla="*/ 362099 w 533549"/>
              <a:gd name="connsiteY37" fmla="*/ 5158903 h 5206230"/>
              <a:gd name="connsiteX38" fmla="*/ 343049 w 533549"/>
              <a:gd name="connsiteY38" fmla="*/ 5175571 h 5206230"/>
              <a:gd name="connsiteX39" fmla="*/ 328761 w 533549"/>
              <a:gd name="connsiteY39" fmla="*/ 5180334 h 5206230"/>
              <a:gd name="connsiteX40" fmla="*/ 321617 w 533549"/>
              <a:gd name="connsiteY40" fmla="*/ 5185096 h 5206230"/>
              <a:gd name="connsiteX41" fmla="*/ 314474 w 533549"/>
              <a:gd name="connsiteY41" fmla="*/ 5192240 h 5206230"/>
              <a:gd name="connsiteX42" fmla="*/ 302567 w 533549"/>
              <a:gd name="connsiteY42" fmla="*/ 5194621 h 5206230"/>
              <a:gd name="connsiteX43" fmla="*/ 295424 w 533549"/>
              <a:gd name="connsiteY43" fmla="*/ 5197003 h 5206230"/>
              <a:gd name="connsiteX44" fmla="*/ 281136 w 533549"/>
              <a:gd name="connsiteY44" fmla="*/ 5204146 h 5206230"/>
              <a:gd name="connsiteX45" fmla="*/ 257324 w 533549"/>
              <a:gd name="connsiteY45" fmla="*/ 5197003 h 5206230"/>
              <a:gd name="connsiteX46" fmla="*/ 250180 w 533549"/>
              <a:gd name="connsiteY46" fmla="*/ 5194621 h 5206230"/>
              <a:gd name="connsiteX47" fmla="*/ 235892 w 533549"/>
              <a:gd name="connsiteY47" fmla="*/ 5185096 h 5206230"/>
              <a:gd name="connsiteX48" fmla="*/ 228749 w 533549"/>
              <a:gd name="connsiteY48" fmla="*/ 5182715 h 5206230"/>
              <a:gd name="connsiteX49" fmla="*/ 214461 w 533549"/>
              <a:gd name="connsiteY49" fmla="*/ 5170809 h 5206230"/>
              <a:gd name="connsiteX50" fmla="*/ 207317 w 533549"/>
              <a:gd name="connsiteY50" fmla="*/ 5156521 h 5206230"/>
              <a:gd name="connsiteX51" fmla="*/ 200174 w 533549"/>
              <a:gd name="connsiteY51" fmla="*/ 5151759 h 5206230"/>
              <a:gd name="connsiteX52" fmla="*/ 190649 w 533549"/>
              <a:gd name="connsiteY52" fmla="*/ 5137471 h 5206230"/>
              <a:gd name="connsiteX53" fmla="*/ 185886 w 533549"/>
              <a:gd name="connsiteY53" fmla="*/ 5130328 h 5206230"/>
              <a:gd name="connsiteX54" fmla="*/ 183505 w 533549"/>
              <a:gd name="connsiteY54" fmla="*/ 5123184 h 5206230"/>
              <a:gd name="connsiteX55" fmla="*/ 176361 w 533549"/>
              <a:gd name="connsiteY55" fmla="*/ 5118421 h 5206230"/>
              <a:gd name="connsiteX56" fmla="*/ 164455 w 533549"/>
              <a:gd name="connsiteY56" fmla="*/ 5099371 h 5206230"/>
              <a:gd name="connsiteX57" fmla="*/ 154930 w 533549"/>
              <a:gd name="connsiteY57" fmla="*/ 5070796 h 5206230"/>
              <a:gd name="connsiteX58" fmla="*/ 152549 w 533549"/>
              <a:gd name="connsiteY58" fmla="*/ 5063653 h 5206230"/>
              <a:gd name="connsiteX59" fmla="*/ 143024 w 533549"/>
              <a:gd name="connsiteY59" fmla="*/ 5049365 h 5206230"/>
              <a:gd name="connsiteX60" fmla="*/ 135880 w 533549"/>
              <a:gd name="connsiteY60" fmla="*/ 5032696 h 5206230"/>
              <a:gd name="connsiteX61" fmla="*/ 131117 w 533549"/>
              <a:gd name="connsiteY61" fmla="*/ 5018409 h 5206230"/>
              <a:gd name="connsiteX62" fmla="*/ 126355 w 533549"/>
              <a:gd name="connsiteY62" fmla="*/ 5004121 h 5206230"/>
              <a:gd name="connsiteX63" fmla="*/ 121592 w 533549"/>
              <a:gd name="connsiteY63" fmla="*/ 4989834 h 5206230"/>
              <a:gd name="connsiteX64" fmla="*/ 119211 w 533549"/>
              <a:gd name="connsiteY64" fmla="*/ 4982690 h 5206230"/>
              <a:gd name="connsiteX65" fmla="*/ 116830 w 533549"/>
              <a:gd name="connsiteY65" fmla="*/ 4958878 h 5206230"/>
              <a:gd name="connsiteX66" fmla="*/ 112067 w 533549"/>
              <a:gd name="connsiteY66" fmla="*/ 4944590 h 5206230"/>
              <a:gd name="connsiteX67" fmla="*/ 109686 w 533549"/>
              <a:gd name="connsiteY67" fmla="*/ 4937446 h 5206230"/>
              <a:gd name="connsiteX68" fmla="*/ 104924 w 533549"/>
              <a:gd name="connsiteY68" fmla="*/ 4923159 h 5206230"/>
              <a:gd name="connsiteX69" fmla="*/ 97780 w 533549"/>
              <a:gd name="connsiteY69" fmla="*/ 4899346 h 5206230"/>
              <a:gd name="connsiteX70" fmla="*/ 93017 w 533549"/>
              <a:gd name="connsiteY70" fmla="*/ 4882678 h 5206230"/>
              <a:gd name="connsiteX71" fmla="*/ 88255 w 533549"/>
              <a:gd name="connsiteY71" fmla="*/ 4868390 h 5206230"/>
              <a:gd name="connsiteX72" fmla="*/ 83492 w 533549"/>
              <a:gd name="connsiteY72" fmla="*/ 4842196 h 5206230"/>
              <a:gd name="connsiteX73" fmla="*/ 81111 w 533549"/>
              <a:gd name="connsiteY73" fmla="*/ 4827909 h 5206230"/>
              <a:gd name="connsiteX74" fmla="*/ 76349 w 533549"/>
              <a:gd name="connsiteY74" fmla="*/ 4813621 h 5206230"/>
              <a:gd name="connsiteX75" fmla="*/ 73967 w 533549"/>
              <a:gd name="connsiteY75" fmla="*/ 4804096 h 5206230"/>
              <a:gd name="connsiteX76" fmla="*/ 69205 w 533549"/>
              <a:gd name="connsiteY76" fmla="*/ 4789809 h 5206230"/>
              <a:gd name="connsiteX77" fmla="*/ 64442 w 533549"/>
              <a:gd name="connsiteY77" fmla="*/ 4749328 h 5206230"/>
              <a:gd name="connsiteX78" fmla="*/ 59680 w 533549"/>
              <a:gd name="connsiteY78" fmla="*/ 4735040 h 5206230"/>
              <a:gd name="connsiteX79" fmla="*/ 57299 w 533549"/>
              <a:gd name="connsiteY79" fmla="*/ 4694559 h 5206230"/>
              <a:gd name="connsiteX80" fmla="*/ 54917 w 533549"/>
              <a:gd name="connsiteY80" fmla="*/ 4687415 h 5206230"/>
              <a:gd name="connsiteX81" fmla="*/ 52536 w 533549"/>
              <a:gd name="connsiteY81" fmla="*/ 4670746 h 5206230"/>
              <a:gd name="connsiteX82" fmla="*/ 50155 w 533549"/>
              <a:gd name="connsiteY82" fmla="*/ 4658840 h 5206230"/>
              <a:gd name="connsiteX83" fmla="*/ 47774 w 533549"/>
              <a:gd name="connsiteY83" fmla="*/ 4630265 h 5206230"/>
              <a:gd name="connsiteX84" fmla="*/ 45392 w 533549"/>
              <a:gd name="connsiteY84" fmla="*/ 4623121 h 5206230"/>
              <a:gd name="connsiteX85" fmla="*/ 43011 w 533549"/>
              <a:gd name="connsiteY85" fmla="*/ 4606453 h 5206230"/>
              <a:gd name="connsiteX86" fmla="*/ 40630 w 533549"/>
              <a:gd name="connsiteY86" fmla="*/ 4573115 h 5206230"/>
              <a:gd name="connsiteX87" fmla="*/ 38249 w 533549"/>
              <a:gd name="connsiteY87" fmla="*/ 4563590 h 5206230"/>
              <a:gd name="connsiteX88" fmla="*/ 35867 w 533549"/>
              <a:gd name="connsiteY88" fmla="*/ 4535015 h 5206230"/>
              <a:gd name="connsiteX89" fmla="*/ 33486 w 533549"/>
              <a:gd name="connsiteY89" fmla="*/ 4515965 h 5206230"/>
              <a:gd name="connsiteX90" fmla="*/ 31105 w 533549"/>
              <a:gd name="connsiteY90" fmla="*/ 4451671 h 5206230"/>
              <a:gd name="connsiteX91" fmla="*/ 28724 w 533549"/>
              <a:gd name="connsiteY91" fmla="*/ 4408809 h 5206230"/>
              <a:gd name="connsiteX92" fmla="*/ 26342 w 533549"/>
              <a:gd name="connsiteY92" fmla="*/ 4399284 h 5206230"/>
              <a:gd name="connsiteX93" fmla="*/ 1488 w 533549"/>
              <a:gd name="connsiteY93" fmla="*/ 0 h 5206230"/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93" fmla="*/ 507207 w 507207"/>
              <a:gd name="connsiteY93" fmla="*/ 28575 h 80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07207" h="806946">
                <a:moveTo>
                  <a:pt x="507207" y="28575"/>
                </a:moveTo>
                <a:cubicBezTo>
                  <a:pt x="506413" y="46037"/>
                  <a:pt x="506071" y="63526"/>
                  <a:pt x="504825" y="80962"/>
                </a:cubicBezTo>
                <a:cubicBezTo>
                  <a:pt x="504486" y="85703"/>
                  <a:pt x="501121" y="101864"/>
                  <a:pt x="500063" y="107156"/>
                </a:cubicBezTo>
                <a:cubicBezTo>
                  <a:pt x="499269" y="124619"/>
                  <a:pt x="498381" y="142077"/>
                  <a:pt x="497682" y="159544"/>
                </a:cubicBezTo>
                <a:cubicBezTo>
                  <a:pt x="496793" y="181765"/>
                  <a:pt x="496606" y="204018"/>
                  <a:pt x="495300" y="226219"/>
                </a:cubicBezTo>
                <a:cubicBezTo>
                  <a:pt x="494683" y="236703"/>
                  <a:pt x="491459" y="247267"/>
                  <a:pt x="488157" y="257175"/>
                </a:cubicBezTo>
                <a:cubicBezTo>
                  <a:pt x="487363" y="271462"/>
                  <a:pt x="486916" y="285773"/>
                  <a:pt x="485775" y="300037"/>
                </a:cubicBezTo>
                <a:cubicBezTo>
                  <a:pt x="483177" y="332509"/>
                  <a:pt x="485107" y="305425"/>
                  <a:pt x="481013" y="323850"/>
                </a:cubicBezTo>
                <a:cubicBezTo>
                  <a:pt x="479966" y="328563"/>
                  <a:pt x="479426" y="333375"/>
                  <a:pt x="478632" y="338137"/>
                </a:cubicBezTo>
                <a:cubicBezTo>
                  <a:pt x="478428" y="340790"/>
                  <a:pt x="474772" y="390168"/>
                  <a:pt x="473869" y="395287"/>
                </a:cubicBezTo>
                <a:cubicBezTo>
                  <a:pt x="472997" y="400231"/>
                  <a:pt x="470092" y="404652"/>
                  <a:pt x="469107" y="409575"/>
                </a:cubicBezTo>
                <a:cubicBezTo>
                  <a:pt x="466233" y="423942"/>
                  <a:pt x="468005" y="417641"/>
                  <a:pt x="464344" y="428625"/>
                </a:cubicBezTo>
                <a:cubicBezTo>
                  <a:pt x="463866" y="432924"/>
                  <a:pt x="462675" y="452364"/>
                  <a:pt x="459582" y="459581"/>
                </a:cubicBezTo>
                <a:cubicBezTo>
                  <a:pt x="458455" y="462212"/>
                  <a:pt x="456407" y="464344"/>
                  <a:pt x="454819" y="466725"/>
                </a:cubicBezTo>
                <a:cubicBezTo>
                  <a:pt x="449457" y="482813"/>
                  <a:pt x="455648" y="463000"/>
                  <a:pt x="450057" y="488156"/>
                </a:cubicBezTo>
                <a:cubicBezTo>
                  <a:pt x="449512" y="490606"/>
                  <a:pt x="448469" y="492919"/>
                  <a:pt x="447675" y="495300"/>
                </a:cubicBezTo>
                <a:cubicBezTo>
                  <a:pt x="447255" y="499496"/>
                  <a:pt x="446290" y="520757"/>
                  <a:pt x="442913" y="528637"/>
                </a:cubicBezTo>
                <a:cubicBezTo>
                  <a:pt x="441786" y="531268"/>
                  <a:pt x="439738" y="533400"/>
                  <a:pt x="438150" y="535781"/>
                </a:cubicBezTo>
                <a:cubicBezTo>
                  <a:pt x="436563" y="540544"/>
                  <a:pt x="434372" y="545146"/>
                  <a:pt x="433388" y="550069"/>
                </a:cubicBezTo>
                <a:cubicBezTo>
                  <a:pt x="432026" y="556880"/>
                  <a:pt x="430646" y="564764"/>
                  <a:pt x="428625" y="571500"/>
                </a:cubicBezTo>
                <a:cubicBezTo>
                  <a:pt x="427182" y="576308"/>
                  <a:pt x="425450" y="581025"/>
                  <a:pt x="423863" y="585787"/>
                </a:cubicBezTo>
                <a:cubicBezTo>
                  <a:pt x="423069" y="588168"/>
                  <a:pt x="422091" y="590496"/>
                  <a:pt x="421482" y="592931"/>
                </a:cubicBezTo>
                <a:cubicBezTo>
                  <a:pt x="420688" y="596106"/>
                  <a:pt x="419999" y="599309"/>
                  <a:pt x="419100" y="602456"/>
                </a:cubicBezTo>
                <a:cubicBezTo>
                  <a:pt x="413888" y="620695"/>
                  <a:pt x="420307" y="597957"/>
                  <a:pt x="411957" y="616744"/>
                </a:cubicBezTo>
                <a:cubicBezTo>
                  <a:pt x="411951" y="616758"/>
                  <a:pt x="406006" y="634596"/>
                  <a:pt x="404813" y="638175"/>
                </a:cubicBezTo>
                <a:lnTo>
                  <a:pt x="402432" y="645319"/>
                </a:lnTo>
                <a:cubicBezTo>
                  <a:pt x="401638" y="647700"/>
                  <a:pt x="400659" y="650027"/>
                  <a:pt x="400050" y="652462"/>
                </a:cubicBezTo>
                <a:cubicBezTo>
                  <a:pt x="399256" y="655637"/>
                  <a:pt x="398609" y="658852"/>
                  <a:pt x="397669" y="661987"/>
                </a:cubicBezTo>
                <a:cubicBezTo>
                  <a:pt x="396227" y="666796"/>
                  <a:pt x="396457" y="672725"/>
                  <a:pt x="392907" y="676275"/>
                </a:cubicBezTo>
                <a:lnTo>
                  <a:pt x="385763" y="683419"/>
                </a:lnTo>
                <a:cubicBezTo>
                  <a:pt x="381994" y="698497"/>
                  <a:pt x="385197" y="690221"/>
                  <a:pt x="373857" y="707231"/>
                </a:cubicBezTo>
                <a:lnTo>
                  <a:pt x="373857" y="707231"/>
                </a:lnTo>
                <a:cubicBezTo>
                  <a:pt x="370410" y="717570"/>
                  <a:pt x="373250" y="712600"/>
                  <a:pt x="364332" y="721519"/>
                </a:cubicBezTo>
                <a:cubicBezTo>
                  <a:pt x="362395" y="727327"/>
                  <a:pt x="361802" y="731191"/>
                  <a:pt x="357188" y="735806"/>
                </a:cubicBezTo>
                <a:cubicBezTo>
                  <a:pt x="355164" y="737830"/>
                  <a:pt x="352425" y="738981"/>
                  <a:pt x="350044" y="740569"/>
                </a:cubicBezTo>
                <a:cubicBezTo>
                  <a:pt x="348457" y="742950"/>
                  <a:pt x="346562" y="745153"/>
                  <a:pt x="345282" y="747712"/>
                </a:cubicBezTo>
                <a:cubicBezTo>
                  <a:pt x="344159" y="749957"/>
                  <a:pt x="344468" y="752896"/>
                  <a:pt x="342900" y="754856"/>
                </a:cubicBezTo>
                <a:cubicBezTo>
                  <a:pt x="341112" y="757091"/>
                  <a:pt x="338138" y="758031"/>
                  <a:pt x="335757" y="759619"/>
                </a:cubicBezTo>
                <a:cubicBezTo>
                  <a:pt x="330200" y="767952"/>
                  <a:pt x="328611" y="772319"/>
                  <a:pt x="316707" y="776287"/>
                </a:cubicBezTo>
                <a:cubicBezTo>
                  <a:pt x="311944" y="777875"/>
                  <a:pt x="306596" y="778265"/>
                  <a:pt x="302419" y="781050"/>
                </a:cubicBezTo>
                <a:cubicBezTo>
                  <a:pt x="300038" y="782637"/>
                  <a:pt x="297474" y="783980"/>
                  <a:pt x="295275" y="785812"/>
                </a:cubicBezTo>
                <a:cubicBezTo>
                  <a:pt x="292688" y="787968"/>
                  <a:pt x="291144" y="791450"/>
                  <a:pt x="288132" y="792956"/>
                </a:cubicBezTo>
                <a:cubicBezTo>
                  <a:pt x="284512" y="794766"/>
                  <a:pt x="280152" y="794355"/>
                  <a:pt x="276225" y="795337"/>
                </a:cubicBezTo>
                <a:cubicBezTo>
                  <a:pt x="273790" y="795946"/>
                  <a:pt x="271327" y="796596"/>
                  <a:pt x="269082" y="797719"/>
                </a:cubicBezTo>
                <a:cubicBezTo>
                  <a:pt x="250628" y="806946"/>
                  <a:pt x="272741" y="798881"/>
                  <a:pt x="254794" y="804862"/>
                </a:cubicBezTo>
                <a:cubicBezTo>
                  <a:pt x="224483" y="800532"/>
                  <a:pt x="248306" y="806382"/>
                  <a:pt x="230982" y="797719"/>
                </a:cubicBezTo>
                <a:cubicBezTo>
                  <a:pt x="228737" y="796596"/>
                  <a:pt x="226032" y="796556"/>
                  <a:pt x="223838" y="795337"/>
                </a:cubicBezTo>
                <a:cubicBezTo>
                  <a:pt x="218834" y="792557"/>
                  <a:pt x="214980" y="787622"/>
                  <a:pt x="209550" y="785812"/>
                </a:cubicBezTo>
                <a:cubicBezTo>
                  <a:pt x="207169" y="785018"/>
                  <a:pt x="204652" y="784553"/>
                  <a:pt x="202407" y="783431"/>
                </a:cubicBezTo>
                <a:cubicBezTo>
                  <a:pt x="195775" y="780115"/>
                  <a:pt x="193387" y="776793"/>
                  <a:pt x="188119" y="771525"/>
                </a:cubicBezTo>
                <a:cubicBezTo>
                  <a:pt x="186182" y="765713"/>
                  <a:pt x="185592" y="761854"/>
                  <a:pt x="180975" y="757237"/>
                </a:cubicBezTo>
                <a:cubicBezTo>
                  <a:pt x="178952" y="755214"/>
                  <a:pt x="176213" y="754062"/>
                  <a:pt x="173832" y="752475"/>
                </a:cubicBezTo>
                <a:lnTo>
                  <a:pt x="164307" y="738187"/>
                </a:lnTo>
                <a:lnTo>
                  <a:pt x="159544" y="731044"/>
                </a:lnTo>
                <a:cubicBezTo>
                  <a:pt x="158750" y="728663"/>
                  <a:pt x="158731" y="725860"/>
                  <a:pt x="157163" y="723900"/>
                </a:cubicBezTo>
                <a:cubicBezTo>
                  <a:pt x="155375" y="721665"/>
                  <a:pt x="151536" y="721564"/>
                  <a:pt x="150019" y="719137"/>
                </a:cubicBezTo>
                <a:cubicBezTo>
                  <a:pt x="135850" y="696467"/>
                  <a:pt x="154281" y="710866"/>
                  <a:pt x="138113" y="700087"/>
                </a:cubicBezTo>
                <a:lnTo>
                  <a:pt x="128588" y="671512"/>
                </a:lnTo>
                <a:cubicBezTo>
                  <a:pt x="127794" y="669131"/>
                  <a:pt x="127599" y="666457"/>
                  <a:pt x="126207" y="664369"/>
                </a:cubicBezTo>
                <a:lnTo>
                  <a:pt x="116682" y="650081"/>
                </a:lnTo>
                <a:cubicBezTo>
                  <a:pt x="110381" y="624885"/>
                  <a:pt x="118935" y="654555"/>
                  <a:pt x="109538" y="633412"/>
                </a:cubicBezTo>
                <a:cubicBezTo>
                  <a:pt x="107499" y="628825"/>
                  <a:pt x="106363" y="623887"/>
                  <a:pt x="104775" y="619125"/>
                </a:cubicBezTo>
                <a:lnTo>
                  <a:pt x="100013" y="604837"/>
                </a:lnTo>
                <a:lnTo>
                  <a:pt x="95250" y="590550"/>
                </a:lnTo>
                <a:lnTo>
                  <a:pt x="92869" y="583406"/>
                </a:lnTo>
                <a:cubicBezTo>
                  <a:pt x="92075" y="575469"/>
                  <a:pt x="91958" y="567434"/>
                  <a:pt x="90488" y="559594"/>
                </a:cubicBezTo>
                <a:cubicBezTo>
                  <a:pt x="89563" y="554660"/>
                  <a:pt x="87313" y="550069"/>
                  <a:pt x="85725" y="545306"/>
                </a:cubicBezTo>
                <a:lnTo>
                  <a:pt x="83344" y="538162"/>
                </a:lnTo>
                <a:lnTo>
                  <a:pt x="78582" y="523875"/>
                </a:lnTo>
                <a:cubicBezTo>
                  <a:pt x="74983" y="509482"/>
                  <a:pt x="77234" y="517452"/>
                  <a:pt x="71438" y="500062"/>
                </a:cubicBezTo>
                <a:cubicBezTo>
                  <a:pt x="63436" y="476053"/>
                  <a:pt x="75646" y="513298"/>
                  <a:pt x="66675" y="483394"/>
                </a:cubicBezTo>
                <a:cubicBezTo>
                  <a:pt x="65232" y="478586"/>
                  <a:pt x="61913" y="469106"/>
                  <a:pt x="61913" y="469106"/>
                </a:cubicBezTo>
                <a:cubicBezTo>
                  <a:pt x="55859" y="426726"/>
                  <a:pt x="62765" y="470985"/>
                  <a:pt x="57150" y="442912"/>
                </a:cubicBezTo>
                <a:cubicBezTo>
                  <a:pt x="56203" y="438178"/>
                  <a:pt x="55940" y="433309"/>
                  <a:pt x="54769" y="428625"/>
                </a:cubicBezTo>
                <a:cubicBezTo>
                  <a:pt x="53552" y="423755"/>
                  <a:pt x="51225" y="419207"/>
                  <a:pt x="50007" y="414337"/>
                </a:cubicBezTo>
                <a:cubicBezTo>
                  <a:pt x="49213" y="411162"/>
                  <a:pt x="48565" y="407947"/>
                  <a:pt x="47625" y="404812"/>
                </a:cubicBezTo>
                <a:cubicBezTo>
                  <a:pt x="46182" y="400004"/>
                  <a:pt x="42863" y="390525"/>
                  <a:pt x="42863" y="390525"/>
                </a:cubicBezTo>
                <a:cubicBezTo>
                  <a:pt x="42027" y="381323"/>
                  <a:pt x="40833" y="360974"/>
                  <a:pt x="38100" y="350044"/>
                </a:cubicBezTo>
                <a:cubicBezTo>
                  <a:pt x="36882" y="345174"/>
                  <a:pt x="33338" y="335756"/>
                  <a:pt x="33338" y="335756"/>
                </a:cubicBezTo>
                <a:cubicBezTo>
                  <a:pt x="32544" y="322262"/>
                  <a:pt x="32302" y="308725"/>
                  <a:pt x="30957" y="295275"/>
                </a:cubicBezTo>
                <a:cubicBezTo>
                  <a:pt x="30707" y="292777"/>
                  <a:pt x="29067" y="290592"/>
                  <a:pt x="28575" y="288131"/>
                </a:cubicBezTo>
                <a:cubicBezTo>
                  <a:pt x="27474" y="282627"/>
                  <a:pt x="27117" y="276998"/>
                  <a:pt x="26194" y="271462"/>
                </a:cubicBezTo>
                <a:cubicBezTo>
                  <a:pt x="25529" y="267470"/>
                  <a:pt x="24607" y="263525"/>
                  <a:pt x="23813" y="259556"/>
                </a:cubicBezTo>
                <a:cubicBezTo>
                  <a:pt x="23019" y="250031"/>
                  <a:pt x="22695" y="240455"/>
                  <a:pt x="21432" y="230981"/>
                </a:cubicBezTo>
                <a:cubicBezTo>
                  <a:pt x="21100" y="228493"/>
                  <a:pt x="19542" y="226298"/>
                  <a:pt x="19050" y="223837"/>
                </a:cubicBezTo>
                <a:cubicBezTo>
                  <a:pt x="17949" y="218334"/>
                  <a:pt x="17463" y="212725"/>
                  <a:pt x="16669" y="207169"/>
                </a:cubicBezTo>
                <a:cubicBezTo>
                  <a:pt x="15875" y="196056"/>
                  <a:pt x="15518" y="184904"/>
                  <a:pt x="14288" y="173831"/>
                </a:cubicBezTo>
                <a:cubicBezTo>
                  <a:pt x="13927" y="170578"/>
                  <a:pt x="12313" y="167553"/>
                  <a:pt x="11907" y="164306"/>
                </a:cubicBezTo>
                <a:cubicBezTo>
                  <a:pt x="10721" y="154822"/>
                  <a:pt x="10476" y="145242"/>
                  <a:pt x="9525" y="135731"/>
                </a:cubicBezTo>
                <a:cubicBezTo>
                  <a:pt x="8888" y="129363"/>
                  <a:pt x="7938" y="123031"/>
                  <a:pt x="7144" y="116681"/>
                </a:cubicBezTo>
                <a:cubicBezTo>
                  <a:pt x="6350" y="95250"/>
                  <a:pt x="5715" y="73812"/>
                  <a:pt x="4763" y="52387"/>
                </a:cubicBezTo>
                <a:cubicBezTo>
                  <a:pt x="4128" y="38092"/>
                  <a:pt x="3678" y="23776"/>
                  <a:pt x="2382" y="9525"/>
                </a:cubicBezTo>
                <a:cubicBezTo>
                  <a:pt x="2086" y="6266"/>
                  <a:pt x="0" y="0"/>
                  <a:pt x="0" y="0"/>
                </a:cubicBezTo>
                <a:lnTo>
                  <a:pt x="507207" y="28575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4155827" y="1484784"/>
            <a:ext cx="504056" cy="4464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Hydrodynamic Jet Propagation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3284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270892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59832" y="46531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Cocoon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47864" y="3304408"/>
            <a:ext cx="64807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4814312" y="3296414"/>
            <a:ext cx="64807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2451808" y="3692484"/>
            <a:ext cx="446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953277" y="3677955"/>
            <a:ext cx="44291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59849" y="2073265"/>
            <a:ext cx="50771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176090" y="4807416"/>
            <a:ext cx="507718" cy="1878116"/>
          </a:xfrm>
          <a:prstGeom prst="arc">
            <a:avLst>
              <a:gd name="adj1" fmla="val 342782"/>
              <a:gd name="adj2" fmla="val 54362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3922231" y="4807416"/>
            <a:ext cx="507718" cy="1878116"/>
          </a:xfrm>
          <a:prstGeom prst="arc">
            <a:avLst>
              <a:gd name="adj1" fmla="val 342782"/>
              <a:gd name="adj2" fmla="val 5436201"/>
            </a:avLst>
          </a:prstGeom>
          <a:ln w="190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H="1">
            <a:off x="4233388" y="5277369"/>
            <a:ext cx="378000" cy="1402059"/>
          </a:xfrm>
          <a:prstGeom prst="arc">
            <a:avLst>
              <a:gd name="adj1" fmla="val 5454510"/>
              <a:gd name="adj2" fmla="val 5409290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162337" y="1463355"/>
            <a:ext cx="52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78052" y="1494309"/>
            <a:ext cx="504056" cy="576064"/>
          </a:xfrm>
          <a:prstGeom prst="rect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7944" y="15907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56176" y="400506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Collimation </a:t>
            </a:r>
          </a:p>
          <a:p>
            <a:pPr algn="ctr"/>
            <a:r>
              <a:rPr lang="en-US" dirty="0" smtClean="0"/>
              <a:t>Shock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4788024" y="5013176"/>
            <a:ext cx="2040770" cy="577804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8144" y="4581128"/>
            <a:ext cx="2198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(O.B. &amp; Levinson 2007)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159002" y="1463576"/>
            <a:ext cx="50771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60232" y="1700808"/>
            <a:ext cx="1303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&amp; </a:t>
            </a:r>
          </a:p>
          <a:p>
            <a:r>
              <a:rPr lang="en-US" dirty="0" smtClean="0"/>
              <a:t>reverse</a:t>
            </a:r>
          </a:p>
          <a:p>
            <a:pPr algn="ctr"/>
            <a:r>
              <a:rPr lang="en-US" dirty="0" smtClean="0"/>
              <a:t>Shocks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4499992" y="2204864"/>
            <a:ext cx="2160240" cy="360040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644008" y="1484784"/>
            <a:ext cx="1944216" cy="288032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319972" y="2096852"/>
            <a:ext cx="216024" cy="432048"/>
          </a:xfrm>
          <a:prstGeom prst="rightBrace">
            <a:avLst>
              <a:gd name="adj1" fmla="val 41087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9512" y="6165304"/>
            <a:ext cx="1728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O.B. et al 2011a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202862" y="22895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jet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1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25" grpId="0" animBg="1"/>
      <p:bldP spid="26" grpId="0" animBg="1"/>
      <p:bldP spid="5" grpId="0"/>
      <p:bldP spid="6" grpId="1"/>
      <p:bldP spid="10" grpId="0"/>
      <p:bldP spid="11" grpId="0" animBg="1"/>
      <p:bldP spid="12" grpId="0" animBg="1"/>
      <p:bldP spid="19" grpId="0" animBg="1"/>
      <p:bldP spid="20" grpId="0" animBg="1"/>
      <p:bldP spid="22" grpId="0" animBg="1"/>
      <p:bldP spid="27" grpId="0" animBg="1"/>
      <p:bldP spid="28" grpId="0"/>
      <p:bldP spid="70" grpId="1"/>
      <p:bldP spid="23" grpId="1"/>
      <p:bldP spid="30" grpId="1"/>
      <p:bldP spid="15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285076"/>
            <a:ext cx="3739896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5398298" y="6546830"/>
            <a:ext cx="2270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/>
              <a:t>Morsony</a:t>
            </a:r>
            <a:r>
              <a:rPr lang="en-US" sz="1600" dirty="0"/>
              <a:t> et al., </a:t>
            </a:r>
            <a:r>
              <a:rPr lang="en-US" sz="1600" dirty="0" smtClean="0"/>
              <a:t>07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1869-47CB-40FC-AA05-EECF09DFFC14}" type="datetime5">
              <a:rPr lang="en-US" smtClean="0"/>
              <a:pPr/>
              <a:t>9-Oct-13</a:t>
            </a:fld>
            <a:endParaRPr lang="he-IL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5650" y="2132856"/>
            <a:ext cx="2849458" cy="1877437"/>
          </a:xfrm>
          <a:prstGeom prst="rect">
            <a:avLst/>
          </a:prstGeom>
          <a:solidFill>
            <a:srgbClr val="FFFF4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Initial conditions: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luminosity </a:t>
            </a:r>
            <a:r>
              <a:rPr lang="en-US" sz="2400" dirty="0">
                <a:solidFill>
                  <a:schemeClr val="bg1"/>
                </a:solidFill>
              </a:rPr>
              <a:t>– </a:t>
            </a:r>
            <a:r>
              <a:rPr lang="en-US" sz="2400" dirty="0" err="1" smtClean="0">
                <a:solidFill>
                  <a:schemeClr val="bg1"/>
                </a:solidFill>
              </a:rPr>
              <a:t>L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j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Injection angle – </a:t>
            </a:r>
            <a:r>
              <a:rPr lang="el-GR" sz="2400" dirty="0" smtClean="0">
                <a:solidFill>
                  <a:schemeClr val="bg1"/>
                </a:solidFill>
              </a:rPr>
              <a:t>θ</a:t>
            </a:r>
            <a:r>
              <a:rPr lang="en-US" sz="2400" baseline="-250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  <a:latin typeface="Symbol" pitchFamily="18" charset="2"/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Medium Density- </a:t>
            </a:r>
            <a:r>
              <a:rPr lang="el-GR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ρ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(z)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44208" y="1922056"/>
            <a:ext cx="2554486" cy="2308324"/>
          </a:xfrm>
          <a:prstGeom prst="rect">
            <a:avLst/>
          </a:prstGeom>
          <a:solidFill>
            <a:srgbClr val="FFFF4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Unknowns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Cocoon pressure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Cocoon </a:t>
            </a:r>
            <a:r>
              <a:rPr lang="en-US" sz="2400" dirty="0" smtClean="0">
                <a:solidFill>
                  <a:schemeClr val="bg1"/>
                </a:solidFill>
              </a:rPr>
              <a:t>size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Head velocity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Jet </a:t>
            </a:r>
            <a:r>
              <a:rPr lang="en-US" sz="2400" dirty="0" smtClean="0">
                <a:solidFill>
                  <a:schemeClr val="bg1"/>
                </a:solidFill>
              </a:rPr>
              <a:t>cross-section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Jet Lorentz factor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005064"/>
            <a:ext cx="15803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O.B. </a:t>
            </a:r>
            <a:r>
              <a:rPr lang="en-US" dirty="0" smtClean="0"/>
              <a:t>et al 2011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Hydrodynamic Jet Propagation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44208" y="3068960"/>
            <a:ext cx="208823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97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loy-jet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450" y="0"/>
            <a:ext cx="34671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200" y="387350"/>
            <a:ext cx="22098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3432175" y="571500"/>
            <a:ext cx="22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3543300" y="514350"/>
            <a:ext cx="73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22838" y="4191000"/>
            <a:ext cx="533400" cy="160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33825" y="519113"/>
            <a:ext cx="1295400" cy="57245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20" name="TextBox 32"/>
          <p:cNvSpPr txBox="1">
            <a:spLocks noChangeArrowheads="1"/>
          </p:cNvSpPr>
          <p:nvPr/>
        </p:nvSpPr>
        <p:spPr bwMode="auto">
          <a:xfrm>
            <a:off x="5324475" y="3810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Log</a:t>
            </a:r>
            <a:r>
              <a:rPr lang="en-US" baseline="-25000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(</a:t>
            </a:r>
            <a:r>
              <a:rPr lang="el-GR">
                <a:solidFill>
                  <a:srgbClr val="000000"/>
                </a:solidFill>
              </a:rPr>
              <a:t>ρ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67200" y="6477000"/>
            <a:ext cx="762000" cy="3048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16200000">
            <a:off x="2819400" y="2971800"/>
            <a:ext cx="762000" cy="304800"/>
          </a:xfrm>
          <a:prstGeom prst="rect">
            <a:avLst/>
          </a:prstGeom>
          <a:solidFill>
            <a:schemeClr val="tx2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4059238" y="6415088"/>
            <a:ext cx="1300356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R/</a:t>
            </a:r>
            <a:r>
              <a:rPr lang="en-US" sz="2400" dirty="0" smtClean="0">
                <a:solidFill>
                  <a:srgbClr val="000000"/>
                </a:solidFill>
              </a:rPr>
              <a:t>10</a:t>
            </a:r>
            <a:r>
              <a:rPr lang="en-US" sz="2400" baseline="30000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cm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24" name="TextBox 36"/>
          <p:cNvSpPr txBox="1">
            <a:spLocks noChangeArrowheads="1"/>
          </p:cNvSpPr>
          <p:nvPr/>
        </p:nvSpPr>
        <p:spPr bwMode="auto">
          <a:xfrm rot="-5400000">
            <a:off x="2400204" y="2882255"/>
            <a:ext cx="1300356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Z/10</a:t>
            </a:r>
            <a:r>
              <a:rPr lang="en-US" sz="2400" baseline="30000">
                <a:solidFill>
                  <a:srgbClr val="000000"/>
                </a:solidFill>
              </a:rPr>
              <a:t>9</a:t>
            </a:r>
            <a:r>
              <a:rPr lang="en-US">
                <a:solidFill>
                  <a:srgbClr val="000000"/>
                </a:solidFill>
              </a:rPr>
              <a:t>cm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4478338" y="533400"/>
            <a:ext cx="212725" cy="5715000"/>
            <a:chOff x="4478850" y="533400"/>
            <a:chExt cx="212971" cy="5715000"/>
          </a:xfrm>
        </p:grpSpPr>
        <p:sp>
          <p:nvSpPr>
            <p:cNvPr id="18" name="Rectangle 17"/>
            <p:cNvSpPr/>
            <p:nvPr/>
          </p:nvSpPr>
          <p:spPr>
            <a:xfrm>
              <a:off x="4482029" y="533400"/>
              <a:ext cx="209792" cy="4953000"/>
            </a:xfrm>
            <a:prstGeom prst="rect">
              <a:avLst/>
            </a:prstGeom>
            <a:solidFill>
              <a:srgbClr val="FFFF00">
                <a:alpha val="71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4478850" y="5486400"/>
              <a:ext cx="209792" cy="762000"/>
            </a:xfrm>
            <a:prstGeom prst="triangl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4478338" y="520700"/>
            <a:ext cx="220662" cy="5727700"/>
            <a:chOff x="4478850" y="520065"/>
            <a:chExt cx="220590" cy="5728335"/>
          </a:xfrm>
        </p:grpSpPr>
        <p:cxnSp>
          <p:nvCxnSpPr>
            <p:cNvPr id="31" name="Straight Connector 30"/>
            <p:cNvCxnSpPr>
              <a:stCxn id="19" idx="0"/>
              <a:endCxn id="19" idx="2"/>
            </p:cNvCxnSpPr>
            <p:nvPr/>
          </p:nvCxnSpPr>
          <p:spPr>
            <a:xfrm rot="5400000" flipH="1" flipV="1">
              <a:off x="4255712" y="5814194"/>
              <a:ext cx="762084" cy="106327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9" idx="4"/>
              <a:endCxn id="17" idx="2"/>
            </p:cNvCxnSpPr>
            <p:nvPr/>
          </p:nvCxnSpPr>
          <p:spPr>
            <a:xfrm rot="16200000" flipH="1">
              <a:off x="4151766" y="5813399"/>
              <a:ext cx="757322" cy="103153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2214728" y="3003191"/>
              <a:ext cx="4966251" cy="3174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1995723" y="3006366"/>
              <a:ext cx="4974189" cy="1586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>
              <a:off x="4485198" y="526416"/>
              <a:ext cx="201546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rc 22"/>
          <p:cNvSpPr/>
          <p:nvPr/>
        </p:nvSpPr>
        <p:spPr>
          <a:xfrm>
            <a:off x="4537075" y="4997450"/>
            <a:ext cx="92075" cy="1252538"/>
          </a:xfrm>
          <a:prstGeom prst="arc">
            <a:avLst>
              <a:gd name="adj1" fmla="val 16200000"/>
              <a:gd name="adj2" fmla="val 16197407"/>
            </a:avLst>
          </a:prstGeom>
          <a:solidFill>
            <a:srgbClr val="FF0000">
              <a:alpha val="48000"/>
            </a:srgbClr>
          </a:solidFill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fld id="{D2A12CB3-FD5F-48DE-A3B6-BF73F5A03BDE}" type="datetime5">
              <a:rPr lang="en-US" smtClean="0">
                <a:solidFill>
                  <a:srgbClr val="FFFF00"/>
                </a:solidFill>
              </a:rPr>
              <a:pPr/>
              <a:t>9-Oct-13</a:t>
            </a:fld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6372200" y="5949280"/>
            <a:ext cx="2192302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Mizuta &amp; </a:t>
            </a:r>
            <a:r>
              <a:rPr lang="en-US" sz="2000" dirty="0" err="1"/>
              <a:t>Aloy</a:t>
            </a:r>
            <a:r>
              <a:rPr lang="en-US" sz="2000" dirty="0"/>
              <a:t> 09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42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663660"/>
              </p:ext>
            </p:extLst>
          </p:nvPr>
        </p:nvGraphicFramePr>
        <p:xfrm>
          <a:off x="7608912" y="4149080"/>
          <a:ext cx="779512" cy="20882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9512"/>
              </a:tblGrid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en-US" sz="2400" dirty="0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8C5-FB79-4C0E-9692-6B12A6BD7482}" type="datetime5">
              <a:rPr lang="en-US" smtClean="0"/>
              <a:pPr/>
              <a:t>9-Oct-13</a:t>
            </a:fld>
            <a:endParaRPr lang="he-IL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443" y="1376649"/>
            <a:ext cx="7150869" cy="529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08550" y="4178408"/>
            <a:ext cx="6611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54185" y="437147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dirty="0" smtClean="0">
                <a:solidFill>
                  <a:srgbClr val="000000"/>
                </a:solidFill>
              </a:rPr>
              <a:t>51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336" y="3645024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Us: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540669" y="6309809"/>
            <a:ext cx="1911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Zhang et al., 04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Comparison with simulations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342900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t</a:t>
            </a:r>
            <a:r>
              <a:rPr lang="en-US" sz="2400" i="1" baseline="-25000" dirty="0" err="1" smtClean="0"/>
              <a:t>b</a:t>
            </a:r>
            <a:r>
              <a:rPr lang="en-US" sz="2400" i="1" dirty="0" smtClean="0"/>
              <a:t> α L</a:t>
            </a:r>
            <a:r>
              <a:rPr lang="en-US" sz="2400" i="1" baseline="30000" dirty="0" smtClean="0"/>
              <a:t>-1/3</a:t>
            </a:r>
            <a:endParaRPr 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30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6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dirty="0" smtClean="0"/>
              <a:t>The concept of Jet Breakout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976536"/>
            <a:ext cx="4752528" cy="547260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ClrTx/>
              <a:buSzTx/>
              <a:buFont typeface="Arial" pitchFamily="34" charset="0"/>
              <a:buChar char="•"/>
            </a:pPr>
            <a:r>
              <a:rPr lang="en-US" dirty="0"/>
              <a:t>The head is slower than the jet material, and dissipates the jet energy.</a:t>
            </a:r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r>
              <a:rPr lang="en-US" dirty="0"/>
              <a:t>To propagate the head needs to be </a:t>
            </a:r>
            <a:r>
              <a:rPr lang="en-US" dirty="0" smtClean="0"/>
              <a:t>continually pushed </a:t>
            </a:r>
            <a:r>
              <a:rPr lang="en-US" dirty="0"/>
              <a:t>by the jet material.</a:t>
            </a:r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r>
              <a:rPr lang="en-US" dirty="0" smtClean="0"/>
              <a:t>If the engine stops before                         		    the jet will fail!</a:t>
            </a:r>
          </a:p>
          <a:p>
            <a:pPr marL="0" indent="0">
              <a:buClrTx/>
              <a:buSzTx/>
              <a:buNone/>
            </a:pPr>
            <a:endParaRPr lang="en-US" dirty="0" smtClean="0"/>
          </a:p>
          <a:p>
            <a:pPr marL="0" indent="0">
              <a:buClrTx/>
              <a:buSzTx/>
              <a:buNone/>
            </a:pPr>
            <a:endParaRPr lang="en-US" dirty="0"/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9051" y="1225062"/>
            <a:ext cx="2299231" cy="550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282" y="1214897"/>
            <a:ext cx="2299231" cy="550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 rot="5400000">
            <a:off x="4827548" y="3702124"/>
            <a:ext cx="448249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297750" y="3712288"/>
            <a:ext cx="448249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49306" y="1471040"/>
            <a:ext cx="51949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42434" y="1952831"/>
            <a:ext cx="5194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>
            <a:off x="6549306" y="4800894"/>
            <a:ext cx="519490" cy="1900741"/>
          </a:xfrm>
          <a:prstGeom prst="arc">
            <a:avLst>
              <a:gd name="adj1" fmla="val 342782"/>
              <a:gd name="adj2" fmla="val 5436201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6534153" y="4800894"/>
            <a:ext cx="519490" cy="1900741"/>
          </a:xfrm>
          <a:prstGeom prst="arc">
            <a:avLst>
              <a:gd name="adj1" fmla="val 5392535"/>
              <a:gd name="adj2" fmla="val 10950633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H="1">
            <a:off x="6582284" y="5303015"/>
            <a:ext cx="413325" cy="1418949"/>
          </a:xfrm>
          <a:prstGeom prst="arc">
            <a:avLst>
              <a:gd name="adj1" fmla="val 5454510"/>
              <a:gd name="adj2" fmla="val 1598760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flipH="1">
            <a:off x="6398818" y="5289802"/>
            <a:ext cx="413325" cy="1418949"/>
          </a:xfrm>
          <a:prstGeom prst="arc">
            <a:avLst>
              <a:gd name="adj1" fmla="val 5454510"/>
              <a:gd name="adj2" fmla="val 15987607"/>
            </a:avLst>
          </a:prstGeom>
          <a:ln w="190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2466" y="1484784"/>
            <a:ext cx="504056" cy="504056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6"/>
          <p:cNvGrpSpPr/>
          <p:nvPr/>
        </p:nvGrpSpPr>
        <p:grpSpPr>
          <a:xfrm>
            <a:off x="6156176" y="1438533"/>
            <a:ext cx="1301477" cy="1238927"/>
            <a:chOff x="6156176" y="1438533"/>
            <a:chExt cx="1301477" cy="1238927"/>
          </a:xfrm>
        </p:grpSpPr>
        <p:sp>
          <p:nvSpPr>
            <p:cNvPr id="26" name="Circular Arrow 25"/>
            <p:cNvSpPr/>
            <p:nvPr/>
          </p:nvSpPr>
          <p:spPr>
            <a:xfrm>
              <a:off x="6804248" y="1772816"/>
              <a:ext cx="653405" cy="864096"/>
            </a:xfrm>
            <a:prstGeom prst="circularArrow">
              <a:avLst>
                <a:gd name="adj1" fmla="val 8438"/>
                <a:gd name="adj2" fmla="val 1509061"/>
                <a:gd name="adj3" fmla="val 18855204"/>
                <a:gd name="adj4" fmla="val 10898095"/>
                <a:gd name="adj5" fmla="val 13933"/>
              </a:avLst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ircular Arrow 26"/>
            <p:cNvSpPr/>
            <p:nvPr/>
          </p:nvSpPr>
          <p:spPr>
            <a:xfrm>
              <a:off x="6156176" y="1778081"/>
              <a:ext cx="648072" cy="899379"/>
            </a:xfrm>
            <a:prstGeom prst="circularArrow">
              <a:avLst>
                <a:gd name="adj1" fmla="val 8438"/>
                <a:gd name="adj2" fmla="val 1509061"/>
                <a:gd name="adj3" fmla="val 18855204"/>
                <a:gd name="adj4" fmla="val 10898095"/>
                <a:gd name="adj5" fmla="val 13933"/>
              </a:avLst>
            </a:prstGeom>
            <a:ln w="12700"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ent Arrow 27"/>
            <p:cNvSpPr/>
            <p:nvPr/>
          </p:nvSpPr>
          <p:spPr>
            <a:xfrm rot="10800000">
              <a:off x="6307805" y="1438533"/>
              <a:ext cx="360040" cy="288033"/>
            </a:xfrm>
            <a:prstGeom prst="bentArrow">
              <a:avLst>
                <a:gd name="adj1" fmla="val 14466"/>
                <a:gd name="adj2" fmla="val 24415"/>
                <a:gd name="adj3" fmla="val 25000"/>
                <a:gd name="adj4" fmla="val 75436"/>
              </a:avLst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Bent Arrow 28"/>
            <p:cNvSpPr/>
            <p:nvPr/>
          </p:nvSpPr>
          <p:spPr>
            <a:xfrm rot="10800000">
              <a:off x="6909627" y="1438534"/>
              <a:ext cx="360040" cy="288032"/>
            </a:xfrm>
            <a:prstGeom prst="bentArrow">
              <a:avLst>
                <a:gd name="adj1" fmla="val 14466"/>
                <a:gd name="adj2" fmla="val 24415"/>
                <a:gd name="adj3" fmla="val 25000"/>
                <a:gd name="adj4" fmla="val 75436"/>
              </a:avLst>
            </a:prstGeom>
            <a:ln w="12700"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Chord 31"/>
          <p:cNvSpPr/>
          <p:nvPr/>
        </p:nvSpPr>
        <p:spPr>
          <a:xfrm rot="10800000">
            <a:off x="5101814" y="1412775"/>
            <a:ext cx="3456384" cy="5832643"/>
          </a:xfrm>
          <a:prstGeom prst="chord">
            <a:avLst>
              <a:gd name="adj1" fmla="val 17556652"/>
              <a:gd name="adj2" fmla="val 14853585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796136" y="3821343"/>
            <a:ext cx="648072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7236297" y="3861048"/>
            <a:ext cx="648072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6755365" y="4041068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16200000">
            <a:off x="6505970" y="4035803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ight Arrow 49"/>
          <p:cNvSpPr/>
          <p:nvPr/>
        </p:nvSpPr>
        <p:spPr>
          <a:xfrm rot="16200000">
            <a:off x="6753217" y="4046334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Arrow 50"/>
          <p:cNvSpPr/>
          <p:nvPr/>
        </p:nvSpPr>
        <p:spPr>
          <a:xfrm rot="16200000">
            <a:off x="6503822" y="4041069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Arrow 51"/>
          <p:cNvSpPr/>
          <p:nvPr/>
        </p:nvSpPr>
        <p:spPr>
          <a:xfrm rot="16200000">
            <a:off x="6755365" y="4033455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Arrow 52"/>
          <p:cNvSpPr/>
          <p:nvPr/>
        </p:nvSpPr>
        <p:spPr>
          <a:xfrm rot="16200000">
            <a:off x="6505970" y="4028190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308232"/>
              </p:ext>
            </p:extLst>
          </p:nvPr>
        </p:nvGraphicFramePr>
        <p:xfrm>
          <a:off x="107504" y="4225404"/>
          <a:ext cx="19431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Equation" r:id="rId5" imgW="812800" imgH="215900" progId="Equation.3">
                  <p:embed/>
                </p:oleObj>
              </mc:Choice>
              <mc:Fallback>
                <p:oleObj name="Equation" r:id="rId5" imgW="812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225404"/>
                        <a:ext cx="1943100" cy="4540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41520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82979E-6 C -0.00052 -0.05296 -0.00121 -0.19958 -0.00121 -0.31406 C 0.00973 -0.35939 0.04306 -0.32331 0.06493 -0.27266 C 0.07014 -0.25115 0.07605 -0.22132 0.079 -0.20513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600000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208 C 0.00017 -0.05088 -0.00052 -0.1975 -0.00052 -0.31198 C -0.02396 -0.3506 -0.02986 -0.33372 -0.05087 -0.2981 C -0.07066 -0.25116 -0.07136 -0.23381 -0.07761 -0.21739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17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600000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82979E-6 C -0.00052 -0.05296 -0.00121 -0.19958 -0.00121 -0.31406 C 0.00973 -0.35939 0.04306 -0.32331 0.06493 -0.27266 C 0.07014 -0.25115 0.07605 -0.22132 0.079 -0.20513 " pathEditMode="relative" rAng="0" ptsTypes="ffff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600000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208 C 0.00017 -0.05088 -0.00052 -0.1975 -0.00052 -0.31198 C -0.02396 -0.3506 -0.02986 -0.33372 -0.05087 -0.2981 C -0.07066 -0.25116 -0.07136 -0.23381 -0.07761 -0.21739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176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600000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animBg="1"/>
      <p:bldP spid="33" grpId="0" animBg="1"/>
      <p:bldP spid="34" grpId="0" animBg="1"/>
      <p:bldP spid="36" grpId="0" animBg="1"/>
      <p:bldP spid="36" grpId="1" animBg="1"/>
      <p:bldP spid="36" grpId="2" animBg="1"/>
      <p:bldP spid="36" grpId="3" animBg="1"/>
      <p:bldP spid="30" grpId="0" animBg="1"/>
      <p:bldP spid="30" grpId="1" animBg="1"/>
      <p:bldP spid="30" grpId="2" animBg="1"/>
      <p:bldP spid="30" grpId="3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nt Placeholder 2"/>
          <p:cNvSpPr txBox="1">
            <a:spLocks/>
          </p:cNvSpPr>
          <p:nvPr/>
        </p:nvSpPr>
        <p:spPr>
          <a:xfrm>
            <a:off x="-108520" y="980728"/>
            <a:ext cx="4752528" cy="504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The head is slower than the jet material, and dissipates the jet energy.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/>
              <a:t>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 propagate the head needs to be </a:t>
            </a:r>
            <a:r>
              <a:rPr lang="en-US" sz="2800" dirty="0"/>
              <a:t>continually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pushed by the jet material.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If </a:t>
            </a:r>
            <a:r>
              <a:rPr lang="en-US" sz="2800" dirty="0"/>
              <a:t>the engine stops before                 </a:t>
            </a:r>
            <a:r>
              <a:rPr lang="en-US" sz="2800" dirty="0" smtClean="0"/>
              <a:t>		    the </a:t>
            </a:r>
            <a:r>
              <a:rPr lang="en-US" sz="2800" dirty="0"/>
              <a:t>jet will fail</a:t>
            </a:r>
            <a:r>
              <a:rPr lang="en-US" sz="2800" dirty="0" smtClean="0"/>
              <a:t>!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indent="-342900">
              <a:buClrTx/>
              <a:buSzTx/>
              <a:buFont typeface="Arial" pitchFamily="34" charset="0"/>
              <a:buChar char="•"/>
            </a:pPr>
            <a:r>
              <a:rPr lang="en-US" sz="2800" dirty="0"/>
              <a:t>Minimal engine </a:t>
            </a:r>
            <a:r>
              <a:rPr lang="en-US" sz="2800" dirty="0" smtClean="0"/>
              <a:t>work </a:t>
            </a:r>
            <a:r>
              <a:rPr lang="en-US" sz="2800" dirty="0"/>
              <a:t>time that leads to jet </a:t>
            </a:r>
            <a:r>
              <a:rPr lang="en-US" sz="2800" dirty="0" smtClean="0"/>
              <a:t>breakout: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4536282" y="1214897"/>
            <a:ext cx="4572000" cy="5517232"/>
            <a:chOff x="4536282" y="1214897"/>
            <a:chExt cx="4572000" cy="551723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6282" y="1214897"/>
              <a:ext cx="2299231" cy="550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9051" y="1225062"/>
              <a:ext cx="2299231" cy="550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cxnSp>
        <p:nvCxnSpPr>
          <p:cNvPr id="16" name="Straight Connector 15"/>
          <p:cNvCxnSpPr/>
          <p:nvPr/>
        </p:nvCxnSpPr>
        <p:spPr>
          <a:xfrm rot="5400000">
            <a:off x="4827548" y="3702124"/>
            <a:ext cx="448249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297750" y="3712288"/>
            <a:ext cx="448249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49306" y="1471040"/>
            <a:ext cx="51949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42434" y="1952831"/>
            <a:ext cx="5194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>
            <a:off x="6549306" y="4800894"/>
            <a:ext cx="519490" cy="1900741"/>
          </a:xfrm>
          <a:prstGeom prst="arc">
            <a:avLst>
              <a:gd name="adj1" fmla="val 342782"/>
              <a:gd name="adj2" fmla="val 5436201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6534153" y="4800894"/>
            <a:ext cx="519490" cy="1900741"/>
          </a:xfrm>
          <a:prstGeom prst="arc">
            <a:avLst>
              <a:gd name="adj1" fmla="val 5392535"/>
              <a:gd name="adj2" fmla="val 10950633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H="1">
            <a:off x="6582284" y="5303015"/>
            <a:ext cx="413325" cy="1418949"/>
          </a:xfrm>
          <a:prstGeom prst="arc">
            <a:avLst>
              <a:gd name="adj1" fmla="val 5454510"/>
              <a:gd name="adj2" fmla="val 1598760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flipH="1">
            <a:off x="6398818" y="5289802"/>
            <a:ext cx="413325" cy="1418949"/>
          </a:xfrm>
          <a:prstGeom prst="arc">
            <a:avLst>
              <a:gd name="adj1" fmla="val 5454510"/>
              <a:gd name="adj2" fmla="val 15987607"/>
            </a:avLst>
          </a:prstGeom>
          <a:ln w="190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2466" y="1484784"/>
            <a:ext cx="504056" cy="504056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ircular Arrow 26"/>
          <p:cNvSpPr/>
          <p:nvPr/>
        </p:nvSpPr>
        <p:spPr>
          <a:xfrm>
            <a:off x="6156176" y="1778081"/>
            <a:ext cx="648072" cy="899379"/>
          </a:xfrm>
          <a:prstGeom prst="circularArrow">
            <a:avLst>
              <a:gd name="adj1" fmla="val 8438"/>
              <a:gd name="adj2" fmla="val 1509061"/>
              <a:gd name="adj3" fmla="val 18855204"/>
              <a:gd name="adj4" fmla="val 10898095"/>
              <a:gd name="adj5" fmla="val 13933"/>
            </a:avLst>
          </a:prstGeom>
          <a:ln w="12700"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ent Arrow 27"/>
          <p:cNvSpPr/>
          <p:nvPr/>
        </p:nvSpPr>
        <p:spPr>
          <a:xfrm rot="10800000">
            <a:off x="6307805" y="1438533"/>
            <a:ext cx="360040" cy="288033"/>
          </a:xfrm>
          <a:prstGeom prst="bentArrow">
            <a:avLst>
              <a:gd name="adj1" fmla="val 14466"/>
              <a:gd name="adj2" fmla="val 24415"/>
              <a:gd name="adj3" fmla="val 25000"/>
              <a:gd name="adj4" fmla="val 75436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rot="10800000">
            <a:off x="6909627" y="1438534"/>
            <a:ext cx="360040" cy="288032"/>
          </a:xfrm>
          <a:prstGeom prst="bentArrow">
            <a:avLst>
              <a:gd name="adj1" fmla="val 14466"/>
              <a:gd name="adj2" fmla="val 24415"/>
              <a:gd name="adj3" fmla="val 25000"/>
              <a:gd name="adj4" fmla="val 75436"/>
            </a:avLst>
          </a:prstGeom>
          <a:ln w="12700"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5796136" y="3880472"/>
            <a:ext cx="648072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7236297" y="3861048"/>
            <a:ext cx="648072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6755365" y="4041068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16200000">
            <a:off x="6505970" y="4035803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hord 31"/>
          <p:cNvSpPr/>
          <p:nvPr/>
        </p:nvSpPr>
        <p:spPr>
          <a:xfrm rot="10800000">
            <a:off x="5101814" y="1412775"/>
            <a:ext cx="3456384" cy="5832643"/>
          </a:xfrm>
          <a:prstGeom prst="chord">
            <a:avLst>
              <a:gd name="adj1" fmla="val 17556652"/>
              <a:gd name="adj2" fmla="val 14853585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25800000">
            <a:off x="7477792" y="2634311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 rot="6600000">
            <a:off x="5788567" y="2554889"/>
            <a:ext cx="360040" cy="169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ircular Arrow 36"/>
          <p:cNvSpPr/>
          <p:nvPr/>
        </p:nvSpPr>
        <p:spPr>
          <a:xfrm>
            <a:off x="6804248" y="1772816"/>
            <a:ext cx="653405" cy="864096"/>
          </a:xfrm>
          <a:prstGeom prst="circularArrow">
            <a:avLst>
              <a:gd name="adj1" fmla="val 8438"/>
              <a:gd name="adj2" fmla="val 1509061"/>
              <a:gd name="adj3" fmla="val 18855204"/>
              <a:gd name="adj4" fmla="val 10898095"/>
              <a:gd name="adj5" fmla="val 13933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42"/>
          <p:cNvGrpSpPr/>
          <p:nvPr/>
        </p:nvGrpSpPr>
        <p:grpSpPr>
          <a:xfrm>
            <a:off x="4821395" y="1194405"/>
            <a:ext cx="3946551" cy="6192688"/>
            <a:chOff x="4823914" y="1196752"/>
            <a:chExt cx="3946551" cy="6192688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009" r="13887"/>
            <a:stretch>
              <a:fillRect/>
            </a:stretch>
          </p:blipFill>
          <p:spPr bwMode="auto">
            <a:xfrm>
              <a:off x="4823914" y="1196752"/>
              <a:ext cx="1979934" cy="556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009" r="13887"/>
            <a:stretch>
              <a:fillRect/>
            </a:stretch>
          </p:blipFill>
          <p:spPr bwMode="auto">
            <a:xfrm>
              <a:off x="6790531" y="1211610"/>
              <a:ext cx="1979934" cy="556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38" name="Chord 37"/>
            <p:cNvSpPr/>
            <p:nvPr/>
          </p:nvSpPr>
          <p:spPr>
            <a:xfrm rot="10800000">
              <a:off x="5256161" y="1431970"/>
              <a:ext cx="3062202" cy="5957470"/>
            </a:xfrm>
            <a:prstGeom prst="chord">
              <a:avLst>
                <a:gd name="adj1" fmla="val 17556652"/>
                <a:gd name="adj2" fmla="val 14853585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868144" y="4221088"/>
            <a:ext cx="172354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Failed jet</a:t>
            </a:r>
            <a:endParaRPr lang="en-US" sz="3200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2236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dirty="0" smtClean="0"/>
              <a:t>The concept of Jet Breakout</a:t>
            </a:r>
            <a:endParaRPr lang="en-US" dirty="0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900206"/>
              </p:ext>
            </p:extLst>
          </p:nvPr>
        </p:nvGraphicFramePr>
        <p:xfrm>
          <a:off x="107504" y="4225280"/>
          <a:ext cx="19431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5" imgW="812800" imgH="215900" progId="Equation.3">
                  <p:embed/>
                </p:oleObj>
              </mc:Choice>
              <mc:Fallback>
                <p:oleObj name="Equation" r:id="rId5" imgW="812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225280"/>
                        <a:ext cx="1943100" cy="4540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949219"/>
              </p:ext>
            </p:extLst>
          </p:nvPr>
        </p:nvGraphicFramePr>
        <p:xfrm>
          <a:off x="126901" y="5661248"/>
          <a:ext cx="242887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7" imgW="1016000" imgH="457200" progId="Equation.3">
                  <p:embed/>
                </p:oleObj>
              </mc:Choice>
              <mc:Fallback>
                <p:oleObj name="Equation" r:id="rId7" imgW="1016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1" y="5661248"/>
                        <a:ext cx="2428875" cy="963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27784" y="5949280"/>
            <a:ext cx="17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(O.B. et al 2011)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7504" y="5531123"/>
            <a:ext cx="8139113" cy="1150937"/>
            <a:chOff x="395536" y="1052736"/>
            <a:chExt cx="8139113" cy="1150937"/>
          </a:xfrm>
        </p:grpSpPr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9323137"/>
                </p:ext>
              </p:extLst>
            </p:nvPr>
          </p:nvGraphicFramePr>
          <p:xfrm>
            <a:off x="395536" y="1052736"/>
            <a:ext cx="8139113" cy="1150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Equation" r:id="rId9" imgW="3403440" imgH="545760" progId="Equation.3">
                    <p:embed/>
                  </p:oleObj>
                </mc:Choice>
                <mc:Fallback>
                  <p:oleObj name="Equation" r:id="rId9" imgW="340344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36" y="1052736"/>
                          <a:ext cx="8139113" cy="1150937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Rectangle 40"/>
            <p:cNvSpPr/>
            <p:nvPr/>
          </p:nvSpPr>
          <p:spPr>
            <a:xfrm>
              <a:off x="6155008" y="1755825"/>
              <a:ext cx="3000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baseline="-25000" dirty="0" smtClean="0">
                  <a:solidFill>
                    <a:schemeClr val="bg1"/>
                  </a:solidFill>
                </a:rPr>
                <a:t>ʘ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728302" y="1726208"/>
              <a:ext cx="3000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baseline="-25000" dirty="0" smtClean="0">
                  <a:solidFill>
                    <a:srgbClr val="000000"/>
                  </a:solidFill>
                </a:rPr>
                <a:t>ʘ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38835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49769E-7 C 0.00052 -0.05296 -0.00017 -0.19958 -0.00017 -0.31406 C 0.01076 -0.35939 0.0441 -0.32331 0.06597 -0.27266 C 0.07118 -0.25116 0.07708 -0.22132 0.08003 -0.20513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600000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208 C 0.00017 -0.05088 -0.00052 -0.1975 -0.00052 -0.31198 C -0.02396 -0.3506 -0.02986 -0.33372 -0.05087 -0.2981 C -0.07066 -0.25116 -0.07136 -0.23381 -0.07761 -0.21739 " pathEditMode="relative" rAng="0" ptsTypes="ffff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176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600000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  <p:bldP spid="36" grpId="0" animBg="1"/>
      <p:bldP spid="36" grpId="1" animBg="1"/>
      <p:bldP spid="36" grpId="2" animBg="1"/>
      <p:bldP spid="36" grpId="3" animBg="1"/>
      <p:bldP spid="30" grpId="0" animBg="1"/>
      <p:bldP spid="30" grpId="1" animBg="1"/>
      <p:bldP spid="30" grpId="2" animBg="1"/>
      <p:bldP spid="30" grpId="3" animBg="1"/>
      <p:bldP spid="44" grpId="0" animBg="1"/>
      <p:bldP spid="45" grpId="0" animBg="1"/>
      <p:bldP spid="37" grpId="0" animBg="1"/>
      <p:bldP spid="37" grpId="1" animBg="1"/>
      <p:bldP spid="46" grpId="0" animBg="1"/>
      <p:bldP spid="46" grpId="1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Hydrodynamic Jet Propagation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270892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156176" y="400506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Collimation </a:t>
            </a:r>
          </a:p>
          <a:p>
            <a:pPr algn="ctr"/>
            <a:r>
              <a:rPr lang="en-US" dirty="0" smtClean="0"/>
              <a:t>Shock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4788024" y="5013176"/>
            <a:ext cx="2040770" cy="577804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8144" y="4581128"/>
            <a:ext cx="2198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(O.B. &amp; Levinson 2007)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660232" y="1700808"/>
            <a:ext cx="1303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&amp; </a:t>
            </a:r>
          </a:p>
          <a:p>
            <a:r>
              <a:rPr lang="en-US" dirty="0" smtClean="0"/>
              <a:t>reverse</a:t>
            </a:r>
          </a:p>
          <a:p>
            <a:pPr algn="ctr"/>
            <a:r>
              <a:rPr lang="en-US" dirty="0" smtClean="0"/>
              <a:t>Shocks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4499992" y="2204864"/>
            <a:ext cx="2160240" cy="360040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644008" y="1484784"/>
            <a:ext cx="1944216" cy="288032"/>
          </a:xfrm>
          <a:prstGeom prst="straightConnector1">
            <a:avLst/>
          </a:prstGeom>
          <a:ln w="19050">
            <a:solidFill>
              <a:srgbClr val="0DFF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991252" y="1412775"/>
            <a:ext cx="2880320" cy="5282271"/>
            <a:chOff x="2991252" y="1412775"/>
            <a:chExt cx="2880320" cy="5282271"/>
          </a:xfrm>
        </p:grpSpPr>
        <p:grpSp>
          <p:nvGrpSpPr>
            <p:cNvPr id="3" name="Group 2"/>
            <p:cNvGrpSpPr/>
            <p:nvPr/>
          </p:nvGrpSpPr>
          <p:grpSpPr>
            <a:xfrm>
              <a:off x="2991252" y="1412775"/>
              <a:ext cx="2880320" cy="5282271"/>
              <a:chOff x="2991252" y="1412775"/>
              <a:chExt cx="2880320" cy="5282271"/>
            </a:xfrm>
          </p:grpSpPr>
          <p:sp>
            <p:nvSpPr>
              <p:cNvPr id="9" name="Chord 8"/>
              <p:cNvSpPr/>
              <p:nvPr/>
            </p:nvSpPr>
            <p:spPr>
              <a:xfrm>
                <a:off x="2991252" y="1412775"/>
                <a:ext cx="2880320" cy="5282271"/>
              </a:xfrm>
              <a:prstGeom prst="chord">
                <a:avLst>
                  <a:gd name="adj1" fmla="val 16546378"/>
                  <a:gd name="adj2" fmla="val 1585067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4164806" y="5884068"/>
                <a:ext cx="507207" cy="806946"/>
              </a:xfrm>
              <a:custGeom>
                <a:avLst/>
                <a:gdLst>
                  <a:gd name="connsiteX0" fmla="*/ 507207 w 507207"/>
                  <a:gd name="connsiteY0" fmla="*/ 28575 h 806946"/>
                  <a:gd name="connsiteX1" fmla="*/ 504825 w 507207"/>
                  <a:gd name="connsiteY1" fmla="*/ 80962 h 806946"/>
                  <a:gd name="connsiteX2" fmla="*/ 500063 w 507207"/>
                  <a:gd name="connsiteY2" fmla="*/ 107156 h 806946"/>
                  <a:gd name="connsiteX3" fmla="*/ 497682 w 507207"/>
                  <a:gd name="connsiteY3" fmla="*/ 159544 h 806946"/>
                  <a:gd name="connsiteX4" fmla="*/ 495300 w 507207"/>
                  <a:gd name="connsiteY4" fmla="*/ 226219 h 806946"/>
                  <a:gd name="connsiteX5" fmla="*/ 488157 w 507207"/>
                  <a:gd name="connsiteY5" fmla="*/ 257175 h 806946"/>
                  <a:gd name="connsiteX6" fmla="*/ 485775 w 507207"/>
                  <a:gd name="connsiteY6" fmla="*/ 300037 h 806946"/>
                  <a:gd name="connsiteX7" fmla="*/ 481013 w 507207"/>
                  <a:gd name="connsiteY7" fmla="*/ 323850 h 806946"/>
                  <a:gd name="connsiteX8" fmla="*/ 478632 w 507207"/>
                  <a:gd name="connsiteY8" fmla="*/ 338137 h 806946"/>
                  <a:gd name="connsiteX9" fmla="*/ 473869 w 507207"/>
                  <a:gd name="connsiteY9" fmla="*/ 395287 h 806946"/>
                  <a:gd name="connsiteX10" fmla="*/ 469107 w 507207"/>
                  <a:gd name="connsiteY10" fmla="*/ 409575 h 806946"/>
                  <a:gd name="connsiteX11" fmla="*/ 464344 w 507207"/>
                  <a:gd name="connsiteY11" fmla="*/ 428625 h 806946"/>
                  <a:gd name="connsiteX12" fmla="*/ 459582 w 507207"/>
                  <a:gd name="connsiteY12" fmla="*/ 459581 h 806946"/>
                  <a:gd name="connsiteX13" fmla="*/ 454819 w 507207"/>
                  <a:gd name="connsiteY13" fmla="*/ 466725 h 806946"/>
                  <a:gd name="connsiteX14" fmla="*/ 450057 w 507207"/>
                  <a:gd name="connsiteY14" fmla="*/ 488156 h 806946"/>
                  <a:gd name="connsiteX15" fmla="*/ 447675 w 507207"/>
                  <a:gd name="connsiteY15" fmla="*/ 495300 h 806946"/>
                  <a:gd name="connsiteX16" fmla="*/ 442913 w 507207"/>
                  <a:gd name="connsiteY16" fmla="*/ 528637 h 806946"/>
                  <a:gd name="connsiteX17" fmla="*/ 438150 w 507207"/>
                  <a:gd name="connsiteY17" fmla="*/ 535781 h 806946"/>
                  <a:gd name="connsiteX18" fmla="*/ 433388 w 507207"/>
                  <a:gd name="connsiteY18" fmla="*/ 550069 h 806946"/>
                  <a:gd name="connsiteX19" fmla="*/ 428625 w 507207"/>
                  <a:gd name="connsiteY19" fmla="*/ 571500 h 806946"/>
                  <a:gd name="connsiteX20" fmla="*/ 423863 w 507207"/>
                  <a:gd name="connsiteY20" fmla="*/ 585787 h 806946"/>
                  <a:gd name="connsiteX21" fmla="*/ 421482 w 507207"/>
                  <a:gd name="connsiteY21" fmla="*/ 592931 h 806946"/>
                  <a:gd name="connsiteX22" fmla="*/ 419100 w 507207"/>
                  <a:gd name="connsiteY22" fmla="*/ 602456 h 806946"/>
                  <a:gd name="connsiteX23" fmla="*/ 411957 w 507207"/>
                  <a:gd name="connsiteY23" fmla="*/ 616744 h 806946"/>
                  <a:gd name="connsiteX24" fmla="*/ 404813 w 507207"/>
                  <a:gd name="connsiteY24" fmla="*/ 638175 h 806946"/>
                  <a:gd name="connsiteX25" fmla="*/ 402432 w 507207"/>
                  <a:gd name="connsiteY25" fmla="*/ 645319 h 806946"/>
                  <a:gd name="connsiteX26" fmla="*/ 400050 w 507207"/>
                  <a:gd name="connsiteY26" fmla="*/ 652462 h 806946"/>
                  <a:gd name="connsiteX27" fmla="*/ 397669 w 507207"/>
                  <a:gd name="connsiteY27" fmla="*/ 661987 h 806946"/>
                  <a:gd name="connsiteX28" fmla="*/ 392907 w 507207"/>
                  <a:gd name="connsiteY28" fmla="*/ 676275 h 806946"/>
                  <a:gd name="connsiteX29" fmla="*/ 385763 w 507207"/>
                  <a:gd name="connsiteY29" fmla="*/ 683419 h 806946"/>
                  <a:gd name="connsiteX30" fmla="*/ 373857 w 507207"/>
                  <a:gd name="connsiteY30" fmla="*/ 707231 h 806946"/>
                  <a:gd name="connsiteX31" fmla="*/ 373857 w 507207"/>
                  <a:gd name="connsiteY31" fmla="*/ 707231 h 806946"/>
                  <a:gd name="connsiteX32" fmla="*/ 364332 w 507207"/>
                  <a:gd name="connsiteY32" fmla="*/ 721519 h 806946"/>
                  <a:gd name="connsiteX33" fmla="*/ 357188 w 507207"/>
                  <a:gd name="connsiteY33" fmla="*/ 735806 h 806946"/>
                  <a:gd name="connsiteX34" fmla="*/ 350044 w 507207"/>
                  <a:gd name="connsiteY34" fmla="*/ 740569 h 806946"/>
                  <a:gd name="connsiteX35" fmla="*/ 345282 w 507207"/>
                  <a:gd name="connsiteY35" fmla="*/ 747712 h 806946"/>
                  <a:gd name="connsiteX36" fmla="*/ 342900 w 507207"/>
                  <a:gd name="connsiteY36" fmla="*/ 754856 h 806946"/>
                  <a:gd name="connsiteX37" fmla="*/ 335757 w 507207"/>
                  <a:gd name="connsiteY37" fmla="*/ 759619 h 806946"/>
                  <a:gd name="connsiteX38" fmla="*/ 316707 w 507207"/>
                  <a:gd name="connsiteY38" fmla="*/ 776287 h 806946"/>
                  <a:gd name="connsiteX39" fmla="*/ 302419 w 507207"/>
                  <a:gd name="connsiteY39" fmla="*/ 781050 h 806946"/>
                  <a:gd name="connsiteX40" fmla="*/ 295275 w 507207"/>
                  <a:gd name="connsiteY40" fmla="*/ 785812 h 806946"/>
                  <a:gd name="connsiteX41" fmla="*/ 288132 w 507207"/>
                  <a:gd name="connsiteY41" fmla="*/ 792956 h 806946"/>
                  <a:gd name="connsiteX42" fmla="*/ 276225 w 507207"/>
                  <a:gd name="connsiteY42" fmla="*/ 795337 h 806946"/>
                  <a:gd name="connsiteX43" fmla="*/ 269082 w 507207"/>
                  <a:gd name="connsiteY43" fmla="*/ 797719 h 806946"/>
                  <a:gd name="connsiteX44" fmla="*/ 254794 w 507207"/>
                  <a:gd name="connsiteY44" fmla="*/ 804862 h 806946"/>
                  <a:gd name="connsiteX45" fmla="*/ 230982 w 507207"/>
                  <a:gd name="connsiteY45" fmla="*/ 797719 h 806946"/>
                  <a:gd name="connsiteX46" fmla="*/ 223838 w 507207"/>
                  <a:gd name="connsiteY46" fmla="*/ 795337 h 806946"/>
                  <a:gd name="connsiteX47" fmla="*/ 209550 w 507207"/>
                  <a:gd name="connsiteY47" fmla="*/ 785812 h 806946"/>
                  <a:gd name="connsiteX48" fmla="*/ 202407 w 507207"/>
                  <a:gd name="connsiteY48" fmla="*/ 783431 h 806946"/>
                  <a:gd name="connsiteX49" fmla="*/ 188119 w 507207"/>
                  <a:gd name="connsiteY49" fmla="*/ 771525 h 806946"/>
                  <a:gd name="connsiteX50" fmla="*/ 180975 w 507207"/>
                  <a:gd name="connsiteY50" fmla="*/ 757237 h 806946"/>
                  <a:gd name="connsiteX51" fmla="*/ 173832 w 507207"/>
                  <a:gd name="connsiteY51" fmla="*/ 752475 h 806946"/>
                  <a:gd name="connsiteX52" fmla="*/ 164307 w 507207"/>
                  <a:gd name="connsiteY52" fmla="*/ 738187 h 806946"/>
                  <a:gd name="connsiteX53" fmla="*/ 159544 w 507207"/>
                  <a:gd name="connsiteY53" fmla="*/ 731044 h 806946"/>
                  <a:gd name="connsiteX54" fmla="*/ 157163 w 507207"/>
                  <a:gd name="connsiteY54" fmla="*/ 723900 h 806946"/>
                  <a:gd name="connsiteX55" fmla="*/ 150019 w 507207"/>
                  <a:gd name="connsiteY55" fmla="*/ 719137 h 806946"/>
                  <a:gd name="connsiteX56" fmla="*/ 138113 w 507207"/>
                  <a:gd name="connsiteY56" fmla="*/ 700087 h 806946"/>
                  <a:gd name="connsiteX57" fmla="*/ 128588 w 507207"/>
                  <a:gd name="connsiteY57" fmla="*/ 671512 h 806946"/>
                  <a:gd name="connsiteX58" fmla="*/ 126207 w 507207"/>
                  <a:gd name="connsiteY58" fmla="*/ 664369 h 806946"/>
                  <a:gd name="connsiteX59" fmla="*/ 116682 w 507207"/>
                  <a:gd name="connsiteY59" fmla="*/ 650081 h 806946"/>
                  <a:gd name="connsiteX60" fmla="*/ 109538 w 507207"/>
                  <a:gd name="connsiteY60" fmla="*/ 633412 h 806946"/>
                  <a:gd name="connsiteX61" fmla="*/ 104775 w 507207"/>
                  <a:gd name="connsiteY61" fmla="*/ 619125 h 806946"/>
                  <a:gd name="connsiteX62" fmla="*/ 100013 w 507207"/>
                  <a:gd name="connsiteY62" fmla="*/ 604837 h 806946"/>
                  <a:gd name="connsiteX63" fmla="*/ 95250 w 507207"/>
                  <a:gd name="connsiteY63" fmla="*/ 590550 h 806946"/>
                  <a:gd name="connsiteX64" fmla="*/ 92869 w 507207"/>
                  <a:gd name="connsiteY64" fmla="*/ 583406 h 806946"/>
                  <a:gd name="connsiteX65" fmla="*/ 90488 w 507207"/>
                  <a:gd name="connsiteY65" fmla="*/ 559594 h 806946"/>
                  <a:gd name="connsiteX66" fmla="*/ 85725 w 507207"/>
                  <a:gd name="connsiteY66" fmla="*/ 545306 h 806946"/>
                  <a:gd name="connsiteX67" fmla="*/ 83344 w 507207"/>
                  <a:gd name="connsiteY67" fmla="*/ 538162 h 806946"/>
                  <a:gd name="connsiteX68" fmla="*/ 78582 w 507207"/>
                  <a:gd name="connsiteY68" fmla="*/ 523875 h 806946"/>
                  <a:gd name="connsiteX69" fmla="*/ 71438 w 507207"/>
                  <a:gd name="connsiteY69" fmla="*/ 500062 h 806946"/>
                  <a:gd name="connsiteX70" fmla="*/ 66675 w 507207"/>
                  <a:gd name="connsiteY70" fmla="*/ 483394 h 806946"/>
                  <a:gd name="connsiteX71" fmla="*/ 61913 w 507207"/>
                  <a:gd name="connsiteY71" fmla="*/ 469106 h 806946"/>
                  <a:gd name="connsiteX72" fmla="*/ 57150 w 507207"/>
                  <a:gd name="connsiteY72" fmla="*/ 442912 h 806946"/>
                  <a:gd name="connsiteX73" fmla="*/ 54769 w 507207"/>
                  <a:gd name="connsiteY73" fmla="*/ 428625 h 806946"/>
                  <a:gd name="connsiteX74" fmla="*/ 50007 w 507207"/>
                  <a:gd name="connsiteY74" fmla="*/ 414337 h 806946"/>
                  <a:gd name="connsiteX75" fmla="*/ 47625 w 507207"/>
                  <a:gd name="connsiteY75" fmla="*/ 404812 h 806946"/>
                  <a:gd name="connsiteX76" fmla="*/ 42863 w 507207"/>
                  <a:gd name="connsiteY76" fmla="*/ 390525 h 806946"/>
                  <a:gd name="connsiteX77" fmla="*/ 38100 w 507207"/>
                  <a:gd name="connsiteY77" fmla="*/ 350044 h 806946"/>
                  <a:gd name="connsiteX78" fmla="*/ 33338 w 507207"/>
                  <a:gd name="connsiteY78" fmla="*/ 335756 h 806946"/>
                  <a:gd name="connsiteX79" fmla="*/ 30957 w 507207"/>
                  <a:gd name="connsiteY79" fmla="*/ 295275 h 806946"/>
                  <a:gd name="connsiteX80" fmla="*/ 28575 w 507207"/>
                  <a:gd name="connsiteY80" fmla="*/ 288131 h 806946"/>
                  <a:gd name="connsiteX81" fmla="*/ 26194 w 507207"/>
                  <a:gd name="connsiteY81" fmla="*/ 271462 h 806946"/>
                  <a:gd name="connsiteX82" fmla="*/ 23813 w 507207"/>
                  <a:gd name="connsiteY82" fmla="*/ 259556 h 806946"/>
                  <a:gd name="connsiteX83" fmla="*/ 21432 w 507207"/>
                  <a:gd name="connsiteY83" fmla="*/ 230981 h 806946"/>
                  <a:gd name="connsiteX84" fmla="*/ 19050 w 507207"/>
                  <a:gd name="connsiteY84" fmla="*/ 223837 h 806946"/>
                  <a:gd name="connsiteX85" fmla="*/ 16669 w 507207"/>
                  <a:gd name="connsiteY85" fmla="*/ 207169 h 806946"/>
                  <a:gd name="connsiteX86" fmla="*/ 14288 w 507207"/>
                  <a:gd name="connsiteY86" fmla="*/ 173831 h 806946"/>
                  <a:gd name="connsiteX87" fmla="*/ 11907 w 507207"/>
                  <a:gd name="connsiteY87" fmla="*/ 164306 h 806946"/>
                  <a:gd name="connsiteX88" fmla="*/ 9525 w 507207"/>
                  <a:gd name="connsiteY88" fmla="*/ 135731 h 806946"/>
                  <a:gd name="connsiteX89" fmla="*/ 7144 w 507207"/>
                  <a:gd name="connsiteY89" fmla="*/ 116681 h 806946"/>
                  <a:gd name="connsiteX90" fmla="*/ 4763 w 507207"/>
                  <a:gd name="connsiteY90" fmla="*/ 52387 h 806946"/>
                  <a:gd name="connsiteX91" fmla="*/ 2382 w 507207"/>
                  <a:gd name="connsiteY91" fmla="*/ 9525 h 806946"/>
                  <a:gd name="connsiteX92" fmla="*/ 0 w 507207"/>
                  <a:gd name="connsiteY92" fmla="*/ 0 h 806946"/>
                  <a:gd name="connsiteX0" fmla="*/ 507207 w 507207"/>
                  <a:gd name="connsiteY0" fmla="*/ 54769 h 833140"/>
                  <a:gd name="connsiteX1" fmla="*/ 504825 w 507207"/>
                  <a:gd name="connsiteY1" fmla="*/ 107156 h 833140"/>
                  <a:gd name="connsiteX2" fmla="*/ 500063 w 507207"/>
                  <a:gd name="connsiteY2" fmla="*/ 133350 h 833140"/>
                  <a:gd name="connsiteX3" fmla="*/ 497682 w 507207"/>
                  <a:gd name="connsiteY3" fmla="*/ 185738 h 833140"/>
                  <a:gd name="connsiteX4" fmla="*/ 495300 w 507207"/>
                  <a:gd name="connsiteY4" fmla="*/ 252413 h 833140"/>
                  <a:gd name="connsiteX5" fmla="*/ 488157 w 507207"/>
                  <a:gd name="connsiteY5" fmla="*/ 283369 h 833140"/>
                  <a:gd name="connsiteX6" fmla="*/ 485775 w 507207"/>
                  <a:gd name="connsiteY6" fmla="*/ 326231 h 833140"/>
                  <a:gd name="connsiteX7" fmla="*/ 481013 w 507207"/>
                  <a:gd name="connsiteY7" fmla="*/ 350044 h 833140"/>
                  <a:gd name="connsiteX8" fmla="*/ 478632 w 507207"/>
                  <a:gd name="connsiteY8" fmla="*/ 364331 h 833140"/>
                  <a:gd name="connsiteX9" fmla="*/ 473869 w 507207"/>
                  <a:gd name="connsiteY9" fmla="*/ 421481 h 833140"/>
                  <a:gd name="connsiteX10" fmla="*/ 469107 w 507207"/>
                  <a:gd name="connsiteY10" fmla="*/ 435769 h 833140"/>
                  <a:gd name="connsiteX11" fmla="*/ 464344 w 507207"/>
                  <a:gd name="connsiteY11" fmla="*/ 454819 h 833140"/>
                  <a:gd name="connsiteX12" fmla="*/ 459582 w 507207"/>
                  <a:gd name="connsiteY12" fmla="*/ 485775 h 833140"/>
                  <a:gd name="connsiteX13" fmla="*/ 454819 w 507207"/>
                  <a:gd name="connsiteY13" fmla="*/ 492919 h 833140"/>
                  <a:gd name="connsiteX14" fmla="*/ 450057 w 507207"/>
                  <a:gd name="connsiteY14" fmla="*/ 514350 h 833140"/>
                  <a:gd name="connsiteX15" fmla="*/ 447675 w 507207"/>
                  <a:gd name="connsiteY15" fmla="*/ 521494 h 833140"/>
                  <a:gd name="connsiteX16" fmla="*/ 442913 w 507207"/>
                  <a:gd name="connsiteY16" fmla="*/ 554831 h 833140"/>
                  <a:gd name="connsiteX17" fmla="*/ 438150 w 507207"/>
                  <a:gd name="connsiteY17" fmla="*/ 561975 h 833140"/>
                  <a:gd name="connsiteX18" fmla="*/ 433388 w 507207"/>
                  <a:gd name="connsiteY18" fmla="*/ 576263 h 833140"/>
                  <a:gd name="connsiteX19" fmla="*/ 428625 w 507207"/>
                  <a:gd name="connsiteY19" fmla="*/ 597694 h 833140"/>
                  <a:gd name="connsiteX20" fmla="*/ 423863 w 507207"/>
                  <a:gd name="connsiteY20" fmla="*/ 611981 h 833140"/>
                  <a:gd name="connsiteX21" fmla="*/ 421482 w 507207"/>
                  <a:gd name="connsiteY21" fmla="*/ 619125 h 833140"/>
                  <a:gd name="connsiteX22" fmla="*/ 419100 w 507207"/>
                  <a:gd name="connsiteY22" fmla="*/ 628650 h 833140"/>
                  <a:gd name="connsiteX23" fmla="*/ 411957 w 507207"/>
                  <a:gd name="connsiteY23" fmla="*/ 642938 h 833140"/>
                  <a:gd name="connsiteX24" fmla="*/ 404813 w 507207"/>
                  <a:gd name="connsiteY24" fmla="*/ 664369 h 833140"/>
                  <a:gd name="connsiteX25" fmla="*/ 402432 w 507207"/>
                  <a:gd name="connsiteY25" fmla="*/ 671513 h 833140"/>
                  <a:gd name="connsiteX26" fmla="*/ 400050 w 507207"/>
                  <a:gd name="connsiteY26" fmla="*/ 678656 h 833140"/>
                  <a:gd name="connsiteX27" fmla="*/ 397669 w 507207"/>
                  <a:gd name="connsiteY27" fmla="*/ 688181 h 833140"/>
                  <a:gd name="connsiteX28" fmla="*/ 392907 w 507207"/>
                  <a:gd name="connsiteY28" fmla="*/ 702469 h 833140"/>
                  <a:gd name="connsiteX29" fmla="*/ 385763 w 507207"/>
                  <a:gd name="connsiteY29" fmla="*/ 709613 h 833140"/>
                  <a:gd name="connsiteX30" fmla="*/ 373857 w 507207"/>
                  <a:gd name="connsiteY30" fmla="*/ 733425 h 833140"/>
                  <a:gd name="connsiteX31" fmla="*/ 373857 w 507207"/>
                  <a:gd name="connsiteY31" fmla="*/ 733425 h 833140"/>
                  <a:gd name="connsiteX32" fmla="*/ 364332 w 507207"/>
                  <a:gd name="connsiteY32" fmla="*/ 747713 h 833140"/>
                  <a:gd name="connsiteX33" fmla="*/ 357188 w 507207"/>
                  <a:gd name="connsiteY33" fmla="*/ 762000 h 833140"/>
                  <a:gd name="connsiteX34" fmla="*/ 350044 w 507207"/>
                  <a:gd name="connsiteY34" fmla="*/ 766763 h 833140"/>
                  <a:gd name="connsiteX35" fmla="*/ 345282 w 507207"/>
                  <a:gd name="connsiteY35" fmla="*/ 773906 h 833140"/>
                  <a:gd name="connsiteX36" fmla="*/ 342900 w 507207"/>
                  <a:gd name="connsiteY36" fmla="*/ 781050 h 833140"/>
                  <a:gd name="connsiteX37" fmla="*/ 335757 w 507207"/>
                  <a:gd name="connsiteY37" fmla="*/ 785813 h 833140"/>
                  <a:gd name="connsiteX38" fmla="*/ 316707 w 507207"/>
                  <a:gd name="connsiteY38" fmla="*/ 802481 h 833140"/>
                  <a:gd name="connsiteX39" fmla="*/ 302419 w 507207"/>
                  <a:gd name="connsiteY39" fmla="*/ 807244 h 833140"/>
                  <a:gd name="connsiteX40" fmla="*/ 295275 w 507207"/>
                  <a:gd name="connsiteY40" fmla="*/ 812006 h 833140"/>
                  <a:gd name="connsiteX41" fmla="*/ 288132 w 507207"/>
                  <a:gd name="connsiteY41" fmla="*/ 819150 h 833140"/>
                  <a:gd name="connsiteX42" fmla="*/ 276225 w 507207"/>
                  <a:gd name="connsiteY42" fmla="*/ 821531 h 833140"/>
                  <a:gd name="connsiteX43" fmla="*/ 269082 w 507207"/>
                  <a:gd name="connsiteY43" fmla="*/ 823913 h 833140"/>
                  <a:gd name="connsiteX44" fmla="*/ 254794 w 507207"/>
                  <a:gd name="connsiteY44" fmla="*/ 831056 h 833140"/>
                  <a:gd name="connsiteX45" fmla="*/ 230982 w 507207"/>
                  <a:gd name="connsiteY45" fmla="*/ 823913 h 833140"/>
                  <a:gd name="connsiteX46" fmla="*/ 223838 w 507207"/>
                  <a:gd name="connsiteY46" fmla="*/ 821531 h 833140"/>
                  <a:gd name="connsiteX47" fmla="*/ 209550 w 507207"/>
                  <a:gd name="connsiteY47" fmla="*/ 812006 h 833140"/>
                  <a:gd name="connsiteX48" fmla="*/ 202407 w 507207"/>
                  <a:gd name="connsiteY48" fmla="*/ 809625 h 833140"/>
                  <a:gd name="connsiteX49" fmla="*/ 188119 w 507207"/>
                  <a:gd name="connsiteY49" fmla="*/ 797719 h 833140"/>
                  <a:gd name="connsiteX50" fmla="*/ 180975 w 507207"/>
                  <a:gd name="connsiteY50" fmla="*/ 783431 h 833140"/>
                  <a:gd name="connsiteX51" fmla="*/ 173832 w 507207"/>
                  <a:gd name="connsiteY51" fmla="*/ 778669 h 833140"/>
                  <a:gd name="connsiteX52" fmla="*/ 164307 w 507207"/>
                  <a:gd name="connsiteY52" fmla="*/ 764381 h 833140"/>
                  <a:gd name="connsiteX53" fmla="*/ 159544 w 507207"/>
                  <a:gd name="connsiteY53" fmla="*/ 757238 h 833140"/>
                  <a:gd name="connsiteX54" fmla="*/ 157163 w 507207"/>
                  <a:gd name="connsiteY54" fmla="*/ 750094 h 833140"/>
                  <a:gd name="connsiteX55" fmla="*/ 150019 w 507207"/>
                  <a:gd name="connsiteY55" fmla="*/ 745331 h 833140"/>
                  <a:gd name="connsiteX56" fmla="*/ 138113 w 507207"/>
                  <a:gd name="connsiteY56" fmla="*/ 726281 h 833140"/>
                  <a:gd name="connsiteX57" fmla="*/ 128588 w 507207"/>
                  <a:gd name="connsiteY57" fmla="*/ 697706 h 833140"/>
                  <a:gd name="connsiteX58" fmla="*/ 126207 w 507207"/>
                  <a:gd name="connsiteY58" fmla="*/ 690563 h 833140"/>
                  <a:gd name="connsiteX59" fmla="*/ 116682 w 507207"/>
                  <a:gd name="connsiteY59" fmla="*/ 676275 h 833140"/>
                  <a:gd name="connsiteX60" fmla="*/ 109538 w 507207"/>
                  <a:gd name="connsiteY60" fmla="*/ 659606 h 833140"/>
                  <a:gd name="connsiteX61" fmla="*/ 104775 w 507207"/>
                  <a:gd name="connsiteY61" fmla="*/ 645319 h 833140"/>
                  <a:gd name="connsiteX62" fmla="*/ 100013 w 507207"/>
                  <a:gd name="connsiteY62" fmla="*/ 631031 h 833140"/>
                  <a:gd name="connsiteX63" fmla="*/ 95250 w 507207"/>
                  <a:gd name="connsiteY63" fmla="*/ 616744 h 833140"/>
                  <a:gd name="connsiteX64" fmla="*/ 92869 w 507207"/>
                  <a:gd name="connsiteY64" fmla="*/ 609600 h 833140"/>
                  <a:gd name="connsiteX65" fmla="*/ 90488 w 507207"/>
                  <a:gd name="connsiteY65" fmla="*/ 585788 h 833140"/>
                  <a:gd name="connsiteX66" fmla="*/ 85725 w 507207"/>
                  <a:gd name="connsiteY66" fmla="*/ 571500 h 833140"/>
                  <a:gd name="connsiteX67" fmla="*/ 83344 w 507207"/>
                  <a:gd name="connsiteY67" fmla="*/ 564356 h 833140"/>
                  <a:gd name="connsiteX68" fmla="*/ 78582 w 507207"/>
                  <a:gd name="connsiteY68" fmla="*/ 550069 h 833140"/>
                  <a:gd name="connsiteX69" fmla="*/ 71438 w 507207"/>
                  <a:gd name="connsiteY69" fmla="*/ 526256 h 833140"/>
                  <a:gd name="connsiteX70" fmla="*/ 66675 w 507207"/>
                  <a:gd name="connsiteY70" fmla="*/ 509588 h 833140"/>
                  <a:gd name="connsiteX71" fmla="*/ 61913 w 507207"/>
                  <a:gd name="connsiteY71" fmla="*/ 495300 h 833140"/>
                  <a:gd name="connsiteX72" fmla="*/ 57150 w 507207"/>
                  <a:gd name="connsiteY72" fmla="*/ 469106 h 833140"/>
                  <a:gd name="connsiteX73" fmla="*/ 54769 w 507207"/>
                  <a:gd name="connsiteY73" fmla="*/ 454819 h 833140"/>
                  <a:gd name="connsiteX74" fmla="*/ 50007 w 507207"/>
                  <a:gd name="connsiteY74" fmla="*/ 440531 h 833140"/>
                  <a:gd name="connsiteX75" fmla="*/ 47625 w 507207"/>
                  <a:gd name="connsiteY75" fmla="*/ 431006 h 833140"/>
                  <a:gd name="connsiteX76" fmla="*/ 42863 w 507207"/>
                  <a:gd name="connsiteY76" fmla="*/ 416719 h 833140"/>
                  <a:gd name="connsiteX77" fmla="*/ 38100 w 507207"/>
                  <a:gd name="connsiteY77" fmla="*/ 376238 h 833140"/>
                  <a:gd name="connsiteX78" fmla="*/ 33338 w 507207"/>
                  <a:gd name="connsiteY78" fmla="*/ 361950 h 833140"/>
                  <a:gd name="connsiteX79" fmla="*/ 30957 w 507207"/>
                  <a:gd name="connsiteY79" fmla="*/ 321469 h 833140"/>
                  <a:gd name="connsiteX80" fmla="*/ 28575 w 507207"/>
                  <a:gd name="connsiteY80" fmla="*/ 314325 h 833140"/>
                  <a:gd name="connsiteX81" fmla="*/ 26194 w 507207"/>
                  <a:gd name="connsiteY81" fmla="*/ 297656 h 833140"/>
                  <a:gd name="connsiteX82" fmla="*/ 23813 w 507207"/>
                  <a:gd name="connsiteY82" fmla="*/ 285750 h 833140"/>
                  <a:gd name="connsiteX83" fmla="*/ 21432 w 507207"/>
                  <a:gd name="connsiteY83" fmla="*/ 257175 h 833140"/>
                  <a:gd name="connsiteX84" fmla="*/ 19050 w 507207"/>
                  <a:gd name="connsiteY84" fmla="*/ 250031 h 833140"/>
                  <a:gd name="connsiteX85" fmla="*/ 16669 w 507207"/>
                  <a:gd name="connsiteY85" fmla="*/ 233363 h 833140"/>
                  <a:gd name="connsiteX86" fmla="*/ 14288 w 507207"/>
                  <a:gd name="connsiteY86" fmla="*/ 200025 h 833140"/>
                  <a:gd name="connsiteX87" fmla="*/ 11907 w 507207"/>
                  <a:gd name="connsiteY87" fmla="*/ 190500 h 833140"/>
                  <a:gd name="connsiteX88" fmla="*/ 9525 w 507207"/>
                  <a:gd name="connsiteY88" fmla="*/ 161925 h 833140"/>
                  <a:gd name="connsiteX89" fmla="*/ 7144 w 507207"/>
                  <a:gd name="connsiteY89" fmla="*/ 142875 h 833140"/>
                  <a:gd name="connsiteX90" fmla="*/ 4763 w 507207"/>
                  <a:gd name="connsiteY90" fmla="*/ 78581 h 833140"/>
                  <a:gd name="connsiteX91" fmla="*/ 2382 w 507207"/>
                  <a:gd name="connsiteY91" fmla="*/ 35719 h 833140"/>
                  <a:gd name="connsiteX92" fmla="*/ 0 w 507207"/>
                  <a:gd name="connsiteY92" fmla="*/ 26194 h 833140"/>
                  <a:gd name="connsiteX93" fmla="*/ 7144 w 507207"/>
                  <a:gd name="connsiteY93" fmla="*/ 0 h 833140"/>
                  <a:gd name="connsiteX0" fmla="*/ 507207 w 507207"/>
                  <a:gd name="connsiteY0" fmla="*/ 4355852 h 5134223"/>
                  <a:gd name="connsiteX1" fmla="*/ 504825 w 507207"/>
                  <a:gd name="connsiteY1" fmla="*/ 4408239 h 5134223"/>
                  <a:gd name="connsiteX2" fmla="*/ 500063 w 507207"/>
                  <a:gd name="connsiteY2" fmla="*/ 4434433 h 5134223"/>
                  <a:gd name="connsiteX3" fmla="*/ 497682 w 507207"/>
                  <a:gd name="connsiteY3" fmla="*/ 4486821 h 5134223"/>
                  <a:gd name="connsiteX4" fmla="*/ 495300 w 507207"/>
                  <a:gd name="connsiteY4" fmla="*/ 4553496 h 5134223"/>
                  <a:gd name="connsiteX5" fmla="*/ 488157 w 507207"/>
                  <a:gd name="connsiteY5" fmla="*/ 4584452 h 5134223"/>
                  <a:gd name="connsiteX6" fmla="*/ 485775 w 507207"/>
                  <a:gd name="connsiteY6" fmla="*/ 4627314 h 5134223"/>
                  <a:gd name="connsiteX7" fmla="*/ 481013 w 507207"/>
                  <a:gd name="connsiteY7" fmla="*/ 4651127 h 5134223"/>
                  <a:gd name="connsiteX8" fmla="*/ 478632 w 507207"/>
                  <a:gd name="connsiteY8" fmla="*/ 4665414 h 5134223"/>
                  <a:gd name="connsiteX9" fmla="*/ 473869 w 507207"/>
                  <a:gd name="connsiteY9" fmla="*/ 4722564 h 5134223"/>
                  <a:gd name="connsiteX10" fmla="*/ 469107 w 507207"/>
                  <a:gd name="connsiteY10" fmla="*/ 4736852 h 5134223"/>
                  <a:gd name="connsiteX11" fmla="*/ 464344 w 507207"/>
                  <a:gd name="connsiteY11" fmla="*/ 4755902 h 5134223"/>
                  <a:gd name="connsiteX12" fmla="*/ 459582 w 507207"/>
                  <a:gd name="connsiteY12" fmla="*/ 4786858 h 5134223"/>
                  <a:gd name="connsiteX13" fmla="*/ 454819 w 507207"/>
                  <a:gd name="connsiteY13" fmla="*/ 4794002 h 5134223"/>
                  <a:gd name="connsiteX14" fmla="*/ 450057 w 507207"/>
                  <a:gd name="connsiteY14" fmla="*/ 4815433 h 5134223"/>
                  <a:gd name="connsiteX15" fmla="*/ 447675 w 507207"/>
                  <a:gd name="connsiteY15" fmla="*/ 4822577 h 5134223"/>
                  <a:gd name="connsiteX16" fmla="*/ 442913 w 507207"/>
                  <a:gd name="connsiteY16" fmla="*/ 4855914 h 5134223"/>
                  <a:gd name="connsiteX17" fmla="*/ 438150 w 507207"/>
                  <a:gd name="connsiteY17" fmla="*/ 4863058 h 5134223"/>
                  <a:gd name="connsiteX18" fmla="*/ 433388 w 507207"/>
                  <a:gd name="connsiteY18" fmla="*/ 4877346 h 5134223"/>
                  <a:gd name="connsiteX19" fmla="*/ 428625 w 507207"/>
                  <a:gd name="connsiteY19" fmla="*/ 4898777 h 5134223"/>
                  <a:gd name="connsiteX20" fmla="*/ 423863 w 507207"/>
                  <a:gd name="connsiteY20" fmla="*/ 4913064 h 5134223"/>
                  <a:gd name="connsiteX21" fmla="*/ 421482 w 507207"/>
                  <a:gd name="connsiteY21" fmla="*/ 4920208 h 5134223"/>
                  <a:gd name="connsiteX22" fmla="*/ 419100 w 507207"/>
                  <a:gd name="connsiteY22" fmla="*/ 4929733 h 5134223"/>
                  <a:gd name="connsiteX23" fmla="*/ 411957 w 507207"/>
                  <a:gd name="connsiteY23" fmla="*/ 4944021 h 5134223"/>
                  <a:gd name="connsiteX24" fmla="*/ 404813 w 507207"/>
                  <a:gd name="connsiteY24" fmla="*/ 4965452 h 5134223"/>
                  <a:gd name="connsiteX25" fmla="*/ 402432 w 507207"/>
                  <a:gd name="connsiteY25" fmla="*/ 4972596 h 5134223"/>
                  <a:gd name="connsiteX26" fmla="*/ 400050 w 507207"/>
                  <a:gd name="connsiteY26" fmla="*/ 4979739 h 5134223"/>
                  <a:gd name="connsiteX27" fmla="*/ 397669 w 507207"/>
                  <a:gd name="connsiteY27" fmla="*/ 4989264 h 5134223"/>
                  <a:gd name="connsiteX28" fmla="*/ 392907 w 507207"/>
                  <a:gd name="connsiteY28" fmla="*/ 5003552 h 5134223"/>
                  <a:gd name="connsiteX29" fmla="*/ 385763 w 507207"/>
                  <a:gd name="connsiteY29" fmla="*/ 5010696 h 5134223"/>
                  <a:gd name="connsiteX30" fmla="*/ 373857 w 507207"/>
                  <a:gd name="connsiteY30" fmla="*/ 5034508 h 5134223"/>
                  <a:gd name="connsiteX31" fmla="*/ 373857 w 507207"/>
                  <a:gd name="connsiteY31" fmla="*/ 5034508 h 5134223"/>
                  <a:gd name="connsiteX32" fmla="*/ 364332 w 507207"/>
                  <a:gd name="connsiteY32" fmla="*/ 5048796 h 5134223"/>
                  <a:gd name="connsiteX33" fmla="*/ 357188 w 507207"/>
                  <a:gd name="connsiteY33" fmla="*/ 5063083 h 5134223"/>
                  <a:gd name="connsiteX34" fmla="*/ 350044 w 507207"/>
                  <a:gd name="connsiteY34" fmla="*/ 5067846 h 5134223"/>
                  <a:gd name="connsiteX35" fmla="*/ 345282 w 507207"/>
                  <a:gd name="connsiteY35" fmla="*/ 5074989 h 5134223"/>
                  <a:gd name="connsiteX36" fmla="*/ 342900 w 507207"/>
                  <a:gd name="connsiteY36" fmla="*/ 5082133 h 5134223"/>
                  <a:gd name="connsiteX37" fmla="*/ 335757 w 507207"/>
                  <a:gd name="connsiteY37" fmla="*/ 5086896 h 5134223"/>
                  <a:gd name="connsiteX38" fmla="*/ 316707 w 507207"/>
                  <a:gd name="connsiteY38" fmla="*/ 5103564 h 5134223"/>
                  <a:gd name="connsiteX39" fmla="*/ 302419 w 507207"/>
                  <a:gd name="connsiteY39" fmla="*/ 5108327 h 5134223"/>
                  <a:gd name="connsiteX40" fmla="*/ 295275 w 507207"/>
                  <a:gd name="connsiteY40" fmla="*/ 5113089 h 5134223"/>
                  <a:gd name="connsiteX41" fmla="*/ 288132 w 507207"/>
                  <a:gd name="connsiteY41" fmla="*/ 5120233 h 5134223"/>
                  <a:gd name="connsiteX42" fmla="*/ 276225 w 507207"/>
                  <a:gd name="connsiteY42" fmla="*/ 5122614 h 5134223"/>
                  <a:gd name="connsiteX43" fmla="*/ 269082 w 507207"/>
                  <a:gd name="connsiteY43" fmla="*/ 5124996 h 5134223"/>
                  <a:gd name="connsiteX44" fmla="*/ 254794 w 507207"/>
                  <a:gd name="connsiteY44" fmla="*/ 5132139 h 5134223"/>
                  <a:gd name="connsiteX45" fmla="*/ 230982 w 507207"/>
                  <a:gd name="connsiteY45" fmla="*/ 5124996 h 5134223"/>
                  <a:gd name="connsiteX46" fmla="*/ 223838 w 507207"/>
                  <a:gd name="connsiteY46" fmla="*/ 5122614 h 5134223"/>
                  <a:gd name="connsiteX47" fmla="*/ 209550 w 507207"/>
                  <a:gd name="connsiteY47" fmla="*/ 5113089 h 5134223"/>
                  <a:gd name="connsiteX48" fmla="*/ 202407 w 507207"/>
                  <a:gd name="connsiteY48" fmla="*/ 5110708 h 5134223"/>
                  <a:gd name="connsiteX49" fmla="*/ 188119 w 507207"/>
                  <a:gd name="connsiteY49" fmla="*/ 5098802 h 5134223"/>
                  <a:gd name="connsiteX50" fmla="*/ 180975 w 507207"/>
                  <a:gd name="connsiteY50" fmla="*/ 5084514 h 5134223"/>
                  <a:gd name="connsiteX51" fmla="*/ 173832 w 507207"/>
                  <a:gd name="connsiteY51" fmla="*/ 5079752 h 5134223"/>
                  <a:gd name="connsiteX52" fmla="*/ 164307 w 507207"/>
                  <a:gd name="connsiteY52" fmla="*/ 5065464 h 5134223"/>
                  <a:gd name="connsiteX53" fmla="*/ 159544 w 507207"/>
                  <a:gd name="connsiteY53" fmla="*/ 5058321 h 5134223"/>
                  <a:gd name="connsiteX54" fmla="*/ 157163 w 507207"/>
                  <a:gd name="connsiteY54" fmla="*/ 5051177 h 5134223"/>
                  <a:gd name="connsiteX55" fmla="*/ 150019 w 507207"/>
                  <a:gd name="connsiteY55" fmla="*/ 5046414 h 5134223"/>
                  <a:gd name="connsiteX56" fmla="*/ 138113 w 507207"/>
                  <a:gd name="connsiteY56" fmla="*/ 5027364 h 5134223"/>
                  <a:gd name="connsiteX57" fmla="*/ 128588 w 507207"/>
                  <a:gd name="connsiteY57" fmla="*/ 4998789 h 5134223"/>
                  <a:gd name="connsiteX58" fmla="*/ 126207 w 507207"/>
                  <a:gd name="connsiteY58" fmla="*/ 4991646 h 5134223"/>
                  <a:gd name="connsiteX59" fmla="*/ 116682 w 507207"/>
                  <a:gd name="connsiteY59" fmla="*/ 4977358 h 5134223"/>
                  <a:gd name="connsiteX60" fmla="*/ 109538 w 507207"/>
                  <a:gd name="connsiteY60" fmla="*/ 4960689 h 5134223"/>
                  <a:gd name="connsiteX61" fmla="*/ 104775 w 507207"/>
                  <a:gd name="connsiteY61" fmla="*/ 4946402 h 5134223"/>
                  <a:gd name="connsiteX62" fmla="*/ 100013 w 507207"/>
                  <a:gd name="connsiteY62" fmla="*/ 4932114 h 5134223"/>
                  <a:gd name="connsiteX63" fmla="*/ 95250 w 507207"/>
                  <a:gd name="connsiteY63" fmla="*/ 4917827 h 5134223"/>
                  <a:gd name="connsiteX64" fmla="*/ 92869 w 507207"/>
                  <a:gd name="connsiteY64" fmla="*/ 4910683 h 5134223"/>
                  <a:gd name="connsiteX65" fmla="*/ 90488 w 507207"/>
                  <a:gd name="connsiteY65" fmla="*/ 4886871 h 5134223"/>
                  <a:gd name="connsiteX66" fmla="*/ 85725 w 507207"/>
                  <a:gd name="connsiteY66" fmla="*/ 4872583 h 5134223"/>
                  <a:gd name="connsiteX67" fmla="*/ 83344 w 507207"/>
                  <a:gd name="connsiteY67" fmla="*/ 4865439 h 5134223"/>
                  <a:gd name="connsiteX68" fmla="*/ 78582 w 507207"/>
                  <a:gd name="connsiteY68" fmla="*/ 4851152 h 5134223"/>
                  <a:gd name="connsiteX69" fmla="*/ 71438 w 507207"/>
                  <a:gd name="connsiteY69" fmla="*/ 4827339 h 5134223"/>
                  <a:gd name="connsiteX70" fmla="*/ 66675 w 507207"/>
                  <a:gd name="connsiteY70" fmla="*/ 4810671 h 5134223"/>
                  <a:gd name="connsiteX71" fmla="*/ 61913 w 507207"/>
                  <a:gd name="connsiteY71" fmla="*/ 4796383 h 5134223"/>
                  <a:gd name="connsiteX72" fmla="*/ 57150 w 507207"/>
                  <a:gd name="connsiteY72" fmla="*/ 4770189 h 5134223"/>
                  <a:gd name="connsiteX73" fmla="*/ 54769 w 507207"/>
                  <a:gd name="connsiteY73" fmla="*/ 4755902 h 5134223"/>
                  <a:gd name="connsiteX74" fmla="*/ 50007 w 507207"/>
                  <a:gd name="connsiteY74" fmla="*/ 4741614 h 5134223"/>
                  <a:gd name="connsiteX75" fmla="*/ 47625 w 507207"/>
                  <a:gd name="connsiteY75" fmla="*/ 4732089 h 5134223"/>
                  <a:gd name="connsiteX76" fmla="*/ 42863 w 507207"/>
                  <a:gd name="connsiteY76" fmla="*/ 4717802 h 5134223"/>
                  <a:gd name="connsiteX77" fmla="*/ 38100 w 507207"/>
                  <a:gd name="connsiteY77" fmla="*/ 4677321 h 5134223"/>
                  <a:gd name="connsiteX78" fmla="*/ 33338 w 507207"/>
                  <a:gd name="connsiteY78" fmla="*/ 4663033 h 5134223"/>
                  <a:gd name="connsiteX79" fmla="*/ 30957 w 507207"/>
                  <a:gd name="connsiteY79" fmla="*/ 4622552 h 5134223"/>
                  <a:gd name="connsiteX80" fmla="*/ 28575 w 507207"/>
                  <a:gd name="connsiteY80" fmla="*/ 4615408 h 5134223"/>
                  <a:gd name="connsiteX81" fmla="*/ 26194 w 507207"/>
                  <a:gd name="connsiteY81" fmla="*/ 4598739 h 5134223"/>
                  <a:gd name="connsiteX82" fmla="*/ 23813 w 507207"/>
                  <a:gd name="connsiteY82" fmla="*/ 4586833 h 5134223"/>
                  <a:gd name="connsiteX83" fmla="*/ 21432 w 507207"/>
                  <a:gd name="connsiteY83" fmla="*/ 4558258 h 5134223"/>
                  <a:gd name="connsiteX84" fmla="*/ 19050 w 507207"/>
                  <a:gd name="connsiteY84" fmla="*/ 4551114 h 5134223"/>
                  <a:gd name="connsiteX85" fmla="*/ 16669 w 507207"/>
                  <a:gd name="connsiteY85" fmla="*/ 4534446 h 5134223"/>
                  <a:gd name="connsiteX86" fmla="*/ 14288 w 507207"/>
                  <a:gd name="connsiteY86" fmla="*/ 4501108 h 5134223"/>
                  <a:gd name="connsiteX87" fmla="*/ 11907 w 507207"/>
                  <a:gd name="connsiteY87" fmla="*/ 4491583 h 5134223"/>
                  <a:gd name="connsiteX88" fmla="*/ 9525 w 507207"/>
                  <a:gd name="connsiteY88" fmla="*/ 4463008 h 5134223"/>
                  <a:gd name="connsiteX89" fmla="*/ 7144 w 507207"/>
                  <a:gd name="connsiteY89" fmla="*/ 4443958 h 5134223"/>
                  <a:gd name="connsiteX90" fmla="*/ 4763 w 507207"/>
                  <a:gd name="connsiteY90" fmla="*/ 4379664 h 5134223"/>
                  <a:gd name="connsiteX91" fmla="*/ 2382 w 507207"/>
                  <a:gd name="connsiteY91" fmla="*/ 4336802 h 5134223"/>
                  <a:gd name="connsiteX92" fmla="*/ 0 w 507207"/>
                  <a:gd name="connsiteY92" fmla="*/ 4327277 h 5134223"/>
                  <a:gd name="connsiteX93" fmla="*/ 47154 w 507207"/>
                  <a:gd name="connsiteY93" fmla="*/ 0 h 5134223"/>
                  <a:gd name="connsiteX0" fmla="*/ 507207 w 507207"/>
                  <a:gd name="connsiteY0" fmla="*/ 4427859 h 5206230"/>
                  <a:gd name="connsiteX1" fmla="*/ 504825 w 507207"/>
                  <a:gd name="connsiteY1" fmla="*/ 4480246 h 5206230"/>
                  <a:gd name="connsiteX2" fmla="*/ 500063 w 507207"/>
                  <a:gd name="connsiteY2" fmla="*/ 4506440 h 5206230"/>
                  <a:gd name="connsiteX3" fmla="*/ 497682 w 507207"/>
                  <a:gd name="connsiteY3" fmla="*/ 4558828 h 5206230"/>
                  <a:gd name="connsiteX4" fmla="*/ 495300 w 507207"/>
                  <a:gd name="connsiteY4" fmla="*/ 4625503 h 5206230"/>
                  <a:gd name="connsiteX5" fmla="*/ 488157 w 507207"/>
                  <a:gd name="connsiteY5" fmla="*/ 4656459 h 5206230"/>
                  <a:gd name="connsiteX6" fmla="*/ 485775 w 507207"/>
                  <a:gd name="connsiteY6" fmla="*/ 4699321 h 5206230"/>
                  <a:gd name="connsiteX7" fmla="*/ 481013 w 507207"/>
                  <a:gd name="connsiteY7" fmla="*/ 4723134 h 5206230"/>
                  <a:gd name="connsiteX8" fmla="*/ 478632 w 507207"/>
                  <a:gd name="connsiteY8" fmla="*/ 4737421 h 5206230"/>
                  <a:gd name="connsiteX9" fmla="*/ 473869 w 507207"/>
                  <a:gd name="connsiteY9" fmla="*/ 4794571 h 5206230"/>
                  <a:gd name="connsiteX10" fmla="*/ 469107 w 507207"/>
                  <a:gd name="connsiteY10" fmla="*/ 4808859 h 5206230"/>
                  <a:gd name="connsiteX11" fmla="*/ 464344 w 507207"/>
                  <a:gd name="connsiteY11" fmla="*/ 4827909 h 5206230"/>
                  <a:gd name="connsiteX12" fmla="*/ 459582 w 507207"/>
                  <a:gd name="connsiteY12" fmla="*/ 4858865 h 5206230"/>
                  <a:gd name="connsiteX13" fmla="*/ 454819 w 507207"/>
                  <a:gd name="connsiteY13" fmla="*/ 4866009 h 5206230"/>
                  <a:gd name="connsiteX14" fmla="*/ 450057 w 507207"/>
                  <a:gd name="connsiteY14" fmla="*/ 4887440 h 5206230"/>
                  <a:gd name="connsiteX15" fmla="*/ 447675 w 507207"/>
                  <a:gd name="connsiteY15" fmla="*/ 4894584 h 5206230"/>
                  <a:gd name="connsiteX16" fmla="*/ 442913 w 507207"/>
                  <a:gd name="connsiteY16" fmla="*/ 4927921 h 5206230"/>
                  <a:gd name="connsiteX17" fmla="*/ 438150 w 507207"/>
                  <a:gd name="connsiteY17" fmla="*/ 4935065 h 5206230"/>
                  <a:gd name="connsiteX18" fmla="*/ 433388 w 507207"/>
                  <a:gd name="connsiteY18" fmla="*/ 4949353 h 5206230"/>
                  <a:gd name="connsiteX19" fmla="*/ 428625 w 507207"/>
                  <a:gd name="connsiteY19" fmla="*/ 4970784 h 5206230"/>
                  <a:gd name="connsiteX20" fmla="*/ 423863 w 507207"/>
                  <a:gd name="connsiteY20" fmla="*/ 4985071 h 5206230"/>
                  <a:gd name="connsiteX21" fmla="*/ 421482 w 507207"/>
                  <a:gd name="connsiteY21" fmla="*/ 4992215 h 5206230"/>
                  <a:gd name="connsiteX22" fmla="*/ 419100 w 507207"/>
                  <a:gd name="connsiteY22" fmla="*/ 5001740 h 5206230"/>
                  <a:gd name="connsiteX23" fmla="*/ 411957 w 507207"/>
                  <a:gd name="connsiteY23" fmla="*/ 5016028 h 5206230"/>
                  <a:gd name="connsiteX24" fmla="*/ 404813 w 507207"/>
                  <a:gd name="connsiteY24" fmla="*/ 5037459 h 5206230"/>
                  <a:gd name="connsiteX25" fmla="*/ 402432 w 507207"/>
                  <a:gd name="connsiteY25" fmla="*/ 5044603 h 5206230"/>
                  <a:gd name="connsiteX26" fmla="*/ 400050 w 507207"/>
                  <a:gd name="connsiteY26" fmla="*/ 5051746 h 5206230"/>
                  <a:gd name="connsiteX27" fmla="*/ 397669 w 507207"/>
                  <a:gd name="connsiteY27" fmla="*/ 5061271 h 5206230"/>
                  <a:gd name="connsiteX28" fmla="*/ 392907 w 507207"/>
                  <a:gd name="connsiteY28" fmla="*/ 5075559 h 5206230"/>
                  <a:gd name="connsiteX29" fmla="*/ 385763 w 507207"/>
                  <a:gd name="connsiteY29" fmla="*/ 5082703 h 5206230"/>
                  <a:gd name="connsiteX30" fmla="*/ 373857 w 507207"/>
                  <a:gd name="connsiteY30" fmla="*/ 5106515 h 5206230"/>
                  <a:gd name="connsiteX31" fmla="*/ 373857 w 507207"/>
                  <a:gd name="connsiteY31" fmla="*/ 5106515 h 5206230"/>
                  <a:gd name="connsiteX32" fmla="*/ 364332 w 507207"/>
                  <a:gd name="connsiteY32" fmla="*/ 5120803 h 5206230"/>
                  <a:gd name="connsiteX33" fmla="*/ 357188 w 507207"/>
                  <a:gd name="connsiteY33" fmla="*/ 5135090 h 5206230"/>
                  <a:gd name="connsiteX34" fmla="*/ 350044 w 507207"/>
                  <a:gd name="connsiteY34" fmla="*/ 5139853 h 5206230"/>
                  <a:gd name="connsiteX35" fmla="*/ 345282 w 507207"/>
                  <a:gd name="connsiteY35" fmla="*/ 5146996 h 5206230"/>
                  <a:gd name="connsiteX36" fmla="*/ 342900 w 507207"/>
                  <a:gd name="connsiteY36" fmla="*/ 5154140 h 5206230"/>
                  <a:gd name="connsiteX37" fmla="*/ 335757 w 507207"/>
                  <a:gd name="connsiteY37" fmla="*/ 5158903 h 5206230"/>
                  <a:gd name="connsiteX38" fmla="*/ 316707 w 507207"/>
                  <a:gd name="connsiteY38" fmla="*/ 5175571 h 5206230"/>
                  <a:gd name="connsiteX39" fmla="*/ 302419 w 507207"/>
                  <a:gd name="connsiteY39" fmla="*/ 5180334 h 5206230"/>
                  <a:gd name="connsiteX40" fmla="*/ 295275 w 507207"/>
                  <a:gd name="connsiteY40" fmla="*/ 5185096 h 5206230"/>
                  <a:gd name="connsiteX41" fmla="*/ 288132 w 507207"/>
                  <a:gd name="connsiteY41" fmla="*/ 5192240 h 5206230"/>
                  <a:gd name="connsiteX42" fmla="*/ 276225 w 507207"/>
                  <a:gd name="connsiteY42" fmla="*/ 5194621 h 5206230"/>
                  <a:gd name="connsiteX43" fmla="*/ 269082 w 507207"/>
                  <a:gd name="connsiteY43" fmla="*/ 5197003 h 5206230"/>
                  <a:gd name="connsiteX44" fmla="*/ 254794 w 507207"/>
                  <a:gd name="connsiteY44" fmla="*/ 5204146 h 5206230"/>
                  <a:gd name="connsiteX45" fmla="*/ 230982 w 507207"/>
                  <a:gd name="connsiteY45" fmla="*/ 5197003 h 5206230"/>
                  <a:gd name="connsiteX46" fmla="*/ 223838 w 507207"/>
                  <a:gd name="connsiteY46" fmla="*/ 5194621 h 5206230"/>
                  <a:gd name="connsiteX47" fmla="*/ 209550 w 507207"/>
                  <a:gd name="connsiteY47" fmla="*/ 5185096 h 5206230"/>
                  <a:gd name="connsiteX48" fmla="*/ 202407 w 507207"/>
                  <a:gd name="connsiteY48" fmla="*/ 5182715 h 5206230"/>
                  <a:gd name="connsiteX49" fmla="*/ 188119 w 507207"/>
                  <a:gd name="connsiteY49" fmla="*/ 5170809 h 5206230"/>
                  <a:gd name="connsiteX50" fmla="*/ 180975 w 507207"/>
                  <a:gd name="connsiteY50" fmla="*/ 5156521 h 5206230"/>
                  <a:gd name="connsiteX51" fmla="*/ 173832 w 507207"/>
                  <a:gd name="connsiteY51" fmla="*/ 5151759 h 5206230"/>
                  <a:gd name="connsiteX52" fmla="*/ 164307 w 507207"/>
                  <a:gd name="connsiteY52" fmla="*/ 5137471 h 5206230"/>
                  <a:gd name="connsiteX53" fmla="*/ 159544 w 507207"/>
                  <a:gd name="connsiteY53" fmla="*/ 5130328 h 5206230"/>
                  <a:gd name="connsiteX54" fmla="*/ 157163 w 507207"/>
                  <a:gd name="connsiteY54" fmla="*/ 5123184 h 5206230"/>
                  <a:gd name="connsiteX55" fmla="*/ 150019 w 507207"/>
                  <a:gd name="connsiteY55" fmla="*/ 5118421 h 5206230"/>
                  <a:gd name="connsiteX56" fmla="*/ 138113 w 507207"/>
                  <a:gd name="connsiteY56" fmla="*/ 5099371 h 5206230"/>
                  <a:gd name="connsiteX57" fmla="*/ 128588 w 507207"/>
                  <a:gd name="connsiteY57" fmla="*/ 5070796 h 5206230"/>
                  <a:gd name="connsiteX58" fmla="*/ 126207 w 507207"/>
                  <a:gd name="connsiteY58" fmla="*/ 5063653 h 5206230"/>
                  <a:gd name="connsiteX59" fmla="*/ 116682 w 507207"/>
                  <a:gd name="connsiteY59" fmla="*/ 5049365 h 5206230"/>
                  <a:gd name="connsiteX60" fmla="*/ 109538 w 507207"/>
                  <a:gd name="connsiteY60" fmla="*/ 5032696 h 5206230"/>
                  <a:gd name="connsiteX61" fmla="*/ 104775 w 507207"/>
                  <a:gd name="connsiteY61" fmla="*/ 5018409 h 5206230"/>
                  <a:gd name="connsiteX62" fmla="*/ 100013 w 507207"/>
                  <a:gd name="connsiteY62" fmla="*/ 5004121 h 5206230"/>
                  <a:gd name="connsiteX63" fmla="*/ 95250 w 507207"/>
                  <a:gd name="connsiteY63" fmla="*/ 4989834 h 5206230"/>
                  <a:gd name="connsiteX64" fmla="*/ 92869 w 507207"/>
                  <a:gd name="connsiteY64" fmla="*/ 4982690 h 5206230"/>
                  <a:gd name="connsiteX65" fmla="*/ 90488 w 507207"/>
                  <a:gd name="connsiteY65" fmla="*/ 4958878 h 5206230"/>
                  <a:gd name="connsiteX66" fmla="*/ 85725 w 507207"/>
                  <a:gd name="connsiteY66" fmla="*/ 4944590 h 5206230"/>
                  <a:gd name="connsiteX67" fmla="*/ 83344 w 507207"/>
                  <a:gd name="connsiteY67" fmla="*/ 4937446 h 5206230"/>
                  <a:gd name="connsiteX68" fmla="*/ 78582 w 507207"/>
                  <a:gd name="connsiteY68" fmla="*/ 4923159 h 5206230"/>
                  <a:gd name="connsiteX69" fmla="*/ 71438 w 507207"/>
                  <a:gd name="connsiteY69" fmla="*/ 4899346 h 5206230"/>
                  <a:gd name="connsiteX70" fmla="*/ 66675 w 507207"/>
                  <a:gd name="connsiteY70" fmla="*/ 4882678 h 5206230"/>
                  <a:gd name="connsiteX71" fmla="*/ 61913 w 507207"/>
                  <a:gd name="connsiteY71" fmla="*/ 4868390 h 5206230"/>
                  <a:gd name="connsiteX72" fmla="*/ 57150 w 507207"/>
                  <a:gd name="connsiteY72" fmla="*/ 4842196 h 5206230"/>
                  <a:gd name="connsiteX73" fmla="*/ 54769 w 507207"/>
                  <a:gd name="connsiteY73" fmla="*/ 4827909 h 5206230"/>
                  <a:gd name="connsiteX74" fmla="*/ 50007 w 507207"/>
                  <a:gd name="connsiteY74" fmla="*/ 4813621 h 5206230"/>
                  <a:gd name="connsiteX75" fmla="*/ 47625 w 507207"/>
                  <a:gd name="connsiteY75" fmla="*/ 4804096 h 5206230"/>
                  <a:gd name="connsiteX76" fmla="*/ 42863 w 507207"/>
                  <a:gd name="connsiteY76" fmla="*/ 4789809 h 5206230"/>
                  <a:gd name="connsiteX77" fmla="*/ 38100 w 507207"/>
                  <a:gd name="connsiteY77" fmla="*/ 4749328 h 5206230"/>
                  <a:gd name="connsiteX78" fmla="*/ 33338 w 507207"/>
                  <a:gd name="connsiteY78" fmla="*/ 4735040 h 5206230"/>
                  <a:gd name="connsiteX79" fmla="*/ 30957 w 507207"/>
                  <a:gd name="connsiteY79" fmla="*/ 4694559 h 5206230"/>
                  <a:gd name="connsiteX80" fmla="*/ 28575 w 507207"/>
                  <a:gd name="connsiteY80" fmla="*/ 4687415 h 5206230"/>
                  <a:gd name="connsiteX81" fmla="*/ 26194 w 507207"/>
                  <a:gd name="connsiteY81" fmla="*/ 4670746 h 5206230"/>
                  <a:gd name="connsiteX82" fmla="*/ 23813 w 507207"/>
                  <a:gd name="connsiteY82" fmla="*/ 4658840 h 5206230"/>
                  <a:gd name="connsiteX83" fmla="*/ 21432 w 507207"/>
                  <a:gd name="connsiteY83" fmla="*/ 4630265 h 5206230"/>
                  <a:gd name="connsiteX84" fmla="*/ 19050 w 507207"/>
                  <a:gd name="connsiteY84" fmla="*/ 4623121 h 5206230"/>
                  <a:gd name="connsiteX85" fmla="*/ 16669 w 507207"/>
                  <a:gd name="connsiteY85" fmla="*/ 4606453 h 5206230"/>
                  <a:gd name="connsiteX86" fmla="*/ 14288 w 507207"/>
                  <a:gd name="connsiteY86" fmla="*/ 4573115 h 5206230"/>
                  <a:gd name="connsiteX87" fmla="*/ 11907 w 507207"/>
                  <a:gd name="connsiteY87" fmla="*/ 4563590 h 5206230"/>
                  <a:gd name="connsiteX88" fmla="*/ 9525 w 507207"/>
                  <a:gd name="connsiteY88" fmla="*/ 4535015 h 5206230"/>
                  <a:gd name="connsiteX89" fmla="*/ 7144 w 507207"/>
                  <a:gd name="connsiteY89" fmla="*/ 4515965 h 5206230"/>
                  <a:gd name="connsiteX90" fmla="*/ 4763 w 507207"/>
                  <a:gd name="connsiteY90" fmla="*/ 4451671 h 5206230"/>
                  <a:gd name="connsiteX91" fmla="*/ 2382 w 507207"/>
                  <a:gd name="connsiteY91" fmla="*/ 4408809 h 5206230"/>
                  <a:gd name="connsiteX92" fmla="*/ 0 w 507207"/>
                  <a:gd name="connsiteY92" fmla="*/ 4399284 h 5206230"/>
                  <a:gd name="connsiteX93" fmla="*/ 47154 w 507207"/>
                  <a:gd name="connsiteY93" fmla="*/ 0 h 5206230"/>
                  <a:gd name="connsiteX0" fmla="*/ 533549 w 533549"/>
                  <a:gd name="connsiteY0" fmla="*/ 4427859 h 5206230"/>
                  <a:gd name="connsiteX1" fmla="*/ 531167 w 533549"/>
                  <a:gd name="connsiteY1" fmla="*/ 4480246 h 5206230"/>
                  <a:gd name="connsiteX2" fmla="*/ 526405 w 533549"/>
                  <a:gd name="connsiteY2" fmla="*/ 4506440 h 5206230"/>
                  <a:gd name="connsiteX3" fmla="*/ 524024 w 533549"/>
                  <a:gd name="connsiteY3" fmla="*/ 4558828 h 5206230"/>
                  <a:gd name="connsiteX4" fmla="*/ 521642 w 533549"/>
                  <a:gd name="connsiteY4" fmla="*/ 4625503 h 5206230"/>
                  <a:gd name="connsiteX5" fmla="*/ 514499 w 533549"/>
                  <a:gd name="connsiteY5" fmla="*/ 4656459 h 5206230"/>
                  <a:gd name="connsiteX6" fmla="*/ 512117 w 533549"/>
                  <a:gd name="connsiteY6" fmla="*/ 4699321 h 5206230"/>
                  <a:gd name="connsiteX7" fmla="*/ 507355 w 533549"/>
                  <a:gd name="connsiteY7" fmla="*/ 4723134 h 5206230"/>
                  <a:gd name="connsiteX8" fmla="*/ 504974 w 533549"/>
                  <a:gd name="connsiteY8" fmla="*/ 4737421 h 5206230"/>
                  <a:gd name="connsiteX9" fmla="*/ 500211 w 533549"/>
                  <a:gd name="connsiteY9" fmla="*/ 4794571 h 5206230"/>
                  <a:gd name="connsiteX10" fmla="*/ 495449 w 533549"/>
                  <a:gd name="connsiteY10" fmla="*/ 4808859 h 5206230"/>
                  <a:gd name="connsiteX11" fmla="*/ 490686 w 533549"/>
                  <a:gd name="connsiteY11" fmla="*/ 4827909 h 5206230"/>
                  <a:gd name="connsiteX12" fmla="*/ 485924 w 533549"/>
                  <a:gd name="connsiteY12" fmla="*/ 4858865 h 5206230"/>
                  <a:gd name="connsiteX13" fmla="*/ 481161 w 533549"/>
                  <a:gd name="connsiteY13" fmla="*/ 4866009 h 5206230"/>
                  <a:gd name="connsiteX14" fmla="*/ 476399 w 533549"/>
                  <a:gd name="connsiteY14" fmla="*/ 4887440 h 5206230"/>
                  <a:gd name="connsiteX15" fmla="*/ 474017 w 533549"/>
                  <a:gd name="connsiteY15" fmla="*/ 4894584 h 5206230"/>
                  <a:gd name="connsiteX16" fmla="*/ 469255 w 533549"/>
                  <a:gd name="connsiteY16" fmla="*/ 4927921 h 5206230"/>
                  <a:gd name="connsiteX17" fmla="*/ 464492 w 533549"/>
                  <a:gd name="connsiteY17" fmla="*/ 4935065 h 5206230"/>
                  <a:gd name="connsiteX18" fmla="*/ 459730 w 533549"/>
                  <a:gd name="connsiteY18" fmla="*/ 4949353 h 5206230"/>
                  <a:gd name="connsiteX19" fmla="*/ 454967 w 533549"/>
                  <a:gd name="connsiteY19" fmla="*/ 4970784 h 5206230"/>
                  <a:gd name="connsiteX20" fmla="*/ 450205 w 533549"/>
                  <a:gd name="connsiteY20" fmla="*/ 4985071 h 5206230"/>
                  <a:gd name="connsiteX21" fmla="*/ 447824 w 533549"/>
                  <a:gd name="connsiteY21" fmla="*/ 4992215 h 5206230"/>
                  <a:gd name="connsiteX22" fmla="*/ 445442 w 533549"/>
                  <a:gd name="connsiteY22" fmla="*/ 5001740 h 5206230"/>
                  <a:gd name="connsiteX23" fmla="*/ 438299 w 533549"/>
                  <a:gd name="connsiteY23" fmla="*/ 5016028 h 5206230"/>
                  <a:gd name="connsiteX24" fmla="*/ 431155 w 533549"/>
                  <a:gd name="connsiteY24" fmla="*/ 5037459 h 5206230"/>
                  <a:gd name="connsiteX25" fmla="*/ 428774 w 533549"/>
                  <a:gd name="connsiteY25" fmla="*/ 5044603 h 5206230"/>
                  <a:gd name="connsiteX26" fmla="*/ 426392 w 533549"/>
                  <a:gd name="connsiteY26" fmla="*/ 5051746 h 5206230"/>
                  <a:gd name="connsiteX27" fmla="*/ 424011 w 533549"/>
                  <a:gd name="connsiteY27" fmla="*/ 5061271 h 5206230"/>
                  <a:gd name="connsiteX28" fmla="*/ 419249 w 533549"/>
                  <a:gd name="connsiteY28" fmla="*/ 5075559 h 5206230"/>
                  <a:gd name="connsiteX29" fmla="*/ 412105 w 533549"/>
                  <a:gd name="connsiteY29" fmla="*/ 5082703 h 5206230"/>
                  <a:gd name="connsiteX30" fmla="*/ 400199 w 533549"/>
                  <a:gd name="connsiteY30" fmla="*/ 5106515 h 5206230"/>
                  <a:gd name="connsiteX31" fmla="*/ 400199 w 533549"/>
                  <a:gd name="connsiteY31" fmla="*/ 5106515 h 5206230"/>
                  <a:gd name="connsiteX32" fmla="*/ 390674 w 533549"/>
                  <a:gd name="connsiteY32" fmla="*/ 5120803 h 5206230"/>
                  <a:gd name="connsiteX33" fmla="*/ 383530 w 533549"/>
                  <a:gd name="connsiteY33" fmla="*/ 5135090 h 5206230"/>
                  <a:gd name="connsiteX34" fmla="*/ 376386 w 533549"/>
                  <a:gd name="connsiteY34" fmla="*/ 5139853 h 5206230"/>
                  <a:gd name="connsiteX35" fmla="*/ 371624 w 533549"/>
                  <a:gd name="connsiteY35" fmla="*/ 5146996 h 5206230"/>
                  <a:gd name="connsiteX36" fmla="*/ 369242 w 533549"/>
                  <a:gd name="connsiteY36" fmla="*/ 5154140 h 5206230"/>
                  <a:gd name="connsiteX37" fmla="*/ 362099 w 533549"/>
                  <a:gd name="connsiteY37" fmla="*/ 5158903 h 5206230"/>
                  <a:gd name="connsiteX38" fmla="*/ 343049 w 533549"/>
                  <a:gd name="connsiteY38" fmla="*/ 5175571 h 5206230"/>
                  <a:gd name="connsiteX39" fmla="*/ 328761 w 533549"/>
                  <a:gd name="connsiteY39" fmla="*/ 5180334 h 5206230"/>
                  <a:gd name="connsiteX40" fmla="*/ 321617 w 533549"/>
                  <a:gd name="connsiteY40" fmla="*/ 5185096 h 5206230"/>
                  <a:gd name="connsiteX41" fmla="*/ 314474 w 533549"/>
                  <a:gd name="connsiteY41" fmla="*/ 5192240 h 5206230"/>
                  <a:gd name="connsiteX42" fmla="*/ 302567 w 533549"/>
                  <a:gd name="connsiteY42" fmla="*/ 5194621 h 5206230"/>
                  <a:gd name="connsiteX43" fmla="*/ 295424 w 533549"/>
                  <a:gd name="connsiteY43" fmla="*/ 5197003 h 5206230"/>
                  <a:gd name="connsiteX44" fmla="*/ 281136 w 533549"/>
                  <a:gd name="connsiteY44" fmla="*/ 5204146 h 5206230"/>
                  <a:gd name="connsiteX45" fmla="*/ 257324 w 533549"/>
                  <a:gd name="connsiteY45" fmla="*/ 5197003 h 5206230"/>
                  <a:gd name="connsiteX46" fmla="*/ 250180 w 533549"/>
                  <a:gd name="connsiteY46" fmla="*/ 5194621 h 5206230"/>
                  <a:gd name="connsiteX47" fmla="*/ 235892 w 533549"/>
                  <a:gd name="connsiteY47" fmla="*/ 5185096 h 5206230"/>
                  <a:gd name="connsiteX48" fmla="*/ 228749 w 533549"/>
                  <a:gd name="connsiteY48" fmla="*/ 5182715 h 5206230"/>
                  <a:gd name="connsiteX49" fmla="*/ 214461 w 533549"/>
                  <a:gd name="connsiteY49" fmla="*/ 5170809 h 5206230"/>
                  <a:gd name="connsiteX50" fmla="*/ 207317 w 533549"/>
                  <a:gd name="connsiteY50" fmla="*/ 5156521 h 5206230"/>
                  <a:gd name="connsiteX51" fmla="*/ 200174 w 533549"/>
                  <a:gd name="connsiteY51" fmla="*/ 5151759 h 5206230"/>
                  <a:gd name="connsiteX52" fmla="*/ 190649 w 533549"/>
                  <a:gd name="connsiteY52" fmla="*/ 5137471 h 5206230"/>
                  <a:gd name="connsiteX53" fmla="*/ 185886 w 533549"/>
                  <a:gd name="connsiteY53" fmla="*/ 5130328 h 5206230"/>
                  <a:gd name="connsiteX54" fmla="*/ 183505 w 533549"/>
                  <a:gd name="connsiteY54" fmla="*/ 5123184 h 5206230"/>
                  <a:gd name="connsiteX55" fmla="*/ 176361 w 533549"/>
                  <a:gd name="connsiteY55" fmla="*/ 5118421 h 5206230"/>
                  <a:gd name="connsiteX56" fmla="*/ 164455 w 533549"/>
                  <a:gd name="connsiteY56" fmla="*/ 5099371 h 5206230"/>
                  <a:gd name="connsiteX57" fmla="*/ 154930 w 533549"/>
                  <a:gd name="connsiteY57" fmla="*/ 5070796 h 5206230"/>
                  <a:gd name="connsiteX58" fmla="*/ 152549 w 533549"/>
                  <a:gd name="connsiteY58" fmla="*/ 5063653 h 5206230"/>
                  <a:gd name="connsiteX59" fmla="*/ 143024 w 533549"/>
                  <a:gd name="connsiteY59" fmla="*/ 5049365 h 5206230"/>
                  <a:gd name="connsiteX60" fmla="*/ 135880 w 533549"/>
                  <a:gd name="connsiteY60" fmla="*/ 5032696 h 5206230"/>
                  <a:gd name="connsiteX61" fmla="*/ 131117 w 533549"/>
                  <a:gd name="connsiteY61" fmla="*/ 5018409 h 5206230"/>
                  <a:gd name="connsiteX62" fmla="*/ 126355 w 533549"/>
                  <a:gd name="connsiteY62" fmla="*/ 5004121 h 5206230"/>
                  <a:gd name="connsiteX63" fmla="*/ 121592 w 533549"/>
                  <a:gd name="connsiteY63" fmla="*/ 4989834 h 5206230"/>
                  <a:gd name="connsiteX64" fmla="*/ 119211 w 533549"/>
                  <a:gd name="connsiteY64" fmla="*/ 4982690 h 5206230"/>
                  <a:gd name="connsiteX65" fmla="*/ 116830 w 533549"/>
                  <a:gd name="connsiteY65" fmla="*/ 4958878 h 5206230"/>
                  <a:gd name="connsiteX66" fmla="*/ 112067 w 533549"/>
                  <a:gd name="connsiteY66" fmla="*/ 4944590 h 5206230"/>
                  <a:gd name="connsiteX67" fmla="*/ 109686 w 533549"/>
                  <a:gd name="connsiteY67" fmla="*/ 4937446 h 5206230"/>
                  <a:gd name="connsiteX68" fmla="*/ 104924 w 533549"/>
                  <a:gd name="connsiteY68" fmla="*/ 4923159 h 5206230"/>
                  <a:gd name="connsiteX69" fmla="*/ 97780 w 533549"/>
                  <a:gd name="connsiteY69" fmla="*/ 4899346 h 5206230"/>
                  <a:gd name="connsiteX70" fmla="*/ 93017 w 533549"/>
                  <a:gd name="connsiteY70" fmla="*/ 4882678 h 5206230"/>
                  <a:gd name="connsiteX71" fmla="*/ 88255 w 533549"/>
                  <a:gd name="connsiteY71" fmla="*/ 4868390 h 5206230"/>
                  <a:gd name="connsiteX72" fmla="*/ 83492 w 533549"/>
                  <a:gd name="connsiteY72" fmla="*/ 4842196 h 5206230"/>
                  <a:gd name="connsiteX73" fmla="*/ 81111 w 533549"/>
                  <a:gd name="connsiteY73" fmla="*/ 4827909 h 5206230"/>
                  <a:gd name="connsiteX74" fmla="*/ 76349 w 533549"/>
                  <a:gd name="connsiteY74" fmla="*/ 4813621 h 5206230"/>
                  <a:gd name="connsiteX75" fmla="*/ 73967 w 533549"/>
                  <a:gd name="connsiteY75" fmla="*/ 4804096 h 5206230"/>
                  <a:gd name="connsiteX76" fmla="*/ 69205 w 533549"/>
                  <a:gd name="connsiteY76" fmla="*/ 4789809 h 5206230"/>
                  <a:gd name="connsiteX77" fmla="*/ 64442 w 533549"/>
                  <a:gd name="connsiteY77" fmla="*/ 4749328 h 5206230"/>
                  <a:gd name="connsiteX78" fmla="*/ 59680 w 533549"/>
                  <a:gd name="connsiteY78" fmla="*/ 4735040 h 5206230"/>
                  <a:gd name="connsiteX79" fmla="*/ 57299 w 533549"/>
                  <a:gd name="connsiteY79" fmla="*/ 4694559 h 5206230"/>
                  <a:gd name="connsiteX80" fmla="*/ 54917 w 533549"/>
                  <a:gd name="connsiteY80" fmla="*/ 4687415 h 5206230"/>
                  <a:gd name="connsiteX81" fmla="*/ 52536 w 533549"/>
                  <a:gd name="connsiteY81" fmla="*/ 4670746 h 5206230"/>
                  <a:gd name="connsiteX82" fmla="*/ 50155 w 533549"/>
                  <a:gd name="connsiteY82" fmla="*/ 4658840 h 5206230"/>
                  <a:gd name="connsiteX83" fmla="*/ 47774 w 533549"/>
                  <a:gd name="connsiteY83" fmla="*/ 4630265 h 5206230"/>
                  <a:gd name="connsiteX84" fmla="*/ 45392 w 533549"/>
                  <a:gd name="connsiteY84" fmla="*/ 4623121 h 5206230"/>
                  <a:gd name="connsiteX85" fmla="*/ 43011 w 533549"/>
                  <a:gd name="connsiteY85" fmla="*/ 4606453 h 5206230"/>
                  <a:gd name="connsiteX86" fmla="*/ 40630 w 533549"/>
                  <a:gd name="connsiteY86" fmla="*/ 4573115 h 5206230"/>
                  <a:gd name="connsiteX87" fmla="*/ 38249 w 533549"/>
                  <a:gd name="connsiteY87" fmla="*/ 4563590 h 5206230"/>
                  <a:gd name="connsiteX88" fmla="*/ 35867 w 533549"/>
                  <a:gd name="connsiteY88" fmla="*/ 4535015 h 5206230"/>
                  <a:gd name="connsiteX89" fmla="*/ 33486 w 533549"/>
                  <a:gd name="connsiteY89" fmla="*/ 4515965 h 5206230"/>
                  <a:gd name="connsiteX90" fmla="*/ 31105 w 533549"/>
                  <a:gd name="connsiteY90" fmla="*/ 4451671 h 5206230"/>
                  <a:gd name="connsiteX91" fmla="*/ 28724 w 533549"/>
                  <a:gd name="connsiteY91" fmla="*/ 4408809 h 5206230"/>
                  <a:gd name="connsiteX92" fmla="*/ 26342 w 533549"/>
                  <a:gd name="connsiteY92" fmla="*/ 4399284 h 5206230"/>
                  <a:gd name="connsiteX93" fmla="*/ 1488 w 533549"/>
                  <a:gd name="connsiteY93" fmla="*/ 0 h 5206230"/>
                  <a:gd name="connsiteX0" fmla="*/ 507207 w 507207"/>
                  <a:gd name="connsiteY0" fmla="*/ 28575 h 806946"/>
                  <a:gd name="connsiteX1" fmla="*/ 504825 w 507207"/>
                  <a:gd name="connsiteY1" fmla="*/ 80962 h 806946"/>
                  <a:gd name="connsiteX2" fmla="*/ 500063 w 507207"/>
                  <a:gd name="connsiteY2" fmla="*/ 107156 h 806946"/>
                  <a:gd name="connsiteX3" fmla="*/ 497682 w 507207"/>
                  <a:gd name="connsiteY3" fmla="*/ 159544 h 806946"/>
                  <a:gd name="connsiteX4" fmla="*/ 495300 w 507207"/>
                  <a:gd name="connsiteY4" fmla="*/ 226219 h 806946"/>
                  <a:gd name="connsiteX5" fmla="*/ 488157 w 507207"/>
                  <a:gd name="connsiteY5" fmla="*/ 257175 h 806946"/>
                  <a:gd name="connsiteX6" fmla="*/ 485775 w 507207"/>
                  <a:gd name="connsiteY6" fmla="*/ 300037 h 806946"/>
                  <a:gd name="connsiteX7" fmla="*/ 481013 w 507207"/>
                  <a:gd name="connsiteY7" fmla="*/ 323850 h 806946"/>
                  <a:gd name="connsiteX8" fmla="*/ 478632 w 507207"/>
                  <a:gd name="connsiteY8" fmla="*/ 338137 h 806946"/>
                  <a:gd name="connsiteX9" fmla="*/ 473869 w 507207"/>
                  <a:gd name="connsiteY9" fmla="*/ 395287 h 806946"/>
                  <a:gd name="connsiteX10" fmla="*/ 469107 w 507207"/>
                  <a:gd name="connsiteY10" fmla="*/ 409575 h 806946"/>
                  <a:gd name="connsiteX11" fmla="*/ 464344 w 507207"/>
                  <a:gd name="connsiteY11" fmla="*/ 428625 h 806946"/>
                  <a:gd name="connsiteX12" fmla="*/ 459582 w 507207"/>
                  <a:gd name="connsiteY12" fmla="*/ 459581 h 806946"/>
                  <a:gd name="connsiteX13" fmla="*/ 454819 w 507207"/>
                  <a:gd name="connsiteY13" fmla="*/ 466725 h 806946"/>
                  <a:gd name="connsiteX14" fmla="*/ 450057 w 507207"/>
                  <a:gd name="connsiteY14" fmla="*/ 488156 h 806946"/>
                  <a:gd name="connsiteX15" fmla="*/ 447675 w 507207"/>
                  <a:gd name="connsiteY15" fmla="*/ 495300 h 806946"/>
                  <a:gd name="connsiteX16" fmla="*/ 442913 w 507207"/>
                  <a:gd name="connsiteY16" fmla="*/ 528637 h 806946"/>
                  <a:gd name="connsiteX17" fmla="*/ 438150 w 507207"/>
                  <a:gd name="connsiteY17" fmla="*/ 535781 h 806946"/>
                  <a:gd name="connsiteX18" fmla="*/ 433388 w 507207"/>
                  <a:gd name="connsiteY18" fmla="*/ 550069 h 806946"/>
                  <a:gd name="connsiteX19" fmla="*/ 428625 w 507207"/>
                  <a:gd name="connsiteY19" fmla="*/ 571500 h 806946"/>
                  <a:gd name="connsiteX20" fmla="*/ 423863 w 507207"/>
                  <a:gd name="connsiteY20" fmla="*/ 585787 h 806946"/>
                  <a:gd name="connsiteX21" fmla="*/ 421482 w 507207"/>
                  <a:gd name="connsiteY21" fmla="*/ 592931 h 806946"/>
                  <a:gd name="connsiteX22" fmla="*/ 419100 w 507207"/>
                  <a:gd name="connsiteY22" fmla="*/ 602456 h 806946"/>
                  <a:gd name="connsiteX23" fmla="*/ 411957 w 507207"/>
                  <a:gd name="connsiteY23" fmla="*/ 616744 h 806946"/>
                  <a:gd name="connsiteX24" fmla="*/ 404813 w 507207"/>
                  <a:gd name="connsiteY24" fmla="*/ 638175 h 806946"/>
                  <a:gd name="connsiteX25" fmla="*/ 402432 w 507207"/>
                  <a:gd name="connsiteY25" fmla="*/ 645319 h 806946"/>
                  <a:gd name="connsiteX26" fmla="*/ 400050 w 507207"/>
                  <a:gd name="connsiteY26" fmla="*/ 652462 h 806946"/>
                  <a:gd name="connsiteX27" fmla="*/ 397669 w 507207"/>
                  <a:gd name="connsiteY27" fmla="*/ 661987 h 806946"/>
                  <a:gd name="connsiteX28" fmla="*/ 392907 w 507207"/>
                  <a:gd name="connsiteY28" fmla="*/ 676275 h 806946"/>
                  <a:gd name="connsiteX29" fmla="*/ 385763 w 507207"/>
                  <a:gd name="connsiteY29" fmla="*/ 683419 h 806946"/>
                  <a:gd name="connsiteX30" fmla="*/ 373857 w 507207"/>
                  <a:gd name="connsiteY30" fmla="*/ 707231 h 806946"/>
                  <a:gd name="connsiteX31" fmla="*/ 373857 w 507207"/>
                  <a:gd name="connsiteY31" fmla="*/ 707231 h 806946"/>
                  <a:gd name="connsiteX32" fmla="*/ 364332 w 507207"/>
                  <a:gd name="connsiteY32" fmla="*/ 721519 h 806946"/>
                  <a:gd name="connsiteX33" fmla="*/ 357188 w 507207"/>
                  <a:gd name="connsiteY33" fmla="*/ 735806 h 806946"/>
                  <a:gd name="connsiteX34" fmla="*/ 350044 w 507207"/>
                  <a:gd name="connsiteY34" fmla="*/ 740569 h 806946"/>
                  <a:gd name="connsiteX35" fmla="*/ 345282 w 507207"/>
                  <a:gd name="connsiteY35" fmla="*/ 747712 h 806946"/>
                  <a:gd name="connsiteX36" fmla="*/ 342900 w 507207"/>
                  <a:gd name="connsiteY36" fmla="*/ 754856 h 806946"/>
                  <a:gd name="connsiteX37" fmla="*/ 335757 w 507207"/>
                  <a:gd name="connsiteY37" fmla="*/ 759619 h 806946"/>
                  <a:gd name="connsiteX38" fmla="*/ 316707 w 507207"/>
                  <a:gd name="connsiteY38" fmla="*/ 776287 h 806946"/>
                  <a:gd name="connsiteX39" fmla="*/ 302419 w 507207"/>
                  <a:gd name="connsiteY39" fmla="*/ 781050 h 806946"/>
                  <a:gd name="connsiteX40" fmla="*/ 295275 w 507207"/>
                  <a:gd name="connsiteY40" fmla="*/ 785812 h 806946"/>
                  <a:gd name="connsiteX41" fmla="*/ 288132 w 507207"/>
                  <a:gd name="connsiteY41" fmla="*/ 792956 h 806946"/>
                  <a:gd name="connsiteX42" fmla="*/ 276225 w 507207"/>
                  <a:gd name="connsiteY42" fmla="*/ 795337 h 806946"/>
                  <a:gd name="connsiteX43" fmla="*/ 269082 w 507207"/>
                  <a:gd name="connsiteY43" fmla="*/ 797719 h 806946"/>
                  <a:gd name="connsiteX44" fmla="*/ 254794 w 507207"/>
                  <a:gd name="connsiteY44" fmla="*/ 804862 h 806946"/>
                  <a:gd name="connsiteX45" fmla="*/ 230982 w 507207"/>
                  <a:gd name="connsiteY45" fmla="*/ 797719 h 806946"/>
                  <a:gd name="connsiteX46" fmla="*/ 223838 w 507207"/>
                  <a:gd name="connsiteY46" fmla="*/ 795337 h 806946"/>
                  <a:gd name="connsiteX47" fmla="*/ 209550 w 507207"/>
                  <a:gd name="connsiteY47" fmla="*/ 785812 h 806946"/>
                  <a:gd name="connsiteX48" fmla="*/ 202407 w 507207"/>
                  <a:gd name="connsiteY48" fmla="*/ 783431 h 806946"/>
                  <a:gd name="connsiteX49" fmla="*/ 188119 w 507207"/>
                  <a:gd name="connsiteY49" fmla="*/ 771525 h 806946"/>
                  <a:gd name="connsiteX50" fmla="*/ 180975 w 507207"/>
                  <a:gd name="connsiteY50" fmla="*/ 757237 h 806946"/>
                  <a:gd name="connsiteX51" fmla="*/ 173832 w 507207"/>
                  <a:gd name="connsiteY51" fmla="*/ 752475 h 806946"/>
                  <a:gd name="connsiteX52" fmla="*/ 164307 w 507207"/>
                  <a:gd name="connsiteY52" fmla="*/ 738187 h 806946"/>
                  <a:gd name="connsiteX53" fmla="*/ 159544 w 507207"/>
                  <a:gd name="connsiteY53" fmla="*/ 731044 h 806946"/>
                  <a:gd name="connsiteX54" fmla="*/ 157163 w 507207"/>
                  <a:gd name="connsiteY54" fmla="*/ 723900 h 806946"/>
                  <a:gd name="connsiteX55" fmla="*/ 150019 w 507207"/>
                  <a:gd name="connsiteY55" fmla="*/ 719137 h 806946"/>
                  <a:gd name="connsiteX56" fmla="*/ 138113 w 507207"/>
                  <a:gd name="connsiteY56" fmla="*/ 700087 h 806946"/>
                  <a:gd name="connsiteX57" fmla="*/ 128588 w 507207"/>
                  <a:gd name="connsiteY57" fmla="*/ 671512 h 806946"/>
                  <a:gd name="connsiteX58" fmla="*/ 126207 w 507207"/>
                  <a:gd name="connsiteY58" fmla="*/ 664369 h 806946"/>
                  <a:gd name="connsiteX59" fmla="*/ 116682 w 507207"/>
                  <a:gd name="connsiteY59" fmla="*/ 650081 h 806946"/>
                  <a:gd name="connsiteX60" fmla="*/ 109538 w 507207"/>
                  <a:gd name="connsiteY60" fmla="*/ 633412 h 806946"/>
                  <a:gd name="connsiteX61" fmla="*/ 104775 w 507207"/>
                  <a:gd name="connsiteY61" fmla="*/ 619125 h 806946"/>
                  <a:gd name="connsiteX62" fmla="*/ 100013 w 507207"/>
                  <a:gd name="connsiteY62" fmla="*/ 604837 h 806946"/>
                  <a:gd name="connsiteX63" fmla="*/ 95250 w 507207"/>
                  <a:gd name="connsiteY63" fmla="*/ 590550 h 806946"/>
                  <a:gd name="connsiteX64" fmla="*/ 92869 w 507207"/>
                  <a:gd name="connsiteY64" fmla="*/ 583406 h 806946"/>
                  <a:gd name="connsiteX65" fmla="*/ 90488 w 507207"/>
                  <a:gd name="connsiteY65" fmla="*/ 559594 h 806946"/>
                  <a:gd name="connsiteX66" fmla="*/ 85725 w 507207"/>
                  <a:gd name="connsiteY66" fmla="*/ 545306 h 806946"/>
                  <a:gd name="connsiteX67" fmla="*/ 83344 w 507207"/>
                  <a:gd name="connsiteY67" fmla="*/ 538162 h 806946"/>
                  <a:gd name="connsiteX68" fmla="*/ 78582 w 507207"/>
                  <a:gd name="connsiteY68" fmla="*/ 523875 h 806946"/>
                  <a:gd name="connsiteX69" fmla="*/ 71438 w 507207"/>
                  <a:gd name="connsiteY69" fmla="*/ 500062 h 806946"/>
                  <a:gd name="connsiteX70" fmla="*/ 66675 w 507207"/>
                  <a:gd name="connsiteY70" fmla="*/ 483394 h 806946"/>
                  <a:gd name="connsiteX71" fmla="*/ 61913 w 507207"/>
                  <a:gd name="connsiteY71" fmla="*/ 469106 h 806946"/>
                  <a:gd name="connsiteX72" fmla="*/ 57150 w 507207"/>
                  <a:gd name="connsiteY72" fmla="*/ 442912 h 806946"/>
                  <a:gd name="connsiteX73" fmla="*/ 54769 w 507207"/>
                  <a:gd name="connsiteY73" fmla="*/ 428625 h 806946"/>
                  <a:gd name="connsiteX74" fmla="*/ 50007 w 507207"/>
                  <a:gd name="connsiteY74" fmla="*/ 414337 h 806946"/>
                  <a:gd name="connsiteX75" fmla="*/ 47625 w 507207"/>
                  <a:gd name="connsiteY75" fmla="*/ 404812 h 806946"/>
                  <a:gd name="connsiteX76" fmla="*/ 42863 w 507207"/>
                  <a:gd name="connsiteY76" fmla="*/ 390525 h 806946"/>
                  <a:gd name="connsiteX77" fmla="*/ 38100 w 507207"/>
                  <a:gd name="connsiteY77" fmla="*/ 350044 h 806946"/>
                  <a:gd name="connsiteX78" fmla="*/ 33338 w 507207"/>
                  <a:gd name="connsiteY78" fmla="*/ 335756 h 806946"/>
                  <a:gd name="connsiteX79" fmla="*/ 30957 w 507207"/>
                  <a:gd name="connsiteY79" fmla="*/ 295275 h 806946"/>
                  <a:gd name="connsiteX80" fmla="*/ 28575 w 507207"/>
                  <a:gd name="connsiteY80" fmla="*/ 288131 h 806946"/>
                  <a:gd name="connsiteX81" fmla="*/ 26194 w 507207"/>
                  <a:gd name="connsiteY81" fmla="*/ 271462 h 806946"/>
                  <a:gd name="connsiteX82" fmla="*/ 23813 w 507207"/>
                  <a:gd name="connsiteY82" fmla="*/ 259556 h 806946"/>
                  <a:gd name="connsiteX83" fmla="*/ 21432 w 507207"/>
                  <a:gd name="connsiteY83" fmla="*/ 230981 h 806946"/>
                  <a:gd name="connsiteX84" fmla="*/ 19050 w 507207"/>
                  <a:gd name="connsiteY84" fmla="*/ 223837 h 806946"/>
                  <a:gd name="connsiteX85" fmla="*/ 16669 w 507207"/>
                  <a:gd name="connsiteY85" fmla="*/ 207169 h 806946"/>
                  <a:gd name="connsiteX86" fmla="*/ 14288 w 507207"/>
                  <a:gd name="connsiteY86" fmla="*/ 173831 h 806946"/>
                  <a:gd name="connsiteX87" fmla="*/ 11907 w 507207"/>
                  <a:gd name="connsiteY87" fmla="*/ 164306 h 806946"/>
                  <a:gd name="connsiteX88" fmla="*/ 9525 w 507207"/>
                  <a:gd name="connsiteY88" fmla="*/ 135731 h 806946"/>
                  <a:gd name="connsiteX89" fmla="*/ 7144 w 507207"/>
                  <a:gd name="connsiteY89" fmla="*/ 116681 h 806946"/>
                  <a:gd name="connsiteX90" fmla="*/ 4763 w 507207"/>
                  <a:gd name="connsiteY90" fmla="*/ 52387 h 806946"/>
                  <a:gd name="connsiteX91" fmla="*/ 2382 w 507207"/>
                  <a:gd name="connsiteY91" fmla="*/ 9525 h 806946"/>
                  <a:gd name="connsiteX92" fmla="*/ 0 w 507207"/>
                  <a:gd name="connsiteY92" fmla="*/ 0 h 806946"/>
                  <a:gd name="connsiteX0" fmla="*/ 507207 w 507207"/>
                  <a:gd name="connsiteY0" fmla="*/ 28575 h 806946"/>
                  <a:gd name="connsiteX1" fmla="*/ 504825 w 507207"/>
                  <a:gd name="connsiteY1" fmla="*/ 80962 h 806946"/>
                  <a:gd name="connsiteX2" fmla="*/ 500063 w 507207"/>
                  <a:gd name="connsiteY2" fmla="*/ 107156 h 806946"/>
                  <a:gd name="connsiteX3" fmla="*/ 497682 w 507207"/>
                  <a:gd name="connsiteY3" fmla="*/ 159544 h 806946"/>
                  <a:gd name="connsiteX4" fmla="*/ 495300 w 507207"/>
                  <a:gd name="connsiteY4" fmla="*/ 226219 h 806946"/>
                  <a:gd name="connsiteX5" fmla="*/ 488157 w 507207"/>
                  <a:gd name="connsiteY5" fmla="*/ 257175 h 806946"/>
                  <a:gd name="connsiteX6" fmla="*/ 485775 w 507207"/>
                  <a:gd name="connsiteY6" fmla="*/ 300037 h 806946"/>
                  <a:gd name="connsiteX7" fmla="*/ 481013 w 507207"/>
                  <a:gd name="connsiteY7" fmla="*/ 323850 h 806946"/>
                  <a:gd name="connsiteX8" fmla="*/ 478632 w 507207"/>
                  <a:gd name="connsiteY8" fmla="*/ 338137 h 806946"/>
                  <a:gd name="connsiteX9" fmla="*/ 473869 w 507207"/>
                  <a:gd name="connsiteY9" fmla="*/ 395287 h 806946"/>
                  <a:gd name="connsiteX10" fmla="*/ 469107 w 507207"/>
                  <a:gd name="connsiteY10" fmla="*/ 409575 h 806946"/>
                  <a:gd name="connsiteX11" fmla="*/ 464344 w 507207"/>
                  <a:gd name="connsiteY11" fmla="*/ 428625 h 806946"/>
                  <a:gd name="connsiteX12" fmla="*/ 459582 w 507207"/>
                  <a:gd name="connsiteY12" fmla="*/ 459581 h 806946"/>
                  <a:gd name="connsiteX13" fmla="*/ 454819 w 507207"/>
                  <a:gd name="connsiteY13" fmla="*/ 466725 h 806946"/>
                  <a:gd name="connsiteX14" fmla="*/ 450057 w 507207"/>
                  <a:gd name="connsiteY14" fmla="*/ 488156 h 806946"/>
                  <a:gd name="connsiteX15" fmla="*/ 447675 w 507207"/>
                  <a:gd name="connsiteY15" fmla="*/ 495300 h 806946"/>
                  <a:gd name="connsiteX16" fmla="*/ 442913 w 507207"/>
                  <a:gd name="connsiteY16" fmla="*/ 528637 h 806946"/>
                  <a:gd name="connsiteX17" fmla="*/ 438150 w 507207"/>
                  <a:gd name="connsiteY17" fmla="*/ 535781 h 806946"/>
                  <a:gd name="connsiteX18" fmla="*/ 433388 w 507207"/>
                  <a:gd name="connsiteY18" fmla="*/ 550069 h 806946"/>
                  <a:gd name="connsiteX19" fmla="*/ 428625 w 507207"/>
                  <a:gd name="connsiteY19" fmla="*/ 571500 h 806946"/>
                  <a:gd name="connsiteX20" fmla="*/ 423863 w 507207"/>
                  <a:gd name="connsiteY20" fmla="*/ 585787 h 806946"/>
                  <a:gd name="connsiteX21" fmla="*/ 421482 w 507207"/>
                  <a:gd name="connsiteY21" fmla="*/ 592931 h 806946"/>
                  <a:gd name="connsiteX22" fmla="*/ 419100 w 507207"/>
                  <a:gd name="connsiteY22" fmla="*/ 602456 h 806946"/>
                  <a:gd name="connsiteX23" fmla="*/ 411957 w 507207"/>
                  <a:gd name="connsiteY23" fmla="*/ 616744 h 806946"/>
                  <a:gd name="connsiteX24" fmla="*/ 404813 w 507207"/>
                  <a:gd name="connsiteY24" fmla="*/ 638175 h 806946"/>
                  <a:gd name="connsiteX25" fmla="*/ 402432 w 507207"/>
                  <a:gd name="connsiteY25" fmla="*/ 645319 h 806946"/>
                  <a:gd name="connsiteX26" fmla="*/ 400050 w 507207"/>
                  <a:gd name="connsiteY26" fmla="*/ 652462 h 806946"/>
                  <a:gd name="connsiteX27" fmla="*/ 397669 w 507207"/>
                  <a:gd name="connsiteY27" fmla="*/ 661987 h 806946"/>
                  <a:gd name="connsiteX28" fmla="*/ 392907 w 507207"/>
                  <a:gd name="connsiteY28" fmla="*/ 676275 h 806946"/>
                  <a:gd name="connsiteX29" fmla="*/ 385763 w 507207"/>
                  <a:gd name="connsiteY29" fmla="*/ 683419 h 806946"/>
                  <a:gd name="connsiteX30" fmla="*/ 373857 w 507207"/>
                  <a:gd name="connsiteY30" fmla="*/ 707231 h 806946"/>
                  <a:gd name="connsiteX31" fmla="*/ 373857 w 507207"/>
                  <a:gd name="connsiteY31" fmla="*/ 707231 h 806946"/>
                  <a:gd name="connsiteX32" fmla="*/ 364332 w 507207"/>
                  <a:gd name="connsiteY32" fmla="*/ 721519 h 806946"/>
                  <a:gd name="connsiteX33" fmla="*/ 357188 w 507207"/>
                  <a:gd name="connsiteY33" fmla="*/ 735806 h 806946"/>
                  <a:gd name="connsiteX34" fmla="*/ 350044 w 507207"/>
                  <a:gd name="connsiteY34" fmla="*/ 740569 h 806946"/>
                  <a:gd name="connsiteX35" fmla="*/ 345282 w 507207"/>
                  <a:gd name="connsiteY35" fmla="*/ 747712 h 806946"/>
                  <a:gd name="connsiteX36" fmla="*/ 342900 w 507207"/>
                  <a:gd name="connsiteY36" fmla="*/ 754856 h 806946"/>
                  <a:gd name="connsiteX37" fmla="*/ 335757 w 507207"/>
                  <a:gd name="connsiteY37" fmla="*/ 759619 h 806946"/>
                  <a:gd name="connsiteX38" fmla="*/ 316707 w 507207"/>
                  <a:gd name="connsiteY38" fmla="*/ 776287 h 806946"/>
                  <a:gd name="connsiteX39" fmla="*/ 302419 w 507207"/>
                  <a:gd name="connsiteY39" fmla="*/ 781050 h 806946"/>
                  <a:gd name="connsiteX40" fmla="*/ 295275 w 507207"/>
                  <a:gd name="connsiteY40" fmla="*/ 785812 h 806946"/>
                  <a:gd name="connsiteX41" fmla="*/ 288132 w 507207"/>
                  <a:gd name="connsiteY41" fmla="*/ 792956 h 806946"/>
                  <a:gd name="connsiteX42" fmla="*/ 276225 w 507207"/>
                  <a:gd name="connsiteY42" fmla="*/ 795337 h 806946"/>
                  <a:gd name="connsiteX43" fmla="*/ 269082 w 507207"/>
                  <a:gd name="connsiteY43" fmla="*/ 797719 h 806946"/>
                  <a:gd name="connsiteX44" fmla="*/ 254794 w 507207"/>
                  <a:gd name="connsiteY44" fmla="*/ 804862 h 806946"/>
                  <a:gd name="connsiteX45" fmla="*/ 230982 w 507207"/>
                  <a:gd name="connsiteY45" fmla="*/ 797719 h 806946"/>
                  <a:gd name="connsiteX46" fmla="*/ 223838 w 507207"/>
                  <a:gd name="connsiteY46" fmla="*/ 795337 h 806946"/>
                  <a:gd name="connsiteX47" fmla="*/ 209550 w 507207"/>
                  <a:gd name="connsiteY47" fmla="*/ 785812 h 806946"/>
                  <a:gd name="connsiteX48" fmla="*/ 202407 w 507207"/>
                  <a:gd name="connsiteY48" fmla="*/ 783431 h 806946"/>
                  <a:gd name="connsiteX49" fmla="*/ 188119 w 507207"/>
                  <a:gd name="connsiteY49" fmla="*/ 771525 h 806946"/>
                  <a:gd name="connsiteX50" fmla="*/ 180975 w 507207"/>
                  <a:gd name="connsiteY50" fmla="*/ 757237 h 806946"/>
                  <a:gd name="connsiteX51" fmla="*/ 173832 w 507207"/>
                  <a:gd name="connsiteY51" fmla="*/ 752475 h 806946"/>
                  <a:gd name="connsiteX52" fmla="*/ 164307 w 507207"/>
                  <a:gd name="connsiteY52" fmla="*/ 738187 h 806946"/>
                  <a:gd name="connsiteX53" fmla="*/ 159544 w 507207"/>
                  <a:gd name="connsiteY53" fmla="*/ 731044 h 806946"/>
                  <a:gd name="connsiteX54" fmla="*/ 157163 w 507207"/>
                  <a:gd name="connsiteY54" fmla="*/ 723900 h 806946"/>
                  <a:gd name="connsiteX55" fmla="*/ 150019 w 507207"/>
                  <a:gd name="connsiteY55" fmla="*/ 719137 h 806946"/>
                  <a:gd name="connsiteX56" fmla="*/ 138113 w 507207"/>
                  <a:gd name="connsiteY56" fmla="*/ 700087 h 806946"/>
                  <a:gd name="connsiteX57" fmla="*/ 128588 w 507207"/>
                  <a:gd name="connsiteY57" fmla="*/ 671512 h 806946"/>
                  <a:gd name="connsiteX58" fmla="*/ 126207 w 507207"/>
                  <a:gd name="connsiteY58" fmla="*/ 664369 h 806946"/>
                  <a:gd name="connsiteX59" fmla="*/ 116682 w 507207"/>
                  <a:gd name="connsiteY59" fmla="*/ 650081 h 806946"/>
                  <a:gd name="connsiteX60" fmla="*/ 109538 w 507207"/>
                  <a:gd name="connsiteY60" fmla="*/ 633412 h 806946"/>
                  <a:gd name="connsiteX61" fmla="*/ 104775 w 507207"/>
                  <a:gd name="connsiteY61" fmla="*/ 619125 h 806946"/>
                  <a:gd name="connsiteX62" fmla="*/ 100013 w 507207"/>
                  <a:gd name="connsiteY62" fmla="*/ 604837 h 806946"/>
                  <a:gd name="connsiteX63" fmla="*/ 95250 w 507207"/>
                  <a:gd name="connsiteY63" fmla="*/ 590550 h 806946"/>
                  <a:gd name="connsiteX64" fmla="*/ 92869 w 507207"/>
                  <a:gd name="connsiteY64" fmla="*/ 583406 h 806946"/>
                  <a:gd name="connsiteX65" fmla="*/ 90488 w 507207"/>
                  <a:gd name="connsiteY65" fmla="*/ 559594 h 806946"/>
                  <a:gd name="connsiteX66" fmla="*/ 85725 w 507207"/>
                  <a:gd name="connsiteY66" fmla="*/ 545306 h 806946"/>
                  <a:gd name="connsiteX67" fmla="*/ 83344 w 507207"/>
                  <a:gd name="connsiteY67" fmla="*/ 538162 h 806946"/>
                  <a:gd name="connsiteX68" fmla="*/ 78582 w 507207"/>
                  <a:gd name="connsiteY68" fmla="*/ 523875 h 806946"/>
                  <a:gd name="connsiteX69" fmla="*/ 71438 w 507207"/>
                  <a:gd name="connsiteY69" fmla="*/ 500062 h 806946"/>
                  <a:gd name="connsiteX70" fmla="*/ 66675 w 507207"/>
                  <a:gd name="connsiteY70" fmla="*/ 483394 h 806946"/>
                  <a:gd name="connsiteX71" fmla="*/ 61913 w 507207"/>
                  <a:gd name="connsiteY71" fmla="*/ 469106 h 806946"/>
                  <a:gd name="connsiteX72" fmla="*/ 57150 w 507207"/>
                  <a:gd name="connsiteY72" fmla="*/ 442912 h 806946"/>
                  <a:gd name="connsiteX73" fmla="*/ 54769 w 507207"/>
                  <a:gd name="connsiteY73" fmla="*/ 428625 h 806946"/>
                  <a:gd name="connsiteX74" fmla="*/ 50007 w 507207"/>
                  <a:gd name="connsiteY74" fmla="*/ 414337 h 806946"/>
                  <a:gd name="connsiteX75" fmla="*/ 47625 w 507207"/>
                  <a:gd name="connsiteY75" fmla="*/ 404812 h 806946"/>
                  <a:gd name="connsiteX76" fmla="*/ 42863 w 507207"/>
                  <a:gd name="connsiteY76" fmla="*/ 390525 h 806946"/>
                  <a:gd name="connsiteX77" fmla="*/ 38100 w 507207"/>
                  <a:gd name="connsiteY77" fmla="*/ 350044 h 806946"/>
                  <a:gd name="connsiteX78" fmla="*/ 33338 w 507207"/>
                  <a:gd name="connsiteY78" fmla="*/ 335756 h 806946"/>
                  <a:gd name="connsiteX79" fmla="*/ 30957 w 507207"/>
                  <a:gd name="connsiteY79" fmla="*/ 295275 h 806946"/>
                  <a:gd name="connsiteX80" fmla="*/ 28575 w 507207"/>
                  <a:gd name="connsiteY80" fmla="*/ 288131 h 806946"/>
                  <a:gd name="connsiteX81" fmla="*/ 26194 w 507207"/>
                  <a:gd name="connsiteY81" fmla="*/ 271462 h 806946"/>
                  <a:gd name="connsiteX82" fmla="*/ 23813 w 507207"/>
                  <a:gd name="connsiteY82" fmla="*/ 259556 h 806946"/>
                  <a:gd name="connsiteX83" fmla="*/ 21432 w 507207"/>
                  <a:gd name="connsiteY83" fmla="*/ 230981 h 806946"/>
                  <a:gd name="connsiteX84" fmla="*/ 19050 w 507207"/>
                  <a:gd name="connsiteY84" fmla="*/ 223837 h 806946"/>
                  <a:gd name="connsiteX85" fmla="*/ 16669 w 507207"/>
                  <a:gd name="connsiteY85" fmla="*/ 207169 h 806946"/>
                  <a:gd name="connsiteX86" fmla="*/ 14288 w 507207"/>
                  <a:gd name="connsiteY86" fmla="*/ 173831 h 806946"/>
                  <a:gd name="connsiteX87" fmla="*/ 11907 w 507207"/>
                  <a:gd name="connsiteY87" fmla="*/ 164306 h 806946"/>
                  <a:gd name="connsiteX88" fmla="*/ 9525 w 507207"/>
                  <a:gd name="connsiteY88" fmla="*/ 135731 h 806946"/>
                  <a:gd name="connsiteX89" fmla="*/ 7144 w 507207"/>
                  <a:gd name="connsiteY89" fmla="*/ 116681 h 806946"/>
                  <a:gd name="connsiteX90" fmla="*/ 4763 w 507207"/>
                  <a:gd name="connsiteY90" fmla="*/ 52387 h 806946"/>
                  <a:gd name="connsiteX91" fmla="*/ 2382 w 507207"/>
                  <a:gd name="connsiteY91" fmla="*/ 9525 h 806946"/>
                  <a:gd name="connsiteX92" fmla="*/ 0 w 507207"/>
                  <a:gd name="connsiteY92" fmla="*/ 0 h 806946"/>
                  <a:gd name="connsiteX93" fmla="*/ 507207 w 507207"/>
                  <a:gd name="connsiteY93" fmla="*/ 28575 h 806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507207" h="806946">
                    <a:moveTo>
                      <a:pt x="507207" y="28575"/>
                    </a:moveTo>
                    <a:cubicBezTo>
                      <a:pt x="506413" y="46037"/>
                      <a:pt x="506071" y="63526"/>
                      <a:pt x="504825" y="80962"/>
                    </a:cubicBezTo>
                    <a:cubicBezTo>
                      <a:pt x="504486" y="85703"/>
                      <a:pt x="501121" y="101864"/>
                      <a:pt x="500063" y="107156"/>
                    </a:cubicBezTo>
                    <a:cubicBezTo>
                      <a:pt x="499269" y="124619"/>
                      <a:pt x="498381" y="142077"/>
                      <a:pt x="497682" y="159544"/>
                    </a:cubicBezTo>
                    <a:cubicBezTo>
                      <a:pt x="496793" y="181765"/>
                      <a:pt x="496606" y="204018"/>
                      <a:pt x="495300" y="226219"/>
                    </a:cubicBezTo>
                    <a:cubicBezTo>
                      <a:pt x="494683" y="236703"/>
                      <a:pt x="491459" y="247267"/>
                      <a:pt x="488157" y="257175"/>
                    </a:cubicBezTo>
                    <a:cubicBezTo>
                      <a:pt x="487363" y="271462"/>
                      <a:pt x="486916" y="285773"/>
                      <a:pt x="485775" y="300037"/>
                    </a:cubicBezTo>
                    <a:cubicBezTo>
                      <a:pt x="483177" y="332509"/>
                      <a:pt x="485107" y="305425"/>
                      <a:pt x="481013" y="323850"/>
                    </a:cubicBezTo>
                    <a:cubicBezTo>
                      <a:pt x="479966" y="328563"/>
                      <a:pt x="479426" y="333375"/>
                      <a:pt x="478632" y="338137"/>
                    </a:cubicBezTo>
                    <a:cubicBezTo>
                      <a:pt x="478428" y="340790"/>
                      <a:pt x="474772" y="390168"/>
                      <a:pt x="473869" y="395287"/>
                    </a:cubicBezTo>
                    <a:cubicBezTo>
                      <a:pt x="472997" y="400231"/>
                      <a:pt x="470092" y="404652"/>
                      <a:pt x="469107" y="409575"/>
                    </a:cubicBezTo>
                    <a:cubicBezTo>
                      <a:pt x="466233" y="423942"/>
                      <a:pt x="468005" y="417641"/>
                      <a:pt x="464344" y="428625"/>
                    </a:cubicBezTo>
                    <a:cubicBezTo>
                      <a:pt x="463866" y="432924"/>
                      <a:pt x="462675" y="452364"/>
                      <a:pt x="459582" y="459581"/>
                    </a:cubicBezTo>
                    <a:cubicBezTo>
                      <a:pt x="458455" y="462212"/>
                      <a:pt x="456407" y="464344"/>
                      <a:pt x="454819" y="466725"/>
                    </a:cubicBezTo>
                    <a:cubicBezTo>
                      <a:pt x="449457" y="482813"/>
                      <a:pt x="455648" y="463000"/>
                      <a:pt x="450057" y="488156"/>
                    </a:cubicBezTo>
                    <a:cubicBezTo>
                      <a:pt x="449512" y="490606"/>
                      <a:pt x="448469" y="492919"/>
                      <a:pt x="447675" y="495300"/>
                    </a:cubicBezTo>
                    <a:cubicBezTo>
                      <a:pt x="447255" y="499496"/>
                      <a:pt x="446290" y="520757"/>
                      <a:pt x="442913" y="528637"/>
                    </a:cubicBezTo>
                    <a:cubicBezTo>
                      <a:pt x="441786" y="531268"/>
                      <a:pt x="439738" y="533400"/>
                      <a:pt x="438150" y="535781"/>
                    </a:cubicBezTo>
                    <a:cubicBezTo>
                      <a:pt x="436563" y="540544"/>
                      <a:pt x="434372" y="545146"/>
                      <a:pt x="433388" y="550069"/>
                    </a:cubicBezTo>
                    <a:cubicBezTo>
                      <a:pt x="432026" y="556880"/>
                      <a:pt x="430646" y="564764"/>
                      <a:pt x="428625" y="571500"/>
                    </a:cubicBezTo>
                    <a:cubicBezTo>
                      <a:pt x="427182" y="576308"/>
                      <a:pt x="425450" y="581025"/>
                      <a:pt x="423863" y="585787"/>
                    </a:cubicBezTo>
                    <a:cubicBezTo>
                      <a:pt x="423069" y="588168"/>
                      <a:pt x="422091" y="590496"/>
                      <a:pt x="421482" y="592931"/>
                    </a:cubicBezTo>
                    <a:cubicBezTo>
                      <a:pt x="420688" y="596106"/>
                      <a:pt x="419999" y="599309"/>
                      <a:pt x="419100" y="602456"/>
                    </a:cubicBezTo>
                    <a:cubicBezTo>
                      <a:pt x="413888" y="620695"/>
                      <a:pt x="420307" y="597957"/>
                      <a:pt x="411957" y="616744"/>
                    </a:cubicBezTo>
                    <a:cubicBezTo>
                      <a:pt x="411951" y="616758"/>
                      <a:pt x="406006" y="634596"/>
                      <a:pt x="404813" y="638175"/>
                    </a:cubicBezTo>
                    <a:lnTo>
                      <a:pt x="402432" y="645319"/>
                    </a:lnTo>
                    <a:cubicBezTo>
                      <a:pt x="401638" y="647700"/>
                      <a:pt x="400659" y="650027"/>
                      <a:pt x="400050" y="652462"/>
                    </a:cubicBezTo>
                    <a:cubicBezTo>
                      <a:pt x="399256" y="655637"/>
                      <a:pt x="398609" y="658852"/>
                      <a:pt x="397669" y="661987"/>
                    </a:cubicBezTo>
                    <a:cubicBezTo>
                      <a:pt x="396227" y="666796"/>
                      <a:pt x="396457" y="672725"/>
                      <a:pt x="392907" y="676275"/>
                    </a:cubicBezTo>
                    <a:lnTo>
                      <a:pt x="385763" y="683419"/>
                    </a:lnTo>
                    <a:cubicBezTo>
                      <a:pt x="381994" y="698497"/>
                      <a:pt x="385197" y="690221"/>
                      <a:pt x="373857" y="707231"/>
                    </a:cubicBezTo>
                    <a:lnTo>
                      <a:pt x="373857" y="707231"/>
                    </a:lnTo>
                    <a:cubicBezTo>
                      <a:pt x="370410" y="717570"/>
                      <a:pt x="373250" y="712600"/>
                      <a:pt x="364332" y="721519"/>
                    </a:cubicBezTo>
                    <a:cubicBezTo>
                      <a:pt x="362395" y="727327"/>
                      <a:pt x="361802" y="731191"/>
                      <a:pt x="357188" y="735806"/>
                    </a:cubicBezTo>
                    <a:cubicBezTo>
                      <a:pt x="355164" y="737830"/>
                      <a:pt x="352425" y="738981"/>
                      <a:pt x="350044" y="740569"/>
                    </a:cubicBezTo>
                    <a:cubicBezTo>
                      <a:pt x="348457" y="742950"/>
                      <a:pt x="346562" y="745153"/>
                      <a:pt x="345282" y="747712"/>
                    </a:cubicBezTo>
                    <a:cubicBezTo>
                      <a:pt x="344159" y="749957"/>
                      <a:pt x="344468" y="752896"/>
                      <a:pt x="342900" y="754856"/>
                    </a:cubicBezTo>
                    <a:cubicBezTo>
                      <a:pt x="341112" y="757091"/>
                      <a:pt x="338138" y="758031"/>
                      <a:pt x="335757" y="759619"/>
                    </a:cubicBezTo>
                    <a:cubicBezTo>
                      <a:pt x="330200" y="767952"/>
                      <a:pt x="328611" y="772319"/>
                      <a:pt x="316707" y="776287"/>
                    </a:cubicBezTo>
                    <a:cubicBezTo>
                      <a:pt x="311944" y="777875"/>
                      <a:pt x="306596" y="778265"/>
                      <a:pt x="302419" y="781050"/>
                    </a:cubicBezTo>
                    <a:cubicBezTo>
                      <a:pt x="300038" y="782637"/>
                      <a:pt x="297474" y="783980"/>
                      <a:pt x="295275" y="785812"/>
                    </a:cubicBezTo>
                    <a:cubicBezTo>
                      <a:pt x="292688" y="787968"/>
                      <a:pt x="291144" y="791450"/>
                      <a:pt x="288132" y="792956"/>
                    </a:cubicBezTo>
                    <a:cubicBezTo>
                      <a:pt x="284512" y="794766"/>
                      <a:pt x="280152" y="794355"/>
                      <a:pt x="276225" y="795337"/>
                    </a:cubicBezTo>
                    <a:cubicBezTo>
                      <a:pt x="273790" y="795946"/>
                      <a:pt x="271327" y="796596"/>
                      <a:pt x="269082" y="797719"/>
                    </a:cubicBezTo>
                    <a:cubicBezTo>
                      <a:pt x="250628" y="806946"/>
                      <a:pt x="272741" y="798881"/>
                      <a:pt x="254794" y="804862"/>
                    </a:cubicBezTo>
                    <a:cubicBezTo>
                      <a:pt x="224483" y="800532"/>
                      <a:pt x="248306" y="806382"/>
                      <a:pt x="230982" y="797719"/>
                    </a:cubicBezTo>
                    <a:cubicBezTo>
                      <a:pt x="228737" y="796596"/>
                      <a:pt x="226032" y="796556"/>
                      <a:pt x="223838" y="795337"/>
                    </a:cubicBezTo>
                    <a:cubicBezTo>
                      <a:pt x="218834" y="792557"/>
                      <a:pt x="214980" y="787622"/>
                      <a:pt x="209550" y="785812"/>
                    </a:cubicBezTo>
                    <a:cubicBezTo>
                      <a:pt x="207169" y="785018"/>
                      <a:pt x="204652" y="784553"/>
                      <a:pt x="202407" y="783431"/>
                    </a:cubicBezTo>
                    <a:cubicBezTo>
                      <a:pt x="195775" y="780115"/>
                      <a:pt x="193387" y="776793"/>
                      <a:pt x="188119" y="771525"/>
                    </a:cubicBezTo>
                    <a:cubicBezTo>
                      <a:pt x="186182" y="765713"/>
                      <a:pt x="185592" y="761854"/>
                      <a:pt x="180975" y="757237"/>
                    </a:cubicBezTo>
                    <a:cubicBezTo>
                      <a:pt x="178952" y="755214"/>
                      <a:pt x="176213" y="754062"/>
                      <a:pt x="173832" y="752475"/>
                    </a:cubicBezTo>
                    <a:lnTo>
                      <a:pt x="164307" y="738187"/>
                    </a:lnTo>
                    <a:lnTo>
                      <a:pt x="159544" y="731044"/>
                    </a:lnTo>
                    <a:cubicBezTo>
                      <a:pt x="158750" y="728663"/>
                      <a:pt x="158731" y="725860"/>
                      <a:pt x="157163" y="723900"/>
                    </a:cubicBezTo>
                    <a:cubicBezTo>
                      <a:pt x="155375" y="721665"/>
                      <a:pt x="151536" y="721564"/>
                      <a:pt x="150019" y="719137"/>
                    </a:cubicBezTo>
                    <a:cubicBezTo>
                      <a:pt x="135850" y="696467"/>
                      <a:pt x="154281" y="710866"/>
                      <a:pt x="138113" y="700087"/>
                    </a:cubicBezTo>
                    <a:lnTo>
                      <a:pt x="128588" y="671512"/>
                    </a:lnTo>
                    <a:cubicBezTo>
                      <a:pt x="127794" y="669131"/>
                      <a:pt x="127599" y="666457"/>
                      <a:pt x="126207" y="664369"/>
                    </a:cubicBezTo>
                    <a:lnTo>
                      <a:pt x="116682" y="650081"/>
                    </a:lnTo>
                    <a:cubicBezTo>
                      <a:pt x="110381" y="624885"/>
                      <a:pt x="118935" y="654555"/>
                      <a:pt x="109538" y="633412"/>
                    </a:cubicBezTo>
                    <a:cubicBezTo>
                      <a:pt x="107499" y="628825"/>
                      <a:pt x="106363" y="623887"/>
                      <a:pt x="104775" y="619125"/>
                    </a:cubicBezTo>
                    <a:lnTo>
                      <a:pt x="100013" y="604837"/>
                    </a:lnTo>
                    <a:lnTo>
                      <a:pt x="95250" y="590550"/>
                    </a:lnTo>
                    <a:lnTo>
                      <a:pt x="92869" y="583406"/>
                    </a:lnTo>
                    <a:cubicBezTo>
                      <a:pt x="92075" y="575469"/>
                      <a:pt x="91958" y="567434"/>
                      <a:pt x="90488" y="559594"/>
                    </a:cubicBezTo>
                    <a:cubicBezTo>
                      <a:pt x="89563" y="554660"/>
                      <a:pt x="87313" y="550069"/>
                      <a:pt x="85725" y="545306"/>
                    </a:cubicBezTo>
                    <a:lnTo>
                      <a:pt x="83344" y="538162"/>
                    </a:lnTo>
                    <a:lnTo>
                      <a:pt x="78582" y="523875"/>
                    </a:lnTo>
                    <a:cubicBezTo>
                      <a:pt x="74983" y="509482"/>
                      <a:pt x="77234" y="517452"/>
                      <a:pt x="71438" y="500062"/>
                    </a:cubicBezTo>
                    <a:cubicBezTo>
                      <a:pt x="63436" y="476053"/>
                      <a:pt x="75646" y="513298"/>
                      <a:pt x="66675" y="483394"/>
                    </a:cubicBezTo>
                    <a:cubicBezTo>
                      <a:pt x="65232" y="478586"/>
                      <a:pt x="61913" y="469106"/>
                      <a:pt x="61913" y="469106"/>
                    </a:cubicBezTo>
                    <a:cubicBezTo>
                      <a:pt x="55859" y="426726"/>
                      <a:pt x="62765" y="470985"/>
                      <a:pt x="57150" y="442912"/>
                    </a:cubicBezTo>
                    <a:cubicBezTo>
                      <a:pt x="56203" y="438178"/>
                      <a:pt x="55940" y="433309"/>
                      <a:pt x="54769" y="428625"/>
                    </a:cubicBezTo>
                    <a:cubicBezTo>
                      <a:pt x="53552" y="423755"/>
                      <a:pt x="51225" y="419207"/>
                      <a:pt x="50007" y="414337"/>
                    </a:cubicBezTo>
                    <a:cubicBezTo>
                      <a:pt x="49213" y="411162"/>
                      <a:pt x="48565" y="407947"/>
                      <a:pt x="47625" y="404812"/>
                    </a:cubicBezTo>
                    <a:cubicBezTo>
                      <a:pt x="46182" y="400004"/>
                      <a:pt x="42863" y="390525"/>
                      <a:pt x="42863" y="390525"/>
                    </a:cubicBezTo>
                    <a:cubicBezTo>
                      <a:pt x="42027" y="381323"/>
                      <a:pt x="40833" y="360974"/>
                      <a:pt x="38100" y="350044"/>
                    </a:cubicBezTo>
                    <a:cubicBezTo>
                      <a:pt x="36882" y="345174"/>
                      <a:pt x="33338" y="335756"/>
                      <a:pt x="33338" y="335756"/>
                    </a:cubicBezTo>
                    <a:cubicBezTo>
                      <a:pt x="32544" y="322262"/>
                      <a:pt x="32302" y="308725"/>
                      <a:pt x="30957" y="295275"/>
                    </a:cubicBezTo>
                    <a:cubicBezTo>
                      <a:pt x="30707" y="292777"/>
                      <a:pt x="29067" y="290592"/>
                      <a:pt x="28575" y="288131"/>
                    </a:cubicBezTo>
                    <a:cubicBezTo>
                      <a:pt x="27474" y="282627"/>
                      <a:pt x="27117" y="276998"/>
                      <a:pt x="26194" y="271462"/>
                    </a:cubicBezTo>
                    <a:cubicBezTo>
                      <a:pt x="25529" y="267470"/>
                      <a:pt x="24607" y="263525"/>
                      <a:pt x="23813" y="259556"/>
                    </a:cubicBezTo>
                    <a:cubicBezTo>
                      <a:pt x="23019" y="250031"/>
                      <a:pt x="22695" y="240455"/>
                      <a:pt x="21432" y="230981"/>
                    </a:cubicBezTo>
                    <a:cubicBezTo>
                      <a:pt x="21100" y="228493"/>
                      <a:pt x="19542" y="226298"/>
                      <a:pt x="19050" y="223837"/>
                    </a:cubicBezTo>
                    <a:cubicBezTo>
                      <a:pt x="17949" y="218334"/>
                      <a:pt x="17463" y="212725"/>
                      <a:pt x="16669" y="207169"/>
                    </a:cubicBezTo>
                    <a:cubicBezTo>
                      <a:pt x="15875" y="196056"/>
                      <a:pt x="15518" y="184904"/>
                      <a:pt x="14288" y="173831"/>
                    </a:cubicBezTo>
                    <a:cubicBezTo>
                      <a:pt x="13927" y="170578"/>
                      <a:pt x="12313" y="167553"/>
                      <a:pt x="11907" y="164306"/>
                    </a:cubicBezTo>
                    <a:cubicBezTo>
                      <a:pt x="10721" y="154822"/>
                      <a:pt x="10476" y="145242"/>
                      <a:pt x="9525" y="135731"/>
                    </a:cubicBezTo>
                    <a:cubicBezTo>
                      <a:pt x="8888" y="129363"/>
                      <a:pt x="7938" y="123031"/>
                      <a:pt x="7144" y="116681"/>
                    </a:cubicBezTo>
                    <a:cubicBezTo>
                      <a:pt x="6350" y="95250"/>
                      <a:pt x="5715" y="73812"/>
                      <a:pt x="4763" y="52387"/>
                    </a:cubicBezTo>
                    <a:cubicBezTo>
                      <a:pt x="4128" y="38092"/>
                      <a:pt x="3678" y="23776"/>
                      <a:pt x="2382" y="9525"/>
                    </a:cubicBezTo>
                    <a:cubicBezTo>
                      <a:pt x="2086" y="6266"/>
                      <a:pt x="0" y="0"/>
                      <a:pt x="0" y="0"/>
                    </a:cubicBezTo>
                    <a:lnTo>
                      <a:pt x="507207" y="28575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155827" y="1484784"/>
                <a:ext cx="504056" cy="44644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211960" y="3284984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Jet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059832" y="4653136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Cocoon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3347864" y="3304408"/>
                <a:ext cx="648072" cy="484632"/>
              </a:xfrm>
              <a:prstGeom prst="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0800000">
                <a:off x="4814312" y="3296414"/>
                <a:ext cx="648072" cy="484632"/>
              </a:xfrm>
              <a:prstGeom prst="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2451808" y="3692484"/>
                <a:ext cx="446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1953277" y="3677955"/>
                <a:ext cx="44291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159849" y="2073265"/>
                <a:ext cx="507718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18"/>
              <p:cNvSpPr/>
              <p:nvPr/>
            </p:nvSpPr>
            <p:spPr>
              <a:xfrm>
                <a:off x="4176090" y="4807416"/>
                <a:ext cx="507718" cy="1878116"/>
              </a:xfrm>
              <a:prstGeom prst="arc">
                <a:avLst>
                  <a:gd name="adj1" fmla="val 342782"/>
                  <a:gd name="adj2" fmla="val 5436201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3922231" y="4807416"/>
                <a:ext cx="507718" cy="1878116"/>
              </a:xfrm>
              <a:prstGeom prst="arc">
                <a:avLst>
                  <a:gd name="adj1" fmla="val 342782"/>
                  <a:gd name="adj2" fmla="val 5436201"/>
                </a:avLst>
              </a:prstGeom>
              <a:ln w="1905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flipH="1">
                <a:off x="4233388" y="5277369"/>
                <a:ext cx="378000" cy="1402059"/>
              </a:xfrm>
              <a:prstGeom prst="arc">
                <a:avLst>
                  <a:gd name="adj1" fmla="val 5454510"/>
                  <a:gd name="adj2" fmla="val 5409290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162337" y="1463355"/>
                <a:ext cx="52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4178052" y="1494309"/>
                <a:ext cx="504056" cy="576064"/>
              </a:xfrm>
              <a:prstGeom prst="rect">
                <a:avLst/>
              </a:prstGeom>
              <a:solidFill>
                <a:schemeClr val="tx2"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067944" y="1590700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Head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4159002" y="1463576"/>
                <a:ext cx="507718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ight Brace 14"/>
              <p:cNvSpPr/>
              <p:nvPr/>
            </p:nvSpPr>
            <p:spPr>
              <a:xfrm rot="5400000">
                <a:off x="4319972" y="2096852"/>
                <a:ext cx="216024" cy="432048"/>
              </a:xfrm>
              <a:prstGeom prst="rightBrace">
                <a:avLst>
                  <a:gd name="adj1" fmla="val 41087"/>
                  <a:gd name="adj2" fmla="val 50000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202862" y="228957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r</a:t>
              </a:r>
              <a:r>
                <a:rPr lang="en-US" baseline="-25000" dirty="0" err="1" smtClean="0">
                  <a:solidFill>
                    <a:srgbClr val="000000"/>
                  </a:solidFill>
                </a:rPr>
                <a:t>jet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2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19722 0.0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/>
      <p:bldP spid="23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709160"/>
          </a:xfrm>
        </p:spPr>
        <p:txBody>
          <a:bodyPr/>
          <a:lstStyle/>
          <a:p>
            <a:r>
              <a:rPr lang="en-US" dirty="0" smtClean="0"/>
              <a:t>The observational imprint of a jet breakout.</a:t>
            </a:r>
          </a:p>
          <a:p>
            <a:r>
              <a:rPr lang="en-US" dirty="0" smtClean="0"/>
              <a:t>Implications:</a:t>
            </a:r>
          </a:p>
          <a:p>
            <a:pPr lvl="1"/>
            <a:r>
              <a:rPr lang="en-US" dirty="0" smtClean="0"/>
              <a:t>Low luminosity GRBs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lassification to </a:t>
            </a:r>
            <a:r>
              <a:rPr lang="en-US" dirty="0" err="1" smtClean="0"/>
              <a:t>Colapsars</a:t>
            </a:r>
            <a:r>
              <a:rPr lang="en-US" dirty="0" smtClean="0"/>
              <a:t> and to non-</a:t>
            </a:r>
            <a:r>
              <a:rPr lang="en-US" dirty="0" err="1" smtClean="0"/>
              <a:t>Collapsars</a:t>
            </a:r>
            <a:r>
              <a:rPr lang="en-US" dirty="0" smtClean="0"/>
              <a:t>.</a:t>
            </a:r>
          </a:p>
          <a:p>
            <a:r>
              <a:rPr lang="en-US" dirty="0"/>
              <a:t>T</a:t>
            </a:r>
            <a:r>
              <a:rPr lang="en-US" dirty="0" smtClean="0"/>
              <a:t>he breakout time can indicate on the nature of the compact objet at the center of </a:t>
            </a:r>
            <a:r>
              <a:rPr lang="en-US" dirty="0" err="1" smtClean="0"/>
              <a:t>collapsars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grb.twinjet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2"/>
          <a:stretch/>
        </p:blipFill>
        <p:spPr>
          <a:xfrm>
            <a:off x="5292080" y="1700808"/>
            <a:ext cx="3300414" cy="39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6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83432" y="1425475"/>
            <a:ext cx="2880320" cy="5282271"/>
            <a:chOff x="2991252" y="1412775"/>
            <a:chExt cx="2880320" cy="5282271"/>
          </a:xfrm>
        </p:grpSpPr>
        <p:sp>
          <p:nvSpPr>
            <p:cNvPr id="59" name="Chord 58"/>
            <p:cNvSpPr/>
            <p:nvPr/>
          </p:nvSpPr>
          <p:spPr>
            <a:xfrm>
              <a:off x="2991252" y="1412775"/>
              <a:ext cx="2880320" cy="5282271"/>
            </a:xfrm>
            <a:prstGeom prst="chord">
              <a:avLst>
                <a:gd name="adj1" fmla="val 16546378"/>
                <a:gd name="adj2" fmla="val 15850672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4806" y="5884068"/>
              <a:ext cx="507207" cy="806946"/>
            </a:xfrm>
            <a:custGeom>
              <a:avLst/>
              <a:gdLst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0" fmla="*/ 507207 w 507207"/>
                <a:gd name="connsiteY0" fmla="*/ 54769 h 833140"/>
                <a:gd name="connsiteX1" fmla="*/ 504825 w 507207"/>
                <a:gd name="connsiteY1" fmla="*/ 107156 h 833140"/>
                <a:gd name="connsiteX2" fmla="*/ 500063 w 507207"/>
                <a:gd name="connsiteY2" fmla="*/ 133350 h 833140"/>
                <a:gd name="connsiteX3" fmla="*/ 497682 w 507207"/>
                <a:gd name="connsiteY3" fmla="*/ 185738 h 833140"/>
                <a:gd name="connsiteX4" fmla="*/ 495300 w 507207"/>
                <a:gd name="connsiteY4" fmla="*/ 252413 h 833140"/>
                <a:gd name="connsiteX5" fmla="*/ 488157 w 507207"/>
                <a:gd name="connsiteY5" fmla="*/ 283369 h 833140"/>
                <a:gd name="connsiteX6" fmla="*/ 485775 w 507207"/>
                <a:gd name="connsiteY6" fmla="*/ 326231 h 833140"/>
                <a:gd name="connsiteX7" fmla="*/ 481013 w 507207"/>
                <a:gd name="connsiteY7" fmla="*/ 350044 h 833140"/>
                <a:gd name="connsiteX8" fmla="*/ 478632 w 507207"/>
                <a:gd name="connsiteY8" fmla="*/ 364331 h 833140"/>
                <a:gd name="connsiteX9" fmla="*/ 473869 w 507207"/>
                <a:gd name="connsiteY9" fmla="*/ 421481 h 833140"/>
                <a:gd name="connsiteX10" fmla="*/ 469107 w 507207"/>
                <a:gd name="connsiteY10" fmla="*/ 435769 h 833140"/>
                <a:gd name="connsiteX11" fmla="*/ 464344 w 507207"/>
                <a:gd name="connsiteY11" fmla="*/ 454819 h 833140"/>
                <a:gd name="connsiteX12" fmla="*/ 459582 w 507207"/>
                <a:gd name="connsiteY12" fmla="*/ 485775 h 833140"/>
                <a:gd name="connsiteX13" fmla="*/ 454819 w 507207"/>
                <a:gd name="connsiteY13" fmla="*/ 492919 h 833140"/>
                <a:gd name="connsiteX14" fmla="*/ 450057 w 507207"/>
                <a:gd name="connsiteY14" fmla="*/ 514350 h 833140"/>
                <a:gd name="connsiteX15" fmla="*/ 447675 w 507207"/>
                <a:gd name="connsiteY15" fmla="*/ 521494 h 833140"/>
                <a:gd name="connsiteX16" fmla="*/ 442913 w 507207"/>
                <a:gd name="connsiteY16" fmla="*/ 554831 h 833140"/>
                <a:gd name="connsiteX17" fmla="*/ 438150 w 507207"/>
                <a:gd name="connsiteY17" fmla="*/ 561975 h 833140"/>
                <a:gd name="connsiteX18" fmla="*/ 433388 w 507207"/>
                <a:gd name="connsiteY18" fmla="*/ 576263 h 833140"/>
                <a:gd name="connsiteX19" fmla="*/ 428625 w 507207"/>
                <a:gd name="connsiteY19" fmla="*/ 597694 h 833140"/>
                <a:gd name="connsiteX20" fmla="*/ 423863 w 507207"/>
                <a:gd name="connsiteY20" fmla="*/ 611981 h 833140"/>
                <a:gd name="connsiteX21" fmla="*/ 421482 w 507207"/>
                <a:gd name="connsiteY21" fmla="*/ 619125 h 833140"/>
                <a:gd name="connsiteX22" fmla="*/ 419100 w 507207"/>
                <a:gd name="connsiteY22" fmla="*/ 628650 h 833140"/>
                <a:gd name="connsiteX23" fmla="*/ 411957 w 507207"/>
                <a:gd name="connsiteY23" fmla="*/ 642938 h 833140"/>
                <a:gd name="connsiteX24" fmla="*/ 404813 w 507207"/>
                <a:gd name="connsiteY24" fmla="*/ 664369 h 833140"/>
                <a:gd name="connsiteX25" fmla="*/ 402432 w 507207"/>
                <a:gd name="connsiteY25" fmla="*/ 671513 h 833140"/>
                <a:gd name="connsiteX26" fmla="*/ 400050 w 507207"/>
                <a:gd name="connsiteY26" fmla="*/ 678656 h 833140"/>
                <a:gd name="connsiteX27" fmla="*/ 397669 w 507207"/>
                <a:gd name="connsiteY27" fmla="*/ 688181 h 833140"/>
                <a:gd name="connsiteX28" fmla="*/ 392907 w 507207"/>
                <a:gd name="connsiteY28" fmla="*/ 702469 h 833140"/>
                <a:gd name="connsiteX29" fmla="*/ 385763 w 507207"/>
                <a:gd name="connsiteY29" fmla="*/ 709613 h 833140"/>
                <a:gd name="connsiteX30" fmla="*/ 373857 w 507207"/>
                <a:gd name="connsiteY30" fmla="*/ 733425 h 833140"/>
                <a:gd name="connsiteX31" fmla="*/ 373857 w 507207"/>
                <a:gd name="connsiteY31" fmla="*/ 733425 h 833140"/>
                <a:gd name="connsiteX32" fmla="*/ 364332 w 507207"/>
                <a:gd name="connsiteY32" fmla="*/ 747713 h 833140"/>
                <a:gd name="connsiteX33" fmla="*/ 357188 w 507207"/>
                <a:gd name="connsiteY33" fmla="*/ 762000 h 833140"/>
                <a:gd name="connsiteX34" fmla="*/ 350044 w 507207"/>
                <a:gd name="connsiteY34" fmla="*/ 766763 h 833140"/>
                <a:gd name="connsiteX35" fmla="*/ 345282 w 507207"/>
                <a:gd name="connsiteY35" fmla="*/ 773906 h 833140"/>
                <a:gd name="connsiteX36" fmla="*/ 342900 w 507207"/>
                <a:gd name="connsiteY36" fmla="*/ 781050 h 833140"/>
                <a:gd name="connsiteX37" fmla="*/ 335757 w 507207"/>
                <a:gd name="connsiteY37" fmla="*/ 785813 h 833140"/>
                <a:gd name="connsiteX38" fmla="*/ 316707 w 507207"/>
                <a:gd name="connsiteY38" fmla="*/ 802481 h 833140"/>
                <a:gd name="connsiteX39" fmla="*/ 302419 w 507207"/>
                <a:gd name="connsiteY39" fmla="*/ 807244 h 833140"/>
                <a:gd name="connsiteX40" fmla="*/ 295275 w 507207"/>
                <a:gd name="connsiteY40" fmla="*/ 812006 h 833140"/>
                <a:gd name="connsiteX41" fmla="*/ 288132 w 507207"/>
                <a:gd name="connsiteY41" fmla="*/ 819150 h 833140"/>
                <a:gd name="connsiteX42" fmla="*/ 276225 w 507207"/>
                <a:gd name="connsiteY42" fmla="*/ 821531 h 833140"/>
                <a:gd name="connsiteX43" fmla="*/ 269082 w 507207"/>
                <a:gd name="connsiteY43" fmla="*/ 823913 h 833140"/>
                <a:gd name="connsiteX44" fmla="*/ 254794 w 507207"/>
                <a:gd name="connsiteY44" fmla="*/ 831056 h 833140"/>
                <a:gd name="connsiteX45" fmla="*/ 230982 w 507207"/>
                <a:gd name="connsiteY45" fmla="*/ 823913 h 833140"/>
                <a:gd name="connsiteX46" fmla="*/ 223838 w 507207"/>
                <a:gd name="connsiteY46" fmla="*/ 821531 h 833140"/>
                <a:gd name="connsiteX47" fmla="*/ 209550 w 507207"/>
                <a:gd name="connsiteY47" fmla="*/ 812006 h 833140"/>
                <a:gd name="connsiteX48" fmla="*/ 202407 w 507207"/>
                <a:gd name="connsiteY48" fmla="*/ 809625 h 833140"/>
                <a:gd name="connsiteX49" fmla="*/ 188119 w 507207"/>
                <a:gd name="connsiteY49" fmla="*/ 797719 h 833140"/>
                <a:gd name="connsiteX50" fmla="*/ 180975 w 507207"/>
                <a:gd name="connsiteY50" fmla="*/ 783431 h 833140"/>
                <a:gd name="connsiteX51" fmla="*/ 173832 w 507207"/>
                <a:gd name="connsiteY51" fmla="*/ 778669 h 833140"/>
                <a:gd name="connsiteX52" fmla="*/ 164307 w 507207"/>
                <a:gd name="connsiteY52" fmla="*/ 764381 h 833140"/>
                <a:gd name="connsiteX53" fmla="*/ 159544 w 507207"/>
                <a:gd name="connsiteY53" fmla="*/ 757238 h 833140"/>
                <a:gd name="connsiteX54" fmla="*/ 157163 w 507207"/>
                <a:gd name="connsiteY54" fmla="*/ 750094 h 833140"/>
                <a:gd name="connsiteX55" fmla="*/ 150019 w 507207"/>
                <a:gd name="connsiteY55" fmla="*/ 745331 h 833140"/>
                <a:gd name="connsiteX56" fmla="*/ 138113 w 507207"/>
                <a:gd name="connsiteY56" fmla="*/ 726281 h 833140"/>
                <a:gd name="connsiteX57" fmla="*/ 128588 w 507207"/>
                <a:gd name="connsiteY57" fmla="*/ 697706 h 833140"/>
                <a:gd name="connsiteX58" fmla="*/ 126207 w 507207"/>
                <a:gd name="connsiteY58" fmla="*/ 690563 h 833140"/>
                <a:gd name="connsiteX59" fmla="*/ 116682 w 507207"/>
                <a:gd name="connsiteY59" fmla="*/ 676275 h 833140"/>
                <a:gd name="connsiteX60" fmla="*/ 109538 w 507207"/>
                <a:gd name="connsiteY60" fmla="*/ 659606 h 833140"/>
                <a:gd name="connsiteX61" fmla="*/ 104775 w 507207"/>
                <a:gd name="connsiteY61" fmla="*/ 645319 h 833140"/>
                <a:gd name="connsiteX62" fmla="*/ 100013 w 507207"/>
                <a:gd name="connsiteY62" fmla="*/ 631031 h 833140"/>
                <a:gd name="connsiteX63" fmla="*/ 95250 w 507207"/>
                <a:gd name="connsiteY63" fmla="*/ 616744 h 833140"/>
                <a:gd name="connsiteX64" fmla="*/ 92869 w 507207"/>
                <a:gd name="connsiteY64" fmla="*/ 609600 h 833140"/>
                <a:gd name="connsiteX65" fmla="*/ 90488 w 507207"/>
                <a:gd name="connsiteY65" fmla="*/ 585788 h 833140"/>
                <a:gd name="connsiteX66" fmla="*/ 85725 w 507207"/>
                <a:gd name="connsiteY66" fmla="*/ 571500 h 833140"/>
                <a:gd name="connsiteX67" fmla="*/ 83344 w 507207"/>
                <a:gd name="connsiteY67" fmla="*/ 564356 h 833140"/>
                <a:gd name="connsiteX68" fmla="*/ 78582 w 507207"/>
                <a:gd name="connsiteY68" fmla="*/ 550069 h 833140"/>
                <a:gd name="connsiteX69" fmla="*/ 71438 w 507207"/>
                <a:gd name="connsiteY69" fmla="*/ 526256 h 833140"/>
                <a:gd name="connsiteX70" fmla="*/ 66675 w 507207"/>
                <a:gd name="connsiteY70" fmla="*/ 509588 h 833140"/>
                <a:gd name="connsiteX71" fmla="*/ 61913 w 507207"/>
                <a:gd name="connsiteY71" fmla="*/ 495300 h 833140"/>
                <a:gd name="connsiteX72" fmla="*/ 57150 w 507207"/>
                <a:gd name="connsiteY72" fmla="*/ 469106 h 833140"/>
                <a:gd name="connsiteX73" fmla="*/ 54769 w 507207"/>
                <a:gd name="connsiteY73" fmla="*/ 454819 h 833140"/>
                <a:gd name="connsiteX74" fmla="*/ 50007 w 507207"/>
                <a:gd name="connsiteY74" fmla="*/ 440531 h 833140"/>
                <a:gd name="connsiteX75" fmla="*/ 47625 w 507207"/>
                <a:gd name="connsiteY75" fmla="*/ 431006 h 833140"/>
                <a:gd name="connsiteX76" fmla="*/ 42863 w 507207"/>
                <a:gd name="connsiteY76" fmla="*/ 416719 h 833140"/>
                <a:gd name="connsiteX77" fmla="*/ 38100 w 507207"/>
                <a:gd name="connsiteY77" fmla="*/ 376238 h 833140"/>
                <a:gd name="connsiteX78" fmla="*/ 33338 w 507207"/>
                <a:gd name="connsiteY78" fmla="*/ 361950 h 833140"/>
                <a:gd name="connsiteX79" fmla="*/ 30957 w 507207"/>
                <a:gd name="connsiteY79" fmla="*/ 321469 h 833140"/>
                <a:gd name="connsiteX80" fmla="*/ 28575 w 507207"/>
                <a:gd name="connsiteY80" fmla="*/ 314325 h 833140"/>
                <a:gd name="connsiteX81" fmla="*/ 26194 w 507207"/>
                <a:gd name="connsiteY81" fmla="*/ 297656 h 833140"/>
                <a:gd name="connsiteX82" fmla="*/ 23813 w 507207"/>
                <a:gd name="connsiteY82" fmla="*/ 285750 h 833140"/>
                <a:gd name="connsiteX83" fmla="*/ 21432 w 507207"/>
                <a:gd name="connsiteY83" fmla="*/ 257175 h 833140"/>
                <a:gd name="connsiteX84" fmla="*/ 19050 w 507207"/>
                <a:gd name="connsiteY84" fmla="*/ 250031 h 833140"/>
                <a:gd name="connsiteX85" fmla="*/ 16669 w 507207"/>
                <a:gd name="connsiteY85" fmla="*/ 233363 h 833140"/>
                <a:gd name="connsiteX86" fmla="*/ 14288 w 507207"/>
                <a:gd name="connsiteY86" fmla="*/ 200025 h 833140"/>
                <a:gd name="connsiteX87" fmla="*/ 11907 w 507207"/>
                <a:gd name="connsiteY87" fmla="*/ 190500 h 833140"/>
                <a:gd name="connsiteX88" fmla="*/ 9525 w 507207"/>
                <a:gd name="connsiteY88" fmla="*/ 161925 h 833140"/>
                <a:gd name="connsiteX89" fmla="*/ 7144 w 507207"/>
                <a:gd name="connsiteY89" fmla="*/ 142875 h 833140"/>
                <a:gd name="connsiteX90" fmla="*/ 4763 w 507207"/>
                <a:gd name="connsiteY90" fmla="*/ 78581 h 833140"/>
                <a:gd name="connsiteX91" fmla="*/ 2382 w 507207"/>
                <a:gd name="connsiteY91" fmla="*/ 35719 h 833140"/>
                <a:gd name="connsiteX92" fmla="*/ 0 w 507207"/>
                <a:gd name="connsiteY92" fmla="*/ 26194 h 833140"/>
                <a:gd name="connsiteX93" fmla="*/ 7144 w 507207"/>
                <a:gd name="connsiteY93" fmla="*/ 0 h 833140"/>
                <a:gd name="connsiteX0" fmla="*/ 507207 w 507207"/>
                <a:gd name="connsiteY0" fmla="*/ 4355852 h 5134223"/>
                <a:gd name="connsiteX1" fmla="*/ 504825 w 507207"/>
                <a:gd name="connsiteY1" fmla="*/ 4408239 h 5134223"/>
                <a:gd name="connsiteX2" fmla="*/ 500063 w 507207"/>
                <a:gd name="connsiteY2" fmla="*/ 4434433 h 5134223"/>
                <a:gd name="connsiteX3" fmla="*/ 497682 w 507207"/>
                <a:gd name="connsiteY3" fmla="*/ 4486821 h 5134223"/>
                <a:gd name="connsiteX4" fmla="*/ 495300 w 507207"/>
                <a:gd name="connsiteY4" fmla="*/ 4553496 h 5134223"/>
                <a:gd name="connsiteX5" fmla="*/ 488157 w 507207"/>
                <a:gd name="connsiteY5" fmla="*/ 4584452 h 5134223"/>
                <a:gd name="connsiteX6" fmla="*/ 485775 w 507207"/>
                <a:gd name="connsiteY6" fmla="*/ 4627314 h 5134223"/>
                <a:gd name="connsiteX7" fmla="*/ 481013 w 507207"/>
                <a:gd name="connsiteY7" fmla="*/ 4651127 h 5134223"/>
                <a:gd name="connsiteX8" fmla="*/ 478632 w 507207"/>
                <a:gd name="connsiteY8" fmla="*/ 4665414 h 5134223"/>
                <a:gd name="connsiteX9" fmla="*/ 473869 w 507207"/>
                <a:gd name="connsiteY9" fmla="*/ 4722564 h 5134223"/>
                <a:gd name="connsiteX10" fmla="*/ 469107 w 507207"/>
                <a:gd name="connsiteY10" fmla="*/ 4736852 h 5134223"/>
                <a:gd name="connsiteX11" fmla="*/ 464344 w 507207"/>
                <a:gd name="connsiteY11" fmla="*/ 4755902 h 5134223"/>
                <a:gd name="connsiteX12" fmla="*/ 459582 w 507207"/>
                <a:gd name="connsiteY12" fmla="*/ 4786858 h 5134223"/>
                <a:gd name="connsiteX13" fmla="*/ 454819 w 507207"/>
                <a:gd name="connsiteY13" fmla="*/ 4794002 h 5134223"/>
                <a:gd name="connsiteX14" fmla="*/ 450057 w 507207"/>
                <a:gd name="connsiteY14" fmla="*/ 4815433 h 5134223"/>
                <a:gd name="connsiteX15" fmla="*/ 447675 w 507207"/>
                <a:gd name="connsiteY15" fmla="*/ 4822577 h 5134223"/>
                <a:gd name="connsiteX16" fmla="*/ 442913 w 507207"/>
                <a:gd name="connsiteY16" fmla="*/ 4855914 h 5134223"/>
                <a:gd name="connsiteX17" fmla="*/ 438150 w 507207"/>
                <a:gd name="connsiteY17" fmla="*/ 4863058 h 5134223"/>
                <a:gd name="connsiteX18" fmla="*/ 433388 w 507207"/>
                <a:gd name="connsiteY18" fmla="*/ 4877346 h 5134223"/>
                <a:gd name="connsiteX19" fmla="*/ 428625 w 507207"/>
                <a:gd name="connsiteY19" fmla="*/ 4898777 h 5134223"/>
                <a:gd name="connsiteX20" fmla="*/ 423863 w 507207"/>
                <a:gd name="connsiteY20" fmla="*/ 4913064 h 5134223"/>
                <a:gd name="connsiteX21" fmla="*/ 421482 w 507207"/>
                <a:gd name="connsiteY21" fmla="*/ 4920208 h 5134223"/>
                <a:gd name="connsiteX22" fmla="*/ 419100 w 507207"/>
                <a:gd name="connsiteY22" fmla="*/ 4929733 h 5134223"/>
                <a:gd name="connsiteX23" fmla="*/ 411957 w 507207"/>
                <a:gd name="connsiteY23" fmla="*/ 4944021 h 5134223"/>
                <a:gd name="connsiteX24" fmla="*/ 404813 w 507207"/>
                <a:gd name="connsiteY24" fmla="*/ 4965452 h 5134223"/>
                <a:gd name="connsiteX25" fmla="*/ 402432 w 507207"/>
                <a:gd name="connsiteY25" fmla="*/ 4972596 h 5134223"/>
                <a:gd name="connsiteX26" fmla="*/ 400050 w 507207"/>
                <a:gd name="connsiteY26" fmla="*/ 4979739 h 5134223"/>
                <a:gd name="connsiteX27" fmla="*/ 397669 w 507207"/>
                <a:gd name="connsiteY27" fmla="*/ 4989264 h 5134223"/>
                <a:gd name="connsiteX28" fmla="*/ 392907 w 507207"/>
                <a:gd name="connsiteY28" fmla="*/ 5003552 h 5134223"/>
                <a:gd name="connsiteX29" fmla="*/ 385763 w 507207"/>
                <a:gd name="connsiteY29" fmla="*/ 5010696 h 5134223"/>
                <a:gd name="connsiteX30" fmla="*/ 373857 w 507207"/>
                <a:gd name="connsiteY30" fmla="*/ 5034508 h 5134223"/>
                <a:gd name="connsiteX31" fmla="*/ 373857 w 507207"/>
                <a:gd name="connsiteY31" fmla="*/ 5034508 h 5134223"/>
                <a:gd name="connsiteX32" fmla="*/ 364332 w 507207"/>
                <a:gd name="connsiteY32" fmla="*/ 5048796 h 5134223"/>
                <a:gd name="connsiteX33" fmla="*/ 357188 w 507207"/>
                <a:gd name="connsiteY33" fmla="*/ 5063083 h 5134223"/>
                <a:gd name="connsiteX34" fmla="*/ 350044 w 507207"/>
                <a:gd name="connsiteY34" fmla="*/ 5067846 h 5134223"/>
                <a:gd name="connsiteX35" fmla="*/ 345282 w 507207"/>
                <a:gd name="connsiteY35" fmla="*/ 5074989 h 5134223"/>
                <a:gd name="connsiteX36" fmla="*/ 342900 w 507207"/>
                <a:gd name="connsiteY36" fmla="*/ 5082133 h 5134223"/>
                <a:gd name="connsiteX37" fmla="*/ 335757 w 507207"/>
                <a:gd name="connsiteY37" fmla="*/ 5086896 h 5134223"/>
                <a:gd name="connsiteX38" fmla="*/ 316707 w 507207"/>
                <a:gd name="connsiteY38" fmla="*/ 5103564 h 5134223"/>
                <a:gd name="connsiteX39" fmla="*/ 302419 w 507207"/>
                <a:gd name="connsiteY39" fmla="*/ 5108327 h 5134223"/>
                <a:gd name="connsiteX40" fmla="*/ 295275 w 507207"/>
                <a:gd name="connsiteY40" fmla="*/ 5113089 h 5134223"/>
                <a:gd name="connsiteX41" fmla="*/ 288132 w 507207"/>
                <a:gd name="connsiteY41" fmla="*/ 5120233 h 5134223"/>
                <a:gd name="connsiteX42" fmla="*/ 276225 w 507207"/>
                <a:gd name="connsiteY42" fmla="*/ 5122614 h 5134223"/>
                <a:gd name="connsiteX43" fmla="*/ 269082 w 507207"/>
                <a:gd name="connsiteY43" fmla="*/ 5124996 h 5134223"/>
                <a:gd name="connsiteX44" fmla="*/ 254794 w 507207"/>
                <a:gd name="connsiteY44" fmla="*/ 5132139 h 5134223"/>
                <a:gd name="connsiteX45" fmla="*/ 230982 w 507207"/>
                <a:gd name="connsiteY45" fmla="*/ 5124996 h 5134223"/>
                <a:gd name="connsiteX46" fmla="*/ 223838 w 507207"/>
                <a:gd name="connsiteY46" fmla="*/ 5122614 h 5134223"/>
                <a:gd name="connsiteX47" fmla="*/ 209550 w 507207"/>
                <a:gd name="connsiteY47" fmla="*/ 5113089 h 5134223"/>
                <a:gd name="connsiteX48" fmla="*/ 202407 w 507207"/>
                <a:gd name="connsiteY48" fmla="*/ 5110708 h 5134223"/>
                <a:gd name="connsiteX49" fmla="*/ 188119 w 507207"/>
                <a:gd name="connsiteY49" fmla="*/ 5098802 h 5134223"/>
                <a:gd name="connsiteX50" fmla="*/ 180975 w 507207"/>
                <a:gd name="connsiteY50" fmla="*/ 5084514 h 5134223"/>
                <a:gd name="connsiteX51" fmla="*/ 173832 w 507207"/>
                <a:gd name="connsiteY51" fmla="*/ 5079752 h 5134223"/>
                <a:gd name="connsiteX52" fmla="*/ 164307 w 507207"/>
                <a:gd name="connsiteY52" fmla="*/ 5065464 h 5134223"/>
                <a:gd name="connsiteX53" fmla="*/ 159544 w 507207"/>
                <a:gd name="connsiteY53" fmla="*/ 5058321 h 5134223"/>
                <a:gd name="connsiteX54" fmla="*/ 157163 w 507207"/>
                <a:gd name="connsiteY54" fmla="*/ 5051177 h 5134223"/>
                <a:gd name="connsiteX55" fmla="*/ 150019 w 507207"/>
                <a:gd name="connsiteY55" fmla="*/ 5046414 h 5134223"/>
                <a:gd name="connsiteX56" fmla="*/ 138113 w 507207"/>
                <a:gd name="connsiteY56" fmla="*/ 5027364 h 5134223"/>
                <a:gd name="connsiteX57" fmla="*/ 128588 w 507207"/>
                <a:gd name="connsiteY57" fmla="*/ 4998789 h 5134223"/>
                <a:gd name="connsiteX58" fmla="*/ 126207 w 507207"/>
                <a:gd name="connsiteY58" fmla="*/ 4991646 h 5134223"/>
                <a:gd name="connsiteX59" fmla="*/ 116682 w 507207"/>
                <a:gd name="connsiteY59" fmla="*/ 4977358 h 5134223"/>
                <a:gd name="connsiteX60" fmla="*/ 109538 w 507207"/>
                <a:gd name="connsiteY60" fmla="*/ 4960689 h 5134223"/>
                <a:gd name="connsiteX61" fmla="*/ 104775 w 507207"/>
                <a:gd name="connsiteY61" fmla="*/ 4946402 h 5134223"/>
                <a:gd name="connsiteX62" fmla="*/ 100013 w 507207"/>
                <a:gd name="connsiteY62" fmla="*/ 4932114 h 5134223"/>
                <a:gd name="connsiteX63" fmla="*/ 95250 w 507207"/>
                <a:gd name="connsiteY63" fmla="*/ 4917827 h 5134223"/>
                <a:gd name="connsiteX64" fmla="*/ 92869 w 507207"/>
                <a:gd name="connsiteY64" fmla="*/ 4910683 h 5134223"/>
                <a:gd name="connsiteX65" fmla="*/ 90488 w 507207"/>
                <a:gd name="connsiteY65" fmla="*/ 4886871 h 5134223"/>
                <a:gd name="connsiteX66" fmla="*/ 85725 w 507207"/>
                <a:gd name="connsiteY66" fmla="*/ 4872583 h 5134223"/>
                <a:gd name="connsiteX67" fmla="*/ 83344 w 507207"/>
                <a:gd name="connsiteY67" fmla="*/ 4865439 h 5134223"/>
                <a:gd name="connsiteX68" fmla="*/ 78582 w 507207"/>
                <a:gd name="connsiteY68" fmla="*/ 4851152 h 5134223"/>
                <a:gd name="connsiteX69" fmla="*/ 71438 w 507207"/>
                <a:gd name="connsiteY69" fmla="*/ 4827339 h 5134223"/>
                <a:gd name="connsiteX70" fmla="*/ 66675 w 507207"/>
                <a:gd name="connsiteY70" fmla="*/ 4810671 h 5134223"/>
                <a:gd name="connsiteX71" fmla="*/ 61913 w 507207"/>
                <a:gd name="connsiteY71" fmla="*/ 4796383 h 5134223"/>
                <a:gd name="connsiteX72" fmla="*/ 57150 w 507207"/>
                <a:gd name="connsiteY72" fmla="*/ 4770189 h 5134223"/>
                <a:gd name="connsiteX73" fmla="*/ 54769 w 507207"/>
                <a:gd name="connsiteY73" fmla="*/ 4755902 h 5134223"/>
                <a:gd name="connsiteX74" fmla="*/ 50007 w 507207"/>
                <a:gd name="connsiteY74" fmla="*/ 4741614 h 5134223"/>
                <a:gd name="connsiteX75" fmla="*/ 47625 w 507207"/>
                <a:gd name="connsiteY75" fmla="*/ 4732089 h 5134223"/>
                <a:gd name="connsiteX76" fmla="*/ 42863 w 507207"/>
                <a:gd name="connsiteY76" fmla="*/ 4717802 h 5134223"/>
                <a:gd name="connsiteX77" fmla="*/ 38100 w 507207"/>
                <a:gd name="connsiteY77" fmla="*/ 4677321 h 5134223"/>
                <a:gd name="connsiteX78" fmla="*/ 33338 w 507207"/>
                <a:gd name="connsiteY78" fmla="*/ 4663033 h 5134223"/>
                <a:gd name="connsiteX79" fmla="*/ 30957 w 507207"/>
                <a:gd name="connsiteY79" fmla="*/ 4622552 h 5134223"/>
                <a:gd name="connsiteX80" fmla="*/ 28575 w 507207"/>
                <a:gd name="connsiteY80" fmla="*/ 4615408 h 5134223"/>
                <a:gd name="connsiteX81" fmla="*/ 26194 w 507207"/>
                <a:gd name="connsiteY81" fmla="*/ 4598739 h 5134223"/>
                <a:gd name="connsiteX82" fmla="*/ 23813 w 507207"/>
                <a:gd name="connsiteY82" fmla="*/ 4586833 h 5134223"/>
                <a:gd name="connsiteX83" fmla="*/ 21432 w 507207"/>
                <a:gd name="connsiteY83" fmla="*/ 4558258 h 5134223"/>
                <a:gd name="connsiteX84" fmla="*/ 19050 w 507207"/>
                <a:gd name="connsiteY84" fmla="*/ 4551114 h 5134223"/>
                <a:gd name="connsiteX85" fmla="*/ 16669 w 507207"/>
                <a:gd name="connsiteY85" fmla="*/ 4534446 h 5134223"/>
                <a:gd name="connsiteX86" fmla="*/ 14288 w 507207"/>
                <a:gd name="connsiteY86" fmla="*/ 4501108 h 5134223"/>
                <a:gd name="connsiteX87" fmla="*/ 11907 w 507207"/>
                <a:gd name="connsiteY87" fmla="*/ 4491583 h 5134223"/>
                <a:gd name="connsiteX88" fmla="*/ 9525 w 507207"/>
                <a:gd name="connsiteY88" fmla="*/ 4463008 h 5134223"/>
                <a:gd name="connsiteX89" fmla="*/ 7144 w 507207"/>
                <a:gd name="connsiteY89" fmla="*/ 4443958 h 5134223"/>
                <a:gd name="connsiteX90" fmla="*/ 4763 w 507207"/>
                <a:gd name="connsiteY90" fmla="*/ 4379664 h 5134223"/>
                <a:gd name="connsiteX91" fmla="*/ 2382 w 507207"/>
                <a:gd name="connsiteY91" fmla="*/ 4336802 h 5134223"/>
                <a:gd name="connsiteX92" fmla="*/ 0 w 507207"/>
                <a:gd name="connsiteY92" fmla="*/ 4327277 h 5134223"/>
                <a:gd name="connsiteX93" fmla="*/ 47154 w 507207"/>
                <a:gd name="connsiteY93" fmla="*/ 0 h 5134223"/>
                <a:gd name="connsiteX0" fmla="*/ 507207 w 507207"/>
                <a:gd name="connsiteY0" fmla="*/ 4427859 h 5206230"/>
                <a:gd name="connsiteX1" fmla="*/ 504825 w 507207"/>
                <a:gd name="connsiteY1" fmla="*/ 4480246 h 5206230"/>
                <a:gd name="connsiteX2" fmla="*/ 500063 w 507207"/>
                <a:gd name="connsiteY2" fmla="*/ 4506440 h 5206230"/>
                <a:gd name="connsiteX3" fmla="*/ 497682 w 507207"/>
                <a:gd name="connsiteY3" fmla="*/ 4558828 h 5206230"/>
                <a:gd name="connsiteX4" fmla="*/ 495300 w 507207"/>
                <a:gd name="connsiteY4" fmla="*/ 4625503 h 5206230"/>
                <a:gd name="connsiteX5" fmla="*/ 488157 w 507207"/>
                <a:gd name="connsiteY5" fmla="*/ 4656459 h 5206230"/>
                <a:gd name="connsiteX6" fmla="*/ 485775 w 507207"/>
                <a:gd name="connsiteY6" fmla="*/ 4699321 h 5206230"/>
                <a:gd name="connsiteX7" fmla="*/ 481013 w 507207"/>
                <a:gd name="connsiteY7" fmla="*/ 4723134 h 5206230"/>
                <a:gd name="connsiteX8" fmla="*/ 478632 w 507207"/>
                <a:gd name="connsiteY8" fmla="*/ 4737421 h 5206230"/>
                <a:gd name="connsiteX9" fmla="*/ 473869 w 507207"/>
                <a:gd name="connsiteY9" fmla="*/ 4794571 h 5206230"/>
                <a:gd name="connsiteX10" fmla="*/ 469107 w 507207"/>
                <a:gd name="connsiteY10" fmla="*/ 4808859 h 5206230"/>
                <a:gd name="connsiteX11" fmla="*/ 464344 w 507207"/>
                <a:gd name="connsiteY11" fmla="*/ 4827909 h 5206230"/>
                <a:gd name="connsiteX12" fmla="*/ 459582 w 507207"/>
                <a:gd name="connsiteY12" fmla="*/ 4858865 h 5206230"/>
                <a:gd name="connsiteX13" fmla="*/ 454819 w 507207"/>
                <a:gd name="connsiteY13" fmla="*/ 4866009 h 5206230"/>
                <a:gd name="connsiteX14" fmla="*/ 450057 w 507207"/>
                <a:gd name="connsiteY14" fmla="*/ 4887440 h 5206230"/>
                <a:gd name="connsiteX15" fmla="*/ 447675 w 507207"/>
                <a:gd name="connsiteY15" fmla="*/ 4894584 h 5206230"/>
                <a:gd name="connsiteX16" fmla="*/ 442913 w 507207"/>
                <a:gd name="connsiteY16" fmla="*/ 4927921 h 5206230"/>
                <a:gd name="connsiteX17" fmla="*/ 438150 w 507207"/>
                <a:gd name="connsiteY17" fmla="*/ 4935065 h 5206230"/>
                <a:gd name="connsiteX18" fmla="*/ 433388 w 507207"/>
                <a:gd name="connsiteY18" fmla="*/ 4949353 h 5206230"/>
                <a:gd name="connsiteX19" fmla="*/ 428625 w 507207"/>
                <a:gd name="connsiteY19" fmla="*/ 4970784 h 5206230"/>
                <a:gd name="connsiteX20" fmla="*/ 423863 w 507207"/>
                <a:gd name="connsiteY20" fmla="*/ 4985071 h 5206230"/>
                <a:gd name="connsiteX21" fmla="*/ 421482 w 507207"/>
                <a:gd name="connsiteY21" fmla="*/ 4992215 h 5206230"/>
                <a:gd name="connsiteX22" fmla="*/ 419100 w 507207"/>
                <a:gd name="connsiteY22" fmla="*/ 5001740 h 5206230"/>
                <a:gd name="connsiteX23" fmla="*/ 411957 w 507207"/>
                <a:gd name="connsiteY23" fmla="*/ 5016028 h 5206230"/>
                <a:gd name="connsiteX24" fmla="*/ 404813 w 507207"/>
                <a:gd name="connsiteY24" fmla="*/ 5037459 h 5206230"/>
                <a:gd name="connsiteX25" fmla="*/ 402432 w 507207"/>
                <a:gd name="connsiteY25" fmla="*/ 5044603 h 5206230"/>
                <a:gd name="connsiteX26" fmla="*/ 400050 w 507207"/>
                <a:gd name="connsiteY26" fmla="*/ 5051746 h 5206230"/>
                <a:gd name="connsiteX27" fmla="*/ 397669 w 507207"/>
                <a:gd name="connsiteY27" fmla="*/ 5061271 h 5206230"/>
                <a:gd name="connsiteX28" fmla="*/ 392907 w 507207"/>
                <a:gd name="connsiteY28" fmla="*/ 5075559 h 5206230"/>
                <a:gd name="connsiteX29" fmla="*/ 385763 w 507207"/>
                <a:gd name="connsiteY29" fmla="*/ 5082703 h 5206230"/>
                <a:gd name="connsiteX30" fmla="*/ 373857 w 507207"/>
                <a:gd name="connsiteY30" fmla="*/ 5106515 h 5206230"/>
                <a:gd name="connsiteX31" fmla="*/ 373857 w 507207"/>
                <a:gd name="connsiteY31" fmla="*/ 5106515 h 5206230"/>
                <a:gd name="connsiteX32" fmla="*/ 364332 w 507207"/>
                <a:gd name="connsiteY32" fmla="*/ 5120803 h 5206230"/>
                <a:gd name="connsiteX33" fmla="*/ 357188 w 507207"/>
                <a:gd name="connsiteY33" fmla="*/ 5135090 h 5206230"/>
                <a:gd name="connsiteX34" fmla="*/ 350044 w 507207"/>
                <a:gd name="connsiteY34" fmla="*/ 5139853 h 5206230"/>
                <a:gd name="connsiteX35" fmla="*/ 345282 w 507207"/>
                <a:gd name="connsiteY35" fmla="*/ 5146996 h 5206230"/>
                <a:gd name="connsiteX36" fmla="*/ 342900 w 507207"/>
                <a:gd name="connsiteY36" fmla="*/ 5154140 h 5206230"/>
                <a:gd name="connsiteX37" fmla="*/ 335757 w 507207"/>
                <a:gd name="connsiteY37" fmla="*/ 5158903 h 5206230"/>
                <a:gd name="connsiteX38" fmla="*/ 316707 w 507207"/>
                <a:gd name="connsiteY38" fmla="*/ 5175571 h 5206230"/>
                <a:gd name="connsiteX39" fmla="*/ 302419 w 507207"/>
                <a:gd name="connsiteY39" fmla="*/ 5180334 h 5206230"/>
                <a:gd name="connsiteX40" fmla="*/ 295275 w 507207"/>
                <a:gd name="connsiteY40" fmla="*/ 5185096 h 5206230"/>
                <a:gd name="connsiteX41" fmla="*/ 288132 w 507207"/>
                <a:gd name="connsiteY41" fmla="*/ 5192240 h 5206230"/>
                <a:gd name="connsiteX42" fmla="*/ 276225 w 507207"/>
                <a:gd name="connsiteY42" fmla="*/ 5194621 h 5206230"/>
                <a:gd name="connsiteX43" fmla="*/ 269082 w 507207"/>
                <a:gd name="connsiteY43" fmla="*/ 5197003 h 5206230"/>
                <a:gd name="connsiteX44" fmla="*/ 254794 w 507207"/>
                <a:gd name="connsiteY44" fmla="*/ 5204146 h 5206230"/>
                <a:gd name="connsiteX45" fmla="*/ 230982 w 507207"/>
                <a:gd name="connsiteY45" fmla="*/ 5197003 h 5206230"/>
                <a:gd name="connsiteX46" fmla="*/ 223838 w 507207"/>
                <a:gd name="connsiteY46" fmla="*/ 5194621 h 5206230"/>
                <a:gd name="connsiteX47" fmla="*/ 209550 w 507207"/>
                <a:gd name="connsiteY47" fmla="*/ 5185096 h 5206230"/>
                <a:gd name="connsiteX48" fmla="*/ 202407 w 507207"/>
                <a:gd name="connsiteY48" fmla="*/ 5182715 h 5206230"/>
                <a:gd name="connsiteX49" fmla="*/ 188119 w 507207"/>
                <a:gd name="connsiteY49" fmla="*/ 5170809 h 5206230"/>
                <a:gd name="connsiteX50" fmla="*/ 180975 w 507207"/>
                <a:gd name="connsiteY50" fmla="*/ 5156521 h 5206230"/>
                <a:gd name="connsiteX51" fmla="*/ 173832 w 507207"/>
                <a:gd name="connsiteY51" fmla="*/ 5151759 h 5206230"/>
                <a:gd name="connsiteX52" fmla="*/ 164307 w 507207"/>
                <a:gd name="connsiteY52" fmla="*/ 5137471 h 5206230"/>
                <a:gd name="connsiteX53" fmla="*/ 159544 w 507207"/>
                <a:gd name="connsiteY53" fmla="*/ 5130328 h 5206230"/>
                <a:gd name="connsiteX54" fmla="*/ 157163 w 507207"/>
                <a:gd name="connsiteY54" fmla="*/ 5123184 h 5206230"/>
                <a:gd name="connsiteX55" fmla="*/ 150019 w 507207"/>
                <a:gd name="connsiteY55" fmla="*/ 5118421 h 5206230"/>
                <a:gd name="connsiteX56" fmla="*/ 138113 w 507207"/>
                <a:gd name="connsiteY56" fmla="*/ 5099371 h 5206230"/>
                <a:gd name="connsiteX57" fmla="*/ 128588 w 507207"/>
                <a:gd name="connsiteY57" fmla="*/ 5070796 h 5206230"/>
                <a:gd name="connsiteX58" fmla="*/ 126207 w 507207"/>
                <a:gd name="connsiteY58" fmla="*/ 5063653 h 5206230"/>
                <a:gd name="connsiteX59" fmla="*/ 116682 w 507207"/>
                <a:gd name="connsiteY59" fmla="*/ 5049365 h 5206230"/>
                <a:gd name="connsiteX60" fmla="*/ 109538 w 507207"/>
                <a:gd name="connsiteY60" fmla="*/ 5032696 h 5206230"/>
                <a:gd name="connsiteX61" fmla="*/ 104775 w 507207"/>
                <a:gd name="connsiteY61" fmla="*/ 5018409 h 5206230"/>
                <a:gd name="connsiteX62" fmla="*/ 100013 w 507207"/>
                <a:gd name="connsiteY62" fmla="*/ 5004121 h 5206230"/>
                <a:gd name="connsiteX63" fmla="*/ 95250 w 507207"/>
                <a:gd name="connsiteY63" fmla="*/ 4989834 h 5206230"/>
                <a:gd name="connsiteX64" fmla="*/ 92869 w 507207"/>
                <a:gd name="connsiteY64" fmla="*/ 4982690 h 5206230"/>
                <a:gd name="connsiteX65" fmla="*/ 90488 w 507207"/>
                <a:gd name="connsiteY65" fmla="*/ 4958878 h 5206230"/>
                <a:gd name="connsiteX66" fmla="*/ 85725 w 507207"/>
                <a:gd name="connsiteY66" fmla="*/ 4944590 h 5206230"/>
                <a:gd name="connsiteX67" fmla="*/ 83344 w 507207"/>
                <a:gd name="connsiteY67" fmla="*/ 4937446 h 5206230"/>
                <a:gd name="connsiteX68" fmla="*/ 78582 w 507207"/>
                <a:gd name="connsiteY68" fmla="*/ 4923159 h 5206230"/>
                <a:gd name="connsiteX69" fmla="*/ 71438 w 507207"/>
                <a:gd name="connsiteY69" fmla="*/ 4899346 h 5206230"/>
                <a:gd name="connsiteX70" fmla="*/ 66675 w 507207"/>
                <a:gd name="connsiteY70" fmla="*/ 4882678 h 5206230"/>
                <a:gd name="connsiteX71" fmla="*/ 61913 w 507207"/>
                <a:gd name="connsiteY71" fmla="*/ 4868390 h 5206230"/>
                <a:gd name="connsiteX72" fmla="*/ 57150 w 507207"/>
                <a:gd name="connsiteY72" fmla="*/ 4842196 h 5206230"/>
                <a:gd name="connsiteX73" fmla="*/ 54769 w 507207"/>
                <a:gd name="connsiteY73" fmla="*/ 4827909 h 5206230"/>
                <a:gd name="connsiteX74" fmla="*/ 50007 w 507207"/>
                <a:gd name="connsiteY74" fmla="*/ 4813621 h 5206230"/>
                <a:gd name="connsiteX75" fmla="*/ 47625 w 507207"/>
                <a:gd name="connsiteY75" fmla="*/ 4804096 h 5206230"/>
                <a:gd name="connsiteX76" fmla="*/ 42863 w 507207"/>
                <a:gd name="connsiteY76" fmla="*/ 4789809 h 5206230"/>
                <a:gd name="connsiteX77" fmla="*/ 38100 w 507207"/>
                <a:gd name="connsiteY77" fmla="*/ 4749328 h 5206230"/>
                <a:gd name="connsiteX78" fmla="*/ 33338 w 507207"/>
                <a:gd name="connsiteY78" fmla="*/ 4735040 h 5206230"/>
                <a:gd name="connsiteX79" fmla="*/ 30957 w 507207"/>
                <a:gd name="connsiteY79" fmla="*/ 4694559 h 5206230"/>
                <a:gd name="connsiteX80" fmla="*/ 28575 w 507207"/>
                <a:gd name="connsiteY80" fmla="*/ 4687415 h 5206230"/>
                <a:gd name="connsiteX81" fmla="*/ 26194 w 507207"/>
                <a:gd name="connsiteY81" fmla="*/ 4670746 h 5206230"/>
                <a:gd name="connsiteX82" fmla="*/ 23813 w 507207"/>
                <a:gd name="connsiteY82" fmla="*/ 4658840 h 5206230"/>
                <a:gd name="connsiteX83" fmla="*/ 21432 w 507207"/>
                <a:gd name="connsiteY83" fmla="*/ 4630265 h 5206230"/>
                <a:gd name="connsiteX84" fmla="*/ 19050 w 507207"/>
                <a:gd name="connsiteY84" fmla="*/ 4623121 h 5206230"/>
                <a:gd name="connsiteX85" fmla="*/ 16669 w 507207"/>
                <a:gd name="connsiteY85" fmla="*/ 4606453 h 5206230"/>
                <a:gd name="connsiteX86" fmla="*/ 14288 w 507207"/>
                <a:gd name="connsiteY86" fmla="*/ 4573115 h 5206230"/>
                <a:gd name="connsiteX87" fmla="*/ 11907 w 507207"/>
                <a:gd name="connsiteY87" fmla="*/ 4563590 h 5206230"/>
                <a:gd name="connsiteX88" fmla="*/ 9525 w 507207"/>
                <a:gd name="connsiteY88" fmla="*/ 4535015 h 5206230"/>
                <a:gd name="connsiteX89" fmla="*/ 7144 w 507207"/>
                <a:gd name="connsiteY89" fmla="*/ 4515965 h 5206230"/>
                <a:gd name="connsiteX90" fmla="*/ 4763 w 507207"/>
                <a:gd name="connsiteY90" fmla="*/ 4451671 h 5206230"/>
                <a:gd name="connsiteX91" fmla="*/ 2382 w 507207"/>
                <a:gd name="connsiteY91" fmla="*/ 4408809 h 5206230"/>
                <a:gd name="connsiteX92" fmla="*/ 0 w 507207"/>
                <a:gd name="connsiteY92" fmla="*/ 4399284 h 5206230"/>
                <a:gd name="connsiteX93" fmla="*/ 47154 w 507207"/>
                <a:gd name="connsiteY93" fmla="*/ 0 h 5206230"/>
                <a:gd name="connsiteX0" fmla="*/ 533549 w 533549"/>
                <a:gd name="connsiteY0" fmla="*/ 4427859 h 5206230"/>
                <a:gd name="connsiteX1" fmla="*/ 531167 w 533549"/>
                <a:gd name="connsiteY1" fmla="*/ 4480246 h 5206230"/>
                <a:gd name="connsiteX2" fmla="*/ 526405 w 533549"/>
                <a:gd name="connsiteY2" fmla="*/ 4506440 h 5206230"/>
                <a:gd name="connsiteX3" fmla="*/ 524024 w 533549"/>
                <a:gd name="connsiteY3" fmla="*/ 4558828 h 5206230"/>
                <a:gd name="connsiteX4" fmla="*/ 521642 w 533549"/>
                <a:gd name="connsiteY4" fmla="*/ 4625503 h 5206230"/>
                <a:gd name="connsiteX5" fmla="*/ 514499 w 533549"/>
                <a:gd name="connsiteY5" fmla="*/ 4656459 h 5206230"/>
                <a:gd name="connsiteX6" fmla="*/ 512117 w 533549"/>
                <a:gd name="connsiteY6" fmla="*/ 4699321 h 5206230"/>
                <a:gd name="connsiteX7" fmla="*/ 507355 w 533549"/>
                <a:gd name="connsiteY7" fmla="*/ 4723134 h 5206230"/>
                <a:gd name="connsiteX8" fmla="*/ 504974 w 533549"/>
                <a:gd name="connsiteY8" fmla="*/ 4737421 h 5206230"/>
                <a:gd name="connsiteX9" fmla="*/ 500211 w 533549"/>
                <a:gd name="connsiteY9" fmla="*/ 4794571 h 5206230"/>
                <a:gd name="connsiteX10" fmla="*/ 495449 w 533549"/>
                <a:gd name="connsiteY10" fmla="*/ 4808859 h 5206230"/>
                <a:gd name="connsiteX11" fmla="*/ 490686 w 533549"/>
                <a:gd name="connsiteY11" fmla="*/ 4827909 h 5206230"/>
                <a:gd name="connsiteX12" fmla="*/ 485924 w 533549"/>
                <a:gd name="connsiteY12" fmla="*/ 4858865 h 5206230"/>
                <a:gd name="connsiteX13" fmla="*/ 481161 w 533549"/>
                <a:gd name="connsiteY13" fmla="*/ 4866009 h 5206230"/>
                <a:gd name="connsiteX14" fmla="*/ 476399 w 533549"/>
                <a:gd name="connsiteY14" fmla="*/ 4887440 h 5206230"/>
                <a:gd name="connsiteX15" fmla="*/ 474017 w 533549"/>
                <a:gd name="connsiteY15" fmla="*/ 4894584 h 5206230"/>
                <a:gd name="connsiteX16" fmla="*/ 469255 w 533549"/>
                <a:gd name="connsiteY16" fmla="*/ 4927921 h 5206230"/>
                <a:gd name="connsiteX17" fmla="*/ 464492 w 533549"/>
                <a:gd name="connsiteY17" fmla="*/ 4935065 h 5206230"/>
                <a:gd name="connsiteX18" fmla="*/ 459730 w 533549"/>
                <a:gd name="connsiteY18" fmla="*/ 4949353 h 5206230"/>
                <a:gd name="connsiteX19" fmla="*/ 454967 w 533549"/>
                <a:gd name="connsiteY19" fmla="*/ 4970784 h 5206230"/>
                <a:gd name="connsiteX20" fmla="*/ 450205 w 533549"/>
                <a:gd name="connsiteY20" fmla="*/ 4985071 h 5206230"/>
                <a:gd name="connsiteX21" fmla="*/ 447824 w 533549"/>
                <a:gd name="connsiteY21" fmla="*/ 4992215 h 5206230"/>
                <a:gd name="connsiteX22" fmla="*/ 445442 w 533549"/>
                <a:gd name="connsiteY22" fmla="*/ 5001740 h 5206230"/>
                <a:gd name="connsiteX23" fmla="*/ 438299 w 533549"/>
                <a:gd name="connsiteY23" fmla="*/ 5016028 h 5206230"/>
                <a:gd name="connsiteX24" fmla="*/ 431155 w 533549"/>
                <a:gd name="connsiteY24" fmla="*/ 5037459 h 5206230"/>
                <a:gd name="connsiteX25" fmla="*/ 428774 w 533549"/>
                <a:gd name="connsiteY25" fmla="*/ 5044603 h 5206230"/>
                <a:gd name="connsiteX26" fmla="*/ 426392 w 533549"/>
                <a:gd name="connsiteY26" fmla="*/ 5051746 h 5206230"/>
                <a:gd name="connsiteX27" fmla="*/ 424011 w 533549"/>
                <a:gd name="connsiteY27" fmla="*/ 5061271 h 5206230"/>
                <a:gd name="connsiteX28" fmla="*/ 419249 w 533549"/>
                <a:gd name="connsiteY28" fmla="*/ 5075559 h 5206230"/>
                <a:gd name="connsiteX29" fmla="*/ 412105 w 533549"/>
                <a:gd name="connsiteY29" fmla="*/ 5082703 h 5206230"/>
                <a:gd name="connsiteX30" fmla="*/ 400199 w 533549"/>
                <a:gd name="connsiteY30" fmla="*/ 5106515 h 5206230"/>
                <a:gd name="connsiteX31" fmla="*/ 400199 w 533549"/>
                <a:gd name="connsiteY31" fmla="*/ 5106515 h 5206230"/>
                <a:gd name="connsiteX32" fmla="*/ 390674 w 533549"/>
                <a:gd name="connsiteY32" fmla="*/ 5120803 h 5206230"/>
                <a:gd name="connsiteX33" fmla="*/ 383530 w 533549"/>
                <a:gd name="connsiteY33" fmla="*/ 5135090 h 5206230"/>
                <a:gd name="connsiteX34" fmla="*/ 376386 w 533549"/>
                <a:gd name="connsiteY34" fmla="*/ 5139853 h 5206230"/>
                <a:gd name="connsiteX35" fmla="*/ 371624 w 533549"/>
                <a:gd name="connsiteY35" fmla="*/ 5146996 h 5206230"/>
                <a:gd name="connsiteX36" fmla="*/ 369242 w 533549"/>
                <a:gd name="connsiteY36" fmla="*/ 5154140 h 5206230"/>
                <a:gd name="connsiteX37" fmla="*/ 362099 w 533549"/>
                <a:gd name="connsiteY37" fmla="*/ 5158903 h 5206230"/>
                <a:gd name="connsiteX38" fmla="*/ 343049 w 533549"/>
                <a:gd name="connsiteY38" fmla="*/ 5175571 h 5206230"/>
                <a:gd name="connsiteX39" fmla="*/ 328761 w 533549"/>
                <a:gd name="connsiteY39" fmla="*/ 5180334 h 5206230"/>
                <a:gd name="connsiteX40" fmla="*/ 321617 w 533549"/>
                <a:gd name="connsiteY40" fmla="*/ 5185096 h 5206230"/>
                <a:gd name="connsiteX41" fmla="*/ 314474 w 533549"/>
                <a:gd name="connsiteY41" fmla="*/ 5192240 h 5206230"/>
                <a:gd name="connsiteX42" fmla="*/ 302567 w 533549"/>
                <a:gd name="connsiteY42" fmla="*/ 5194621 h 5206230"/>
                <a:gd name="connsiteX43" fmla="*/ 295424 w 533549"/>
                <a:gd name="connsiteY43" fmla="*/ 5197003 h 5206230"/>
                <a:gd name="connsiteX44" fmla="*/ 281136 w 533549"/>
                <a:gd name="connsiteY44" fmla="*/ 5204146 h 5206230"/>
                <a:gd name="connsiteX45" fmla="*/ 257324 w 533549"/>
                <a:gd name="connsiteY45" fmla="*/ 5197003 h 5206230"/>
                <a:gd name="connsiteX46" fmla="*/ 250180 w 533549"/>
                <a:gd name="connsiteY46" fmla="*/ 5194621 h 5206230"/>
                <a:gd name="connsiteX47" fmla="*/ 235892 w 533549"/>
                <a:gd name="connsiteY47" fmla="*/ 5185096 h 5206230"/>
                <a:gd name="connsiteX48" fmla="*/ 228749 w 533549"/>
                <a:gd name="connsiteY48" fmla="*/ 5182715 h 5206230"/>
                <a:gd name="connsiteX49" fmla="*/ 214461 w 533549"/>
                <a:gd name="connsiteY49" fmla="*/ 5170809 h 5206230"/>
                <a:gd name="connsiteX50" fmla="*/ 207317 w 533549"/>
                <a:gd name="connsiteY50" fmla="*/ 5156521 h 5206230"/>
                <a:gd name="connsiteX51" fmla="*/ 200174 w 533549"/>
                <a:gd name="connsiteY51" fmla="*/ 5151759 h 5206230"/>
                <a:gd name="connsiteX52" fmla="*/ 190649 w 533549"/>
                <a:gd name="connsiteY52" fmla="*/ 5137471 h 5206230"/>
                <a:gd name="connsiteX53" fmla="*/ 185886 w 533549"/>
                <a:gd name="connsiteY53" fmla="*/ 5130328 h 5206230"/>
                <a:gd name="connsiteX54" fmla="*/ 183505 w 533549"/>
                <a:gd name="connsiteY54" fmla="*/ 5123184 h 5206230"/>
                <a:gd name="connsiteX55" fmla="*/ 176361 w 533549"/>
                <a:gd name="connsiteY55" fmla="*/ 5118421 h 5206230"/>
                <a:gd name="connsiteX56" fmla="*/ 164455 w 533549"/>
                <a:gd name="connsiteY56" fmla="*/ 5099371 h 5206230"/>
                <a:gd name="connsiteX57" fmla="*/ 154930 w 533549"/>
                <a:gd name="connsiteY57" fmla="*/ 5070796 h 5206230"/>
                <a:gd name="connsiteX58" fmla="*/ 152549 w 533549"/>
                <a:gd name="connsiteY58" fmla="*/ 5063653 h 5206230"/>
                <a:gd name="connsiteX59" fmla="*/ 143024 w 533549"/>
                <a:gd name="connsiteY59" fmla="*/ 5049365 h 5206230"/>
                <a:gd name="connsiteX60" fmla="*/ 135880 w 533549"/>
                <a:gd name="connsiteY60" fmla="*/ 5032696 h 5206230"/>
                <a:gd name="connsiteX61" fmla="*/ 131117 w 533549"/>
                <a:gd name="connsiteY61" fmla="*/ 5018409 h 5206230"/>
                <a:gd name="connsiteX62" fmla="*/ 126355 w 533549"/>
                <a:gd name="connsiteY62" fmla="*/ 5004121 h 5206230"/>
                <a:gd name="connsiteX63" fmla="*/ 121592 w 533549"/>
                <a:gd name="connsiteY63" fmla="*/ 4989834 h 5206230"/>
                <a:gd name="connsiteX64" fmla="*/ 119211 w 533549"/>
                <a:gd name="connsiteY64" fmla="*/ 4982690 h 5206230"/>
                <a:gd name="connsiteX65" fmla="*/ 116830 w 533549"/>
                <a:gd name="connsiteY65" fmla="*/ 4958878 h 5206230"/>
                <a:gd name="connsiteX66" fmla="*/ 112067 w 533549"/>
                <a:gd name="connsiteY66" fmla="*/ 4944590 h 5206230"/>
                <a:gd name="connsiteX67" fmla="*/ 109686 w 533549"/>
                <a:gd name="connsiteY67" fmla="*/ 4937446 h 5206230"/>
                <a:gd name="connsiteX68" fmla="*/ 104924 w 533549"/>
                <a:gd name="connsiteY68" fmla="*/ 4923159 h 5206230"/>
                <a:gd name="connsiteX69" fmla="*/ 97780 w 533549"/>
                <a:gd name="connsiteY69" fmla="*/ 4899346 h 5206230"/>
                <a:gd name="connsiteX70" fmla="*/ 93017 w 533549"/>
                <a:gd name="connsiteY70" fmla="*/ 4882678 h 5206230"/>
                <a:gd name="connsiteX71" fmla="*/ 88255 w 533549"/>
                <a:gd name="connsiteY71" fmla="*/ 4868390 h 5206230"/>
                <a:gd name="connsiteX72" fmla="*/ 83492 w 533549"/>
                <a:gd name="connsiteY72" fmla="*/ 4842196 h 5206230"/>
                <a:gd name="connsiteX73" fmla="*/ 81111 w 533549"/>
                <a:gd name="connsiteY73" fmla="*/ 4827909 h 5206230"/>
                <a:gd name="connsiteX74" fmla="*/ 76349 w 533549"/>
                <a:gd name="connsiteY74" fmla="*/ 4813621 h 5206230"/>
                <a:gd name="connsiteX75" fmla="*/ 73967 w 533549"/>
                <a:gd name="connsiteY75" fmla="*/ 4804096 h 5206230"/>
                <a:gd name="connsiteX76" fmla="*/ 69205 w 533549"/>
                <a:gd name="connsiteY76" fmla="*/ 4789809 h 5206230"/>
                <a:gd name="connsiteX77" fmla="*/ 64442 w 533549"/>
                <a:gd name="connsiteY77" fmla="*/ 4749328 h 5206230"/>
                <a:gd name="connsiteX78" fmla="*/ 59680 w 533549"/>
                <a:gd name="connsiteY78" fmla="*/ 4735040 h 5206230"/>
                <a:gd name="connsiteX79" fmla="*/ 57299 w 533549"/>
                <a:gd name="connsiteY79" fmla="*/ 4694559 h 5206230"/>
                <a:gd name="connsiteX80" fmla="*/ 54917 w 533549"/>
                <a:gd name="connsiteY80" fmla="*/ 4687415 h 5206230"/>
                <a:gd name="connsiteX81" fmla="*/ 52536 w 533549"/>
                <a:gd name="connsiteY81" fmla="*/ 4670746 h 5206230"/>
                <a:gd name="connsiteX82" fmla="*/ 50155 w 533549"/>
                <a:gd name="connsiteY82" fmla="*/ 4658840 h 5206230"/>
                <a:gd name="connsiteX83" fmla="*/ 47774 w 533549"/>
                <a:gd name="connsiteY83" fmla="*/ 4630265 h 5206230"/>
                <a:gd name="connsiteX84" fmla="*/ 45392 w 533549"/>
                <a:gd name="connsiteY84" fmla="*/ 4623121 h 5206230"/>
                <a:gd name="connsiteX85" fmla="*/ 43011 w 533549"/>
                <a:gd name="connsiteY85" fmla="*/ 4606453 h 5206230"/>
                <a:gd name="connsiteX86" fmla="*/ 40630 w 533549"/>
                <a:gd name="connsiteY86" fmla="*/ 4573115 h 5206230"/>
                <a:gd name="connsiteX87" fmla="*/ 38249 w 533549"/>
                <a:gd name="connsiteY87" fmla="*/ 4563590 h 5206230"/>
                <a:gd name="connsiteX88" fmla="*/ 35867 w 533549"/>
                <a:gd name="connsiteY88" fmla="*/ 4535015 h 5206230"/>
                <a:gd name="connsiteX89" fmla="*/ 33486 w 533549"/>
                <a:gd name="connsiteY89" fmla="*/ 4515965 h 5206230"/>
                <a:gd name="connsiteX90" fmla="*/ 31105 w 533549"/>
                <a:gd name="connsiteY90" fmla="*/ 4451671 h 5206230"/>
                <a:gd name="connsiteX91" fmla="*/ 28724 w 533549"/>
                <a:gd name="connsiteY91" fmla="*/ 4408809 h 5206230"/>
                <a:gd name="connsiteX92" fmla="*/ 26342 w 533549"/>
                <a:gd name="connsiteY92" fmla="*/ 4399284 h 5206230"/>
                <a:gd name="connsiteX93" fmla="*/ 1488 w 533549"/>
                <a:gd name="connsiteY93" fmla="*/ 0 h 5206230"/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93" fmla="*/ 507207 w 507207"/>
                <a:gd name="connsiteY93" fmla="*/ 28575 h 80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07207" h="806946">
                  <a:moveTo>
                    <a:pt x="507207" y="28575"/>
                  </a:moveTo>
                  <a:cubicBezTo>
                    <a:pt x="506413" y="46037"/>
                    <a:pt x="506071" y="63526"/>
                    <a:pt x="504825" y="80962"/>
                  </a:cubicBezTo>
                  <a:cubicBezTo>
                    <a:pt x="504486" y="85703"/>
                    <a:pt x="501121" y="101864"/>
                    <a:pt x="500063" y="107156"/>
                  </a:cubicBezTo>
                  <a:cubicBezTo>
                    <a:pt x="499269" y="124619"/>
                    <a:pt x="498381" y="142077"/>
                    <a:pt x="497682" y="159544"/>
                  </a:cubicBezTo>
                  <a:cubicBezTo>
                    <a:pt x="496793" y="181765"/>
                    <a:pt x="496606" y="204018"/>
                    <a:pt x="495300" y="226219"/>
                  </a:cubicBezTo>
                  <a:cubicBezTo>
                    <a:pt x="494683" y="236703"/>
                    <a:pt x="491459" y="247267"/>
                    <a:pt x="488157" y="257175"/>
                  </a:cubicBezTo>
                  <a:cubicBezTo>
                    <a:pt x="487363" y="271462"/>
                    <a:pt x="486916" y="285773"/>
                    <a:pt x="485775" y="300037"/>
                  </a:cubicBezTo>
                  <a:cubicBezTo>
                    <a:pt x="483177" y="332509"/>
                    <a:pt x="485107" y="305425"/>
                    <a:pt x="481013" y="323850"/>
                  </a:cubicBezTo>
                  <a:cubicBezTo>
                    <a:pt x="479966" y="328563"/>
                    <a:pt x="479426" y="333375"/>
                    <a:pt x="478632" y="338137"/>
                  </a:cubicBezTo>
                  <a:cubicBezTo>
                    <a:pt x="478428" y="340790"/>
                    <a:pt x="474772" y="390168"/>
                    <a:pt x="473869" y="395287"/>
                  </a:cubicBezTo>
                  <a:cubicBezTo>
                    <a:pt x="472997" y="400231"/>
                    <a:pt x="470092" y="404652"/>
                    <a:pt x="469107" y="409575"/>
                  </a:cubicBezTo>
                  <a:cubicBezTo>
                    <a:pt x="466233" y="423942"/>
                    <a:pt x="468005" y="417641"/>
                    <a:pt x="464344" y="428625"/>
                  </a:cubicBezTo>
                  <a:cubicBezTo>
                    <a:pt x="463866" y="432924"/>
                    <a:pt x="462675" y="452364"/>
                    <a:pt x="459582" y="459581"/>
                  </a:cubicBezTo>
                  <a:cubicBezTo>
                    <a:pt x="458455" y="462212"/>
                    <a:pt x="456407" y="464344"/>
                    <a:pt x="454819" y="466725"/>
                  </a:cubicBezTo>
                  <a:cubicBezTo>
                    <a:pt x="449457" y="482813"/>
                    <a:pt x="455648" y="463000"/>
                    <a:pt x="450057" y="488156"/>
                  </a:cubicBezTo>
                  <a:cubicBezTo>
                    <a:pt x="449512" y="490606"/>
                    <a:pt x="448469" y="492919"/>
                    <a:pt x="447675" y="495300"/>
                  </a:cubicBezTo>
                  <a:cubicBezTo>
                    <a:pt x="447255" y="499496"/>
                    <a:pt x="446290" y="520757"/>
                    <a:pt x="442913" y="528637"/>
                  </a:cubicBezTo>
                  <a:cubicBezTo>
                    <a:pt x="441786" y="531268"/>
                    <a:pt x="439738" y="533400"/>
                    <a:pt x="438150" y="535781"/>
                  </a:cubicBezTo>
                  <a:cubicBezTo>
                    <a:pt x="436563" y="540544"/>
                    <a:pt x="434372" y="545146"/>
                    <a:pt x="433388" y="550069"/>
                  </a:cubicBezTo>
                  <a:cubicBezTo>
                    <a:pt x="432026" y="556880"/>
                    <a:pt x="430646" y="564764"/>
                    <a:pt x="428625" y="571500"/>
                  </a:cubicBezTo>
                  <a:cubicBezTo>
                    <a:pt x="427182" y="576308"/>
                    <a:pt x="425450" y="581025"/>
                    <a:pt x="423863" y="585787"/>
                  </a:cubicBezTo>
                  <a:cubicBezTo>
                    <a:pt x="423069" y="588168"/>
                    <a:pt x="422091" y="590496"/>
                    <a:pt x="421482" y="592931"/>
                  </a:cubicBezTo>
                  <a:cubicBezTo>
                    <a:pt x="420688" y="596106"/>
                    <a:pt x="419999" y="599309"/>
                    <a:pt x="419100" y="602456"/>
                  </a:cubicBezTo>
                  <a:cubicBezTo>
                    <a:pt x="413888" y="620695"/>
                    <a:pt x="420307" y="597957"/>
                    <a:pt x="411957" y="616744"/>
                  </a:cubicBezTo>
                  <a:cubicBezTo>
                    <a:pt x="411951" y="616758"/>
                    <a:pt x="406006" y="634596"/>
                    <a:pt x="404813" y="638175"/>
                  </a:cubicBezTo>
                  <a:lnTo>
                    <a:pt x="402432" y="645319"/>
                  </a:lnTo>
                  <a:cubicBezTo>
                    <a:pt x="401638" y="647700"/>
                    <a:pt x="400659" y="650027"/>
                    <a:pt x="400050" y="652462"/>
                  </a:cubicBezTo>
                  <a:cubicBezTo>
                    <a:pt x="399256" y="655637"/>
                    <a:pt x="398609" y="658852"/>
                    <a:pt x="397669" y="661987"/>
                  </a:cubicBezTo>
                  <a:cubicBezTo>
                    <a:pt x="396227" y="666796"/>
                    <a:pt x="396457" y="672725"/>
                    <a:pt x="392907" y="676275"/>
                  </a:cubicBezTo>
                  <a:lnTo>
                    <a:pt x="385763" y="683419"/>
                  </a:lnTo>
                  <a:cubicBezTo>
                    <a:pt x="381994" y="698497"/>
                    <a:pt x="385197" y="690221"/>
                    <a:pt x="373857" y="707231"/>
                  </a:cubicBezTo>
                  <a:lnTo>
                    <a:pt x="373857" y="707231"/>
                  </a:lnTo>
                  <a:cubicBezTo>
                    <a:pt x="370410" y="717570"/>
                    <a:pt x="373250" y="712600"/>
                    <a:pt x="364332" y="721519"/>
                  </a:cubicBezTo>
                  <a:cubicBezTo>
                    <a:pt x="362395" y="727327"/>
                    <a:pt x="361802" y="731191"/>
                    <a:pt x="357188" y="735806"/>
                  </a:cubicBezTo>
                  <a:cubicBezTo>
                    <a:pt x="355164" y="737830"/>
                    <a:pt x="352425" y="738981"/>
                    <a:pt x="350044" y="740569"/>
                  </a:cubicBezTo>
                  <a:cubicBezTo>
                    <a:pt x="348457" y="742950"/>
                    <a:pt x="346562" y="745153"/>
                    <a:pt x="345282" y="747712"/>
                  </a:cubicBezTo>
                  <a:cubicBezTo>
                    <a:pt x="344159" y="749957"/>
                    <a:pt x="344468" y="752896"/>
                    <a:pt x="342900" y="754856"/>
                  </a:cubicBezTo>
                  <a:cubicBezTo>
                    <a:pt x="341112" y="757091"/>
                    <a:pt x="338138" y="758031"/>
                    <a:pt x="335757" y="759619"/>
                  </a:cubicBezTo>
                  <a:cubicBezTo>
                    <a:pt x="330200" y="767952"/>
                    <a:pt x="328611" y="772319"/>
                    <a:pt x="316707" y="776287"/>
                  </a:cubicBezTo>
                  <a:cubicBezTo>
                    <a:pt x="311944" y="777875"/>
                    <a:pt x="306596" y="778265"/>
                    <a:pt x="302419" y="781050"/>
                  </a:cubicBezTo>
                  <a:cubicBezTo>
                    <a:pt x="300038" y="782637"/>
                    <a:pt x="297474" y="783980"/>
                    <a:pt x="295275" y="785812"/>
                  </a:cubicBezTo>
                  <a:cubicBezTo>
                    <a:pt x="292688" y="787968"/>
                    <a:pt x="291144" y="791450"/>
                    <a:pt x="288132" y="792956"/>
                  </a:cubicBezTo>
                  <a:cubicBezTo>
                    <a:pt x="284512" y="794766"/>
                    <a:pt x="280152" y="794355"/>
                    <a:pt x="276225" y="795337"/>
                  </a:cubicBezTo>
                  <a:cubicBezTo>
                    <a:pt x="273790" y="795946"/>
                    <a:pt x="271327" y="796596"/>
                    <a:pt x="269082" y="797719"/>
                  </a:cubicBezTo>
                  <a:cubicBezTo>
                    <a:pt x="250628" y="806946"/>
                    <a:pt x="272741" y="798881"/>
                    <a:pt x="254794" y="804862"/>
                  </a:cubicBezTo>
                  <a:cubicBezTo>
                    <a:pt x="224483" y="800532"/>
                    <a:pt x="248306" y="806382"/>
                    <a:pt x="230982" y="797719"/>
                  </a:cubicBezTo>
                  <a:cubicBezTo>
                    <a:pt x="228737" y="796596"/>
                    <a:pt x="226032" y="796556"/>
                    <a:pt x="223838" y="795337"/>
                  </a:cubicBezTo>
                  <a:cubicBezTo>
                    <a:pt x="218834" y="792557"/>
                    <a:pt x="214980" y="787622"/>
                    <a:pt x="209550" y="785812"/>
                  </a:cubicBezTo>
                  <a:cubicBezTo>
                    <a:pt x="207169" y="785018"/>
                    <a:pt x="204652" y="784553"/>
                    <a:pt x="202407" y="783431"/>
                  </a:cubicBezTo>
                  <a:cubicBezTo>
                    <a:pt x="195775" y="780115"/>
                    <a:pt x="193387" y="776793"/>
                    <a:pt x="188119" y="771525"/>
                  </a:cubicBezTo>
                  <a:cubicBezTo>
                    <a:pt x="186182" y="765713"/>
                    <a:pt x="185592" y="761854"/>
                    <a:pt x="180975" y="757237"/>
                  </a:cubicBezTo>
                  <a:cubicBezTo>
                    <a:pt x="178952" y="755214"/>
                    <a:pt x="176213" y="754062"/>
                    <a:pt x="173832" y="752475"/>
                  </a:cubicBezTo>
                  <a:lnTo>
                    <a:pt x="164307" y="738187"/>
                  </a:lnTo>
                  <a:lnTo>
                    <a:pt x="159544" y="731044"/>
                  </a:lnTo>
                  <a:cubicBezTo>
                    <a:pt x="158750" y="728663"/>
                    <a:pt x="158731" y="725860"/>
                    <a:pt x="157163" y="723900"/>
                  </a:cubicBezTo>
                  <a:cubicBezTo>
                    <a:pt x="155375" y="721665"/>
                    <a:pt x="151536" y="721564"/>
                    <a:pt x="150019" y="719137"/>
                  </a:cubicBezTo>
                  <a:cubicBezTo>
                    <a:pt x="135850" y="696467"/>
                    <a:pt x="154281" y="710866"/>
                    <a:pt x="138113" y="700087"/>
                  </a:cubicBezTo>
                  <a:lnTo>
                    <a:pt x="128588" y="671512"/>
                  </a:lnTo>
                  <a:cubicBezTo>
                    <a:pt x="127794" y="669131"/>
                    <a:pt x="127599" y="666457"/>
                    <a:pt x="126207" y="664369"/>
                  </a:cubicBezTo>
                  <a:lnTo>
                    <a:pt x="116682" y="650081"/>
                  </a:lnTo>
                  <a:cubicBezTo>
                    <a:pt x="110381" y="624885"/>
                    <a:pt x="118935" y="654555"/>
                    <a:pt x="109538" y="633412"/>
                  </a:cubicBezTo>
                  <a:cubicBezTo>
                    <a:pt x="107499" y="628825"/>
                    <a:pt x="106363" y="623887"/>
                    <a:pt x="104775" y="619125"/>
                  </a:cubicBezTo>
                  <a:lnTo>
                    <a:pt x="100013" y="604837"/>
                  </a:lnTo>
                  <a:lnTo>
                    <a:pt x="95250" y="590550"/>
                  </a:lnTo>
                  <a:lnTo>
                    <a:pt x="92869" y="583406"/>
                  </a:lnTo>
                  <a:cubicBezTo>
                    <a:pt x="92075" y="575469"/>
                    <a:pt x="91958" y="567434"/>
                    <a:pt x="90488" y="559594"/>
                  </a:cubicBezTo>
                  <a:cubicBezTo>
                    <a:pt x="89563" y="554660"/>
                    <a:pt x="87313" y="550069"/>
                    <a:pt x="85725" y="545306"/>
                  </a:cubicBezTo>
                  <a:lnTo>
                    <a:pt x="83344" y="538162"/>
                  </a:lnTo>
                  <a:lnTo>
                    <a:pt x="78582" y="523875"/>
                  </a:lnTo>
                  <a:cubicBezTo>
                    <a:pt x="74983" y="509482"/>
                    <a:pt x="77234" y="517452"/>
                    <a:pt x="71438" y="500062"/>
                  </a:cubicBezTo>
                  <a:cubicBezTo>
                    <a:pt x="63436" y="476053"/>
                    <a:pt x="75646" y="513298"/>
                    <a:pt x="66675" y="483394"/>
                  </a:cubicBezTo>
                  <a:cubicBezTo>
                    <a:pt x="65232" y="478586"/>
                    <a:pt x="61913" y="469106"/>
                    <a:pt x="61913" y="469106"/>
                  </a:cubicBezTo>
                  <a:cubicBezTo>
                    <a:pt x="55859" y="426726"/>
                    <a:pt x="62765" y="470985"/>
                    <a:pt x="57150" y="442912"/>
                  </a:cubicBezTo>
                  <a:cubicBezTo>
                    <a:pt x="56203" y="438178"/>
                    <a:pt x="55940" y="433309"/>
                    <a:pt x="54769" y="428625"/>
                  </a:cubicBezTo>
                  <a:cubicBezTo>
                    <a:pt x="53552" y="423755"/>
                    <a:pt x="51225" y="419207"/>
                    <a:pt x="50007" y="414337"/>
                  </a:cubicBezTo>
                  <a:cubicBezTo>
                    <a:pt x="49213" y="411162"/>
                    <a:pt x="48565" y="407947"/>
                    <a:pt x="47625" y="404812"/>
                  </a:cubicBezTo>
                  <a:cubicBezTo>
                    <a:pt x="46182" y="400004"/>
                    <a:pt x="42863" y="390525"/>
                    <a:pt x="42863" y="390525"/>
                  </a:cubicBezTo>
                  <a:cubicBezTo>
                    <a:pt x="42027" y="381323"/>
                    <a:pt x="40833" y="360974"/>
                    <a:pt x="38100" y="350044"/>
                  </a:cubicBezTo>
                  <a:cubicBezTo>
                    <a:pt x="36882" y="345174"/>
                    <a:pt x="33338" y="335756"/>
                    <a:pt x="33338" y="335756"/>
                  </a:cubicBezTo>
                  <a:cubicBezTo>
                    <a:pt x="32544" y="322262"/>
                    <a:pt x="32302" y="308725"/>
                    <a:pt x="30957" y="295275"/>
                  </a:cubicBezTo>
                  <a:cubicBezTo>
                    <a:pt x="30707" y="292777"/>
                    <a:pt x="29067" y="290592"/>
                    <a:pt x="28575" y="288131"/>
                  </a:cubicBezTo>
                  <a:cubicBezTo>
                    <a:pt x="27474" y="282627"/>
                    <a:pt x="27117" y="276998"/>
                    <a:pt x="26194" y="271462"/>
                  </a:cubicBezTo>
                  <a:cubicBezTo>
                    <a:pt x="25529" y="267470"/>
                    <a:pt x="24607" y="263525"/>
                    <a:pt x="23813" y="259556"/>
                  </a:cubicBezTo>
                  <a:cubicBezTo>
                    <a:pt x="23019" y="250031"/>
                    <a:pt x="22695" y="240455"/>
                    <a:pt x="21432" y="230981"/>
                  </a:cubicBezTo>
                  <a:cubicBezTo>
                    <a:pt x="21100" y="228493"/>
                    <a:pt x="19542" y="226298"/>
                    <a:pt x="19050" y="223837"/>
                  </a:cubicBezTo>
                  <a:cubicBezTo>
                    <a:pt x="17949" y="218334"/>
                    <a:pt x="17463" y="212725"/>
                    <a:pt x="16669" y="207169"/>
                  </a:cubicBezTo>
                  <a:cubicBezTo>
                    <a:pt x="15875" y="196056"/>
                    <a:pt x="15518" y="184904"/>
                    <a:pt x="14288" y="173831"/>
                  </a:cubicBezTo>
                  <a:cubicBezTo>
                    <a:pt x="13927" y="170578"/>
                    <a:pt x="12313" y="167553"/>
                    <a:pt x="11907" y="164306"/>
                  </a:cubicBezTo>
                  <a:cubicBezTo>
                    <a:pt x="10721" y="154822"/>
                    <a:pt x="10476" y="145242"/>
                    <a:pt x="9525" y="135731"/>
                  </a:cubicBezTo>
                  <a:cubicBezTo>
                    <a:pt x="8888" y="129363"/>
                    <a:pt x="7938" y="123031"/>
                    <a:pt x="7144" y="116681"/>
                  </a:cubicBezTo>
                  <a:cubicBezTo>
                    <a:pt x="6350" y="95250"/>
                    <a:pt x="5715" y="73812"/>
                    <a:pt x="4763" y="52387"/>
                  </a:cubicBezTo>
                  <a:cubicBezTo>
                    <a:pt x="4128" y="38092"/>
                    <a:pt x="3678" y="23776"/>
                    <a:pt x="2382" y="9525"/>
                  </a:cubicBezTo>
                  <a:cubicBezTo>
                    <a:pt x="2086" y="6266"/>
                    <a:pt x="0" y="0"/>
                    <a:pt x="0" y="0"/>
                  </a:cubicBezTo>
                  <a:lnTo>
                    <a:pt x="507207" y="28575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55827" y="1484784"/>
              <a:ext cx="504056" cy="44644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093125" y="4787860"/>
              <a:ext cx="902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Cocoon</a:t>
              </a:r>
              <a:endParaRPr lang="en-US" dirty="0"/>
            </a:p>
          </p:txBody>
        </p:sp>
        <p:sp>
          <p:nvSpPr>
            <p:cNvPr id="63" name="Right Arrow 62"/>
            <p:cNvSpPr/>
            <p:nvPr/>
          </p:nvSpPr>
          <p:spPr>
            <a:xfrm>
              <a:off x="3347864" y="3304408"/>
              <a:ext cx="648072" cy="484632"/>
            </a:xfrm>
            <a:prstGeom prst="right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Arrow 63"/>
            <p:cNvSpPr/>
            <p:nvPr/>
          </p:nvSpPr>
          <p:spPr>
            <a:xfrm rot="10800000">
              <a:off x="4814312" y="3296414"/>
              <a:ext cx="648072" cy="484632"/>
            </a:xfrm>
            <a:prstGeom prst="right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5400000">
              <a:off x="2451808" y="3692484"/>
              <a:ext cx="446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1953277" y="3677955"/>
              <a:ext cx="4429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169374" y="2073265"/>
              <a:ext cx="5077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Arc 67"/>
            <p:cNvSpPr/>
            <p:nvPr/>
          </p:nvSpPr>
          <p:spPr>
            <a:xfrm>
              <a:off x="4176090" y="4807416"/>
              <a:ext cx="507718" cy="1878116"/>
            </a:xfrm>
            <a:prstGeom prst="arc">
              <a:avLst>
                <a:gd name="adj1" fmla="val 342782"/>
                <a:gd name="adj2" fmla="val 543620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>
              <a:off x="3922231" y="4807416"/>
              <a:ext cx="507718" cy="1878116"/>
            </a:xfrm>
            <a:prstGeom prst="arc">
              <a:avLst>
                <a:gd name="adj1" fmla="val 342782"/>
                <a:gd name="adj2" fmla="val 5436201"/>
              </a:avLst>
            </a:prstGeom>
            <a:ln w="1905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/>
            <p:cNvSpPr/>
            <p:nvPr/>
          </p:nvSpPr>
          <p:spPr>
            <a:xfrm flipH="1">
              <a:off x="4233388" y="5277369"/>
              <a:ext cx="378000" cy="1402059"/>
            </a:xfrm>
            <a:prstGeom prst="arc">
              <a:avLst>
                <a:gd name="adj1" fmla="val 5454510"/>
                <a:gd name="adj2" fmla="val 5409290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162337" y="1463355"/>
              <a:ext cx="52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4178052" y="1494309"/>
              <a:ext cx="504056" cy="576064"/>
            </a:xfrm>
            <a:prstGeom prst="rect">
              <a:avLst/>
            </a:prstGeom>
            <a:solidFill>
              <a:schemeClr val="tx2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67944" y="159070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Head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Magnetic Jet Propagation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96132" y="1425475"/>
            <a:ext cx="2880320" cy="5282271"/>
            <a:chOff x="2991252" y="1412775"/>
            <a:chExt cx="2880320" cy="5282271"/>
          </a:xfrm>
        </p:grpSpPr>
        <p:sp>
          <p:nvSpPr>
            <p:cNvPr id="9" name="Chord 8"/>
            <p:cNvSpPr/>
            <p:nvPr/>
          </p:nvSpPr>
          <p:spPr>
            <a:xfrm>
              <a:off x="2991252" y="1412775"/>
              <a:ext cx="2880320" cy="5282271"/>
            </a:xfrm>
            <a:prstGeom prst="chord">
              <a:avLst>
                <a:gd name="adj1" fmla="val 16546378"/>
                <a:gd name="adj2" fmla="val 15850672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164806" y="5884068"/>
              <a:ext cx="507207" cy="806946"/>
            </a:xfrm>
            <a:custGeom>
              <a:avLst/>
              <a:gdLst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0" fmla="*/ 507207 w 507207"/>
                <a:gd name="connsiteY0" fmla="*/ 54769 h 833140"/>
                <a:gd name="connsiteX1" fmla="*/ 504825 w 507207"/>
                <a:gd name="connsiteY1" fmla="*/ 107156 h 833140"/>
                <a:gd name="connsiteX2" fmla="*/ 500063 w 507207"/>
                <a:gd name="connsiteY2" fmla="*/ 133350 h 833140"/>
                <a:gd name="connsiteX3" fmla="*/ 497682 w 507207"/>
                <a:gd name="connsiteY3" fmla="*/ 185738 h 833140"/>
                <a:gd name="connsiteX4" fmla="*/ 495300 w 507207"/>
                <a:gd name="connsiteY4" fmla="*/ 252413 h 833140"/>
                <a:gd name="connsiteX5" fmla="*/ 488157 w 507207"/>
                <a:gd name="connsiteY5" fmla="*/ 283369 h 833140"/>
                <a:gd name="connsiteX6" fmla="*/ 485775 w 507207"/>
                <a:gd name="connsiteY6" fmla="*/ 326231 h 833140"/>
                <a:gd name="connsiteX7" fmla="*/ 481013 w 507207"/>
                <a:gd name="connsiteY7" fmla="*/ 350044 h 833140"/>
                <a:gd name="connsiteX8" fmla="*/ 478632 w 507207"/>
                <a:gd name="connsiteY8" fmla="*/ 364331 h 833140"/>
                <a:gd name="connsiteX9" fmla="*/ 473869 w 507207"/>
                <a:gd name="connsiteY9" fmla="*/ 421481 h 833140"/>
                <a:gd name="connsiteX10" fmla="*/ 469107 w 507207"/>
                <a:gd name="connsiteY10" fmla="*/ 435769 h 833140"/>
                <a:gd name="connsiteX11" fmla="*/ 464344 w 507207"/>
                <a:gd name="connsiteY11" fmla="*/ 454819 h 833140"/>
                <a:gd name="connsiteX12" fmla="*/ 459582 w 507207"/>
                <a:gd name="connsiteY12" fmla="*/ 485775 h 833140"/>
                <a:gd name="connsiteX13" fmla="*/ 454819 w 507207"/>
                <a:gd name="connsiteY13" fmla="*/ 492919 h 833140"/>
                <a:gd name="connsiteX14" fmla="*/ 450057 w 507207"/>
                <a:gd name="connsiteY14" fmla="*/ 514350 h 833140"/>
                <a:gd name="connsiteX15" fmla="*/ 447675 w 507207"/>
                <a:gd name="connsiteY15" fmla="*/ 521494 h 833140"/>
                <a:gd name="connsiteX16" fmla="*/ 442913 w 507207"/>
                <a:gd name="connsiteY16" fmla="*/ 554831 h 833140"/>
                <a:gd name="connsiteX17" fmla="*/ 438150 w 507207"/>
                <a:gd name="connsiteY17" fmla="*/ 561975 h 833140"/>
                <a:gd name="connsiteX18" fmla="*/ 433388 w 507207"/>
                <a:gd name="connsiteY18" fmla="*/ 576263 h 833140"/>
                <a:gd name="connsiteX19" fmla="*/ 428625 w 507207"/>
                <a:gd name="connsiteY19" fmla="*/ 597694 h 833140"/>
                <a:gd name="connsiteX20" fmla="*/ 423863 w 507207"/>
                <a:gd name="connsiteY20" fmla="*/ 611981 h 833140"/>
                <a:gd name="connsiteX21" fmla="*/ 421482 w 507207"/>
                <a:gd name="connsiteY21" fmla="*/ 619125 h 833140"/>
                <a:gd name="connsiteX22" fmla="*/ 419100 w 507207"/>
                <a:gd name="connsiteY22" fmla="*/ 628650 h 833140"/>
                <a:gd name="connsiteX23" fmla="*/ 411957 w 507207"/>
                <a:gd name="connsiteY23" fmla="*/ 642938 h 833140"/>
                <a:gd name="connsiteX24" fmla="*/ 404813 w 507207"/>
                <a:gd name="connsiteY24" fmla="*/ 664369 h 833140"/>
                <a:gd name="connsiteX25" fmla="*/ 402432 w 507207"/>
                <a:gd name="connsiteY25" fmla="*/ 671513 h 833140"/>
                <a:gd name="connsiteX26" fmla="*/ 400050 w 507207"/>
                <a:gd name="connsiteY26" fmla="*/ 678656 h 833140"/>
                <a:gd name="connsiteX27" fmla="*/ 397669 w 507207"/>
                <a:gd name="connsiteY27" fmla="*/ 688181 h 833140"/>
                <a:gd name="connsiteX28" fmla="*/ 392907 w 507207"/>
                <a:gd name="connsiteY28" fmla="*/ 702469 h 833140"/>
                <a:gd name="connsiteX29" fmla="*/ 385763 w 507207"/>
                <a:gd name="connsiteY29" fmla="*/ 709613 h 833140"/>
                <a:gd name="connsiteX30" fmla="*/ 373857 w 507207"/>
                <a:gd name="connsiteY30" fmla="*/ 733425 h 833140"/>
                <a:gd name="connsiteX31" fmla="*/ 373857 w 507207"/>
                <a:gd name="connsiteY31" fmla="*/ 733425 h 833140"/>
                <a:gd name="connsiteX32" fmla="*/ 364332 w 507207"/>
                <a:gd name="connsiteY32" fmla="*/ 747713 h 833140"/>
                <a:gd name="connsiteX33" fmla="*/ 357188 w 507207"/>
                <a:gd name="connsiteY33" fmla="*/ 762000 h 833140"/>
                <a:gd name="connsiteX34" fmla="*/ 350044 w 507207"/>
                <a:gd name="connsiteY34" fmla="*/ 766763 h 833140"/>
                <a:gd name="connsiteX35" fmla="*/ 345282 w 507207"/>
                <a:gd name="connsiteY35" fmla="*/ 773906 h 833140"/>
                <a:gd name="connsiteX36" fmla="*/ 342900 w 507207"/>
                <a:gd name="connsiteY36" fmla="*/ 781050 h 833140"/>
                <a:gd name="connsiteX37" fmla="*/ 335757 w 507207"/>
                <a:gd name="connsiteY37" fmla="*/ 785813 h 833140"/>
                <a:gd name="connsiteX38" fmla="*/ 316707 w 507207"/>
                <a:gd name="connsiteY38" fmla="*/ 802481 h 833140"/>
                <a:gd name="connsiteX39" fmla="*/ 302419 w 507207"/>
                <a:gd name="connsiteY39" fmla="*/ 807244 h 833140"/>
                <a:gd name="connsiteX40" fmla="*/ 295275 w 507207"/>
                <a:gd name="connsiteY40" fmla="*/ 812006 h 833140"/>
                <a:gd name="connsiteX41" fmla="*/ 288132 w 507207"/>
                <a:gd name="connsiteY41" fmla="*/ 819150 h 833140"/>
                <a:gd name="connsiteX42" fmla="*/ 276225 w 507207"/>
                <a:gd name="connsiteY42" fmla="*/ 821531 h 833140"/>
                <a:gd name="connsiteX43" fmla="*/ 269082 w 507207"/>
                <a:gd name="connsiteY43" fmla="*/ 823913 h 833140"/>
                <a:gd name="connsiteX44" fmla="*/ 254794 w 507207"/>
                <a:gd name="connsiteY44" fmla="*/ 831056 h 833140"/>
                <a:gd name="connsiteX45" fmla="*/ 230982 w 507207"/>
                <a:gd name="connsiteY45" fmla="*/ 823913 h 833140"/>
                <a:gd name="connsiteX46" fmla="*/ 223838 w 507207"/>
                <a:gd name="connsiteY46" fmla="*/ 821531 h 833140"/>
                <a:gd name="connsiteX47" fmla="*/ 209550 w 507207"/>
                <a:gd name="connsiteY47" fmla="*/ 812006 h 833140"/>
                <a:gd name="connsiteX48" fmla="*/ 202407 w 507207"/>
                <a:gd name="connsiteY48" fmla="*/ 809625 h 833140"/>
                <a:gd name="connsiteX49" fmla="*/ 188119 w 507207"/>
                <a:gd name="connsiteY49" fmla="*/ 797719 h 833140"/>
                <a:gd name="connsiteX50" fmla="*/ 180975 w 507207"/>
                <a:gd name="connsiteY50" fmla="*/ 783431 h 833140"/>
                <a:gd name="connsiteX51" fmla="*/ 173832 w 507207"/>
                <a:gd name="connsiteY51" fmla="*/ 778669 h 833140"/>
                <a:gd name="connsiteX52" fmla="*/ 164307 w 507207"/>
                <a:gd name="connsiteY52" fmla="*/ 764381 h 833140"/>
                <a:gd name="connsiteX53" fmla="*/ 159544 w 507207"/>
                <a:gd name="connsiteY53" fmla="*/ 757238 h 833140"/>
                <a:gd name="connsiteX54" fmla="*/ 157163 w 507207"/>
                <a:gd name="connsiteY54" fmla="*/ 750094 h 833140"/>
                <a:gd name="connsiteX55" fmla="*/ 150019 w 507207"/>
                <a:gd name="connsiteY55" fmla="*/ 745331 h 833140"/>
                <a:gd name="connsiteX56" fmla="*/ 138113 w 507207"/>
                <a:gd name="connsiteY56" fmla="*/ 726281 h 833140"/>
                <a:gd name="connsiteX57" fmla="*/ 128588 w 507207"/>
                <a:gd name="connsiteY57" fmla="*/ 697706 h 833140"/>
                <a:gd name="connsiteX58" fmla="*/ 126207 w 507207"/>
                <a:gd name="connsiteY58" fmla="*/ 690563 h 833140"/>
                <a:gd name="connsiteX59" fmla="*/ 116682 w 507207"/>
                <a:gd name="connsiteY59" fmla="*/ 676275 h 833140"/>
                <a:gd name="connsiteX60" fmla="*/ 109538 w 507207"/>
                <a:gd name="connsiteY60" fmla="*/ 659606 h 833140"/>
                <a:gd name="connsiteX61" fmla="*/ 104775 w 507207"/>
                <a:gd name="connsiteY61" fmla="*/ 645319 h 833140"/>
                <a:gd name="connsiteX62" fmla="*/ 100013 w 507207"/>
                <a:gd name="connsiteY62" fmla="*/ 631031 h 833140"/>
                <a:gd name="connsiteX63" fmla="*/ 95250 w 507207"/>
                <a:gd name="connsiteY63" fmla="*/ 616744 h 833140"/>
                <a:gd name="connsiteX64" fmla="*/ 92869 w 507207"/>
                <a:gd name="connsiteY64" fmla="*/ 609600 h 833140"/>
                <a:gd name="connsiteX65" fmla="*/ 90488 w 507207"/>
                <a:gd name="connsiteY65" fmla="*/ 585788 h 833140"/>
                <a:gd name="connsiteX66" fmla="*/ 85725 w 507207"/>
                <a:gd name="connsiteY66" fmla="*/ 571500 h 833140"/>
                <a:gd name="connsiteX67" fmla="*/ 83344 w 507207"/>
                <a:gd name="connsiteY67" fmla="*/ 564356 h 833140"/>
                <a:gd name="connsiteX68" fmla="*/ 78582 w 507207"/>
                <a:gd name="connsiteY68" fmla="*/ 550069 h 833140"/>
                <a:gd name="connsiteX69" fmla="*/ 71438 w 507207"/>
                <a:gd name="connsiteY69" fmla="*/ 526256 h 833140"/>
                <a:gd name="connsiteX70" fmla="*/ 66675 w 507207"/>
                <a:gd name="connsiteY70" fmla="*/ 509588 h 833140"/>
                <a:gd name="connsiteX71" fmla="*/ 61913 w 507207"/>
                <a:gd name="connsiteY71" fmla="*/ 495300 h 833140"/>
                <a:gd name="connsiteX72" fmla="*/ 57150 w 507207"/>
                <a:gd name="connsiteY72" fmla="*/ 469106 h 833140"/>
                <a:gd name="connsiteX73" fmla="*/ 54769 w 507207"/>
                <a:gd name="connsiteY73" fmla="*/ 454819 h 833140"/>
                <a:gd name="connsiteX74" fmla="*/ 50007 w 507207"/>
                <a:gd name="connsiteY74" fmla="*/ 440531 h 833140"/>
                <a:gd name="connsiteX75" fmla="*/ 47625 w 507207"/>
                <a:gd name="connsiteY75" fmla="*/ 431006 h 833140"/>
                <a:gd name="connsiteX76" fmla="*/ 42863 w 507207"/>
                <a:gd name="connsiteY76" fmla="*/ 416719 h 833140"/>
                <a:gd name="connsiteX77" fmla="*/ 38100 w 507207"/>
                <a:gd name="connsiteY77" fmla="*/ 376238 h 833140"/>
                <a:gd name="connsiteX78" fmla="*/ 33338 w 507207"/>
                <a:gd name="connsiteY78" fmla="*/ 361950 h 833140"/>
                <a:gd name="connsiteX79" fmla="*/ 30957 w 507207"/>
                <a:gd name="connsiteY79" fmla="*/ 321469 h 833140"/>
                <a:gd name="connsiteX80" fmla="*/ 28575 w 507207"/>
                <a:gd name="connsiteY80" fmla="*/ 314325 h 833140"/>
                <a:gd name="connsiteX81" fmla="*/ 26194 w 507207"/>
                <a:gd name="connsiteY81" fmla="*/ 297656 h 833140"/>
                <a:gd name="connsiteX82" fmla="*/ 23813 w 507207"/>
                <a:gd name="connsiteY82" fmla="*/ 285750 h 833140"/>
                <a:gd name="connsiteX83" fmla="*/ 21432 w 507207"/>
                <a:gd name="connsiteY83" fmla="*/ 257175 h 833140"/>
                <a:gd name="connsiteX84" fmla="*/ 19050 w 507207"/>
                <a:gd name="connsiteY84" fmla="*/ 250031 h 833140"/>
                <a:gd name="connsiteX85" fmla="*/ 16669 w 507207"/>
                <a:gd name="connsiteY85" fmla="*/ 233363 h 833140"/>
                <a:gd name="connsiteX86" fmla="*/ 14288 w 507207"/>
                <a:gd name="connsiteY86" fmla="*/ 200025 h 833140"/>
                <a:gd name="connsiteX87" fmla="*/ 11907 w 507207"/>
                <a:gd name="connsiteY87" fmla="*/ 190500 h 833140"/>
                <a:gd name="connsiteX88" fmla="*/ 9525 w 507207"/>
                <a:gd name="connsiteY88" fmla="*/ 161925 h 833140"/>
                <a:gd name="connsiteX89" fmla="*/ 7144 w 507207"/>
                <a:gd name="connsiteY89" fmla="*/ 142875 h 833140"/>
                <a:gd name="connsiteX90" fmla="*/ 4763 w 507207"/>
                <a:gd name="connsiteY90" fmla="*/ 78581 h 833140"/>
                <a:gd name="connsiteX91" fmla="*/ 2382 w 507207"/>
                <a:gd name="connsiteY91" fmla="*/ 35719 h 833140"/>
                <a:gd name="connsiteX92" fmla="*/ 0 w 507207"/>
                <a:gd name="connsiteY92" fmla="*/ 26194 h 833140"/>
                <a:gd name="connsiteX93" fmla="*/ 7144 w 507207"/>
                <a:gd name="connsiteY93" fmla="*/ 0 h 833140"/>
                <a:gd name="connsiteX0" fmla="*/ 507207 w 507207"/>
                <a:gd name="connsiteY0" fmla="*/ 4355852 h 5134223"/>
                <a:gd name="connsiteX1" fmla="*/ 504825 w 507207"/>
                <a:gd name="connsiteY1" fmla="*/ 4408239 h 5134223"/>
                <a:gd name="connsiteX2" fmla="*/ 500063 w 507207"/>
                <a:gd name="connsiteY2" fmla="*/ 4434433 h 5134223"/>
                <a:gd name="connsiteX3" fmla="*/ 497682 w 507207"/>
                <a:gd name="connsiteY3" fmla="*/ 4486821 h 5134223"/>
                <a:gd name="connsiteX4" fmla="*/ 495300 w 507207"/>
                <a:gd name="connsiteY4" fmla="*/ 4553496 h 5134223"/>
                <a:gd name="connsiteX5" fmla="*/ 488157 w 507207"/>
                <a:gd name="connsiteY5" fmla="*/ 4584452 h 5134223"/>
                <a:gd name="connsiteX6" fmla="*/ 485775 w 507207"/>
                <a:gd name="connsiteY6" fmla="*/ 4627314 h 5134223"/>
                <a:gd name="connsiteX7" fmla="*/ 481013 w 507207"/>
                <a:gd name="connsiteY7" fmla="*/ 4651127 h 5134223"/>
                <a:gd name="connsiteX8" fmla="*/ 478632 w 507207"/>
                <a:gd name="connsiteY8" fmla="*/ 4665414 h 5134223"/>
                <a:gd name="connsiteX9" fmla="*/ 473869 w 507207"/>
                <a:gd name="connsiteY9" fmla="*/ 4722564 h 5134223"/>
                <a:gd name="connsiteX10" fmla="*/ 469107 w 507207"/>
                <a:gd name="connsiteY10" fmla="*/ 4736852 h 5134223"/>
                <a:gd name="connsiteX11" fmla="*/ 464344 w 507207"/>
                <a:gd name="connsiteY11" fmla="*/ 4755902 h 5134223"/>
                <a:gd name="connsiteX12" fmla="*/ 459582 w 507207"/>
                <a:gd name="connsiteY12" fmla="*/ 4786858 h 5134223"/>
                <a:gd name="connsiteX13" fmla="*/ 454819 w 507207"/>
                <a:gd name="connsiteY13" fmla="*/ 4794002 h 5134223"/>
                <a:gd name="connsiteX14" fmla="*/ 450057 w 507207"/>
                <a:gd name="connsiteY14" fmla="*/ 4815433 h 5134223"/>
                <a:gd name="connsiteX15" fmla="*/ 447675 w 507207"/>
                <a:gd name="connsiteY15" fmla="*/ 4822577 h 5134223"/>
                <a:gd name="connsiteX16" fmla="*/ 442913 w 507207"/>
                <a:gd name="connsiteY16" fmla="*/ 4855914 h 5134223"/>
                <a:gd name="connsiteX17" fmla="*/ 438150 w 507207"/>
                <a:gd name="connsiteY17" fmla="*/ 4863058 h 5134223"/>
                <a:gd name="connsiteX18" fmla="*/ 433388 w 507207"/>
                <a:gd name="connsiteY18" fmla="*/ 4877346 h 5134223"/>
                <a:gd name="connsiteX19" fmla="*/ 428625 w 507207"/>
                <a:gd name="connsiteY19" fmla="*/ 4898777 h 5134223"/>
                <a:gd name="connsiteX20" fmla="*/ 423863 w 507207"/>
                <a:gd name="connsiteY20" fmla="*/ 4913064 h 5134223"/>
                <a:gd name="connsiteX21" fmla="*/ 421482 w 507207"/>
                <a:gd name="connsiteY21" fmla="*/ 4920208 h 5134223"/>
                <a:gd name="connsiteX22" fmla="*/ 419100 w 507207"/>
                <a:gd name="connsiteY22" fmla="*/ 4929733 h 5134223"/>
                <a:gd name="connsiteX23" fmla="*/ 411957 w 507207"/>
                <a:gd name="connsiteY23" fmla="*/ 4944021 h 5134223"/>
                <a:gd name="connsiteX24" fmla="*/ 404813 w 507207"/>
                <a:gd name="connsiteY24" fmla="*/ 4965452 h 5134223"/>
                <a:gd name="connsiteX25" fmla="*/ 402432 w 507207"/>
                <a:gd name="connsiteY25" fmla="*/ 4972596 h 5134223"/>
                <a:gd name="connsiteX26" fmla="*/ 400050 w 507207"/>
                <a:gd name="connsiteY26" fmla="*/ 4979739 h 5134223"/>
                <a:gd name="connsiteX27" fmla="*/ 397669 w 507207"/>
                <a:gd name="connsiteY27" fmla="*/ 4989264 h 5134223"/>
                <a:gd name="connsiteX28" fmla="*/ 392907 w 507207"/>
                <a:gd name="connsiteY28" fmla="*/ 5003552 h 5134223"/>
                <a:gd name="connsiteX29" fmla="*/ 385763 w 507207"/>
                <a:gd name="connsiteY29" fmla="*/ 5010696 h 5134223"/>
                <a:gd name="connsiteX30" fmla="*/ 373857 w 507207"/>
                <a:gd name="connsiteY30" fmla="*/ 5034508 h 5134223"/>
                <a:gd name="connsiteX31" fmla="*/ 373857 w 507207"/>
                <a:gd name="connsiteY31" fmla="*/ 5034508 h 5134223"/>
                <a:gd name="connsiteX32" fmla="*/ 364332 w 507207"/>
                <a:gd name="connsiteY32" fmla="*/ 5048796 h 5134223"/>
                <a:gd name="connsiteX33" fmla="*/ 357188 w 507207"/>
                <a:gd name="connsiteY33" fmla="*/ 5063083 h 5134223"/>
                <a:gd name="connsiteX34" fmla="*/ 350044 w 507207"/>
                <a:gd name="connsiteY34" fmla="*/ 5067846 h 5134223"/>
                <a:gd name="connsiteX35" fmla="*/ 345282 w 507207"/>
                <a:gd name="connsiteY35" fmla="*/ 5074989 h 5134223"/>
                <a:gd name="connsiteX36" fmla="*/ 342900 w 507207"/>
                <a:gd name="connsiteY36" fmla="*/ 5082133 h 5134223"/>
                <a:gd name="connsiteX37" fmla="*/ 335757 w 507207"/>
                <a:gd name="connsiteY37" fmla="*/ 5086896 h 5134223"/>
                <a:gd name="connsiteX38" fmla="*/ 316707 w 507207"/>
                <a:gd name="connsiteY38" fmla="*/ 5103564 h 5134223"/>
                <a:gd name="connsiteX39" fmla="*/ 302419 w 507207"/>
                <a:gd name="connsiteY39" fmla="*/ 5108327 h 5134223"/>
                <a:gd name="connsiteX40" fmla="*/ 295275 w 507207"/>
                <a:gd name="connsiteY40" fmla="*/ 5113089 h 5134223"/>
                <a:gd name="connsiteX41" fmla="*/ 288132 w 507207"/>
                <a:gd name="connsiteY41" fmla="*/ 5120233 h 5134223"/>
                <a:gd name="connsiteX42" fmla="*/ 276225 w 507207"/>
                <a:gd name="connsiteY42" fmla="*/ 5122614 h 5134223"/>
                <a:gd name="connsiteX43" fmla="*/ 269082 w 507207"/>
                <a:gd name="connsiteY43" fmla="*/ 5124996 h 5134223"/>
                <a:gd name="connsiteX44" fmla="*/ 254794 w 507207"/>
                <a:gd name="connsiteY44" fmla="*/ 5132139 h 5134223"/>
                <a:gd name="connsiteX45" fmla="*/ 230982 w 507207"/>
                <a:gd name="connsiteY45" fmla="*/ 5124996 h 5134223"/>
                <a:gd name="connsiteX46" fmla="*/ 223838 w 507207"/>
                <a:gd name="connsiteY46" fmla="*/ 5122614 h 5134223"/>
                <a:gd name="connsiteX47" fmla="*/ 209550 w 507207"/>
                <a:gd name="connsiteY47" fmla="*/ 5113089 h 5134223"/>
                <a:gd name="connsiteX48" fmla="*/ 202407 w 507207"/>
                <a:gd name="connsiteY48" fmla="*/ 5110708 h 5134223"/>
                <a:gd name="connsiteX49" fmla="*/ 188119 w 507207"/>
                <a:gd name="connsiteY49" fmla="*/ 5098802 h 5134223"/>
                <a:gd name="connsiteX50" fmla="*/ 180975 w 507207"/>
                <a:gd name="connsiteY50" fmla="*/ 5084514 h 5134223"/>
                <a:gd name="connsiteX51" fmla="*/ 173832 w 507207"/>
                <a:gd name="connsiteY51" fmla="*/ 5079752 h 5134223"/>
                <a:gd name="connsiteX52" fmla="*/ 164307 w 507207"/>
                <a:gd name="connsiteY52" fmla="*/ 5065464 h 5134223"/>
                <a:gd name="connsiteX53" fmla="*/ 159544 w 507207"/>
                <a:gd name="connsiteY53" fmla="*/ 5058321 h 5134223"/>
                <a:gd name="connsiteX54" fmla="*/ 157163 w 507207"/>
                <a:gd name="connsiteY54" fmla="*/ 5051177 h 5134223"/>
                <a:gd name="connsiteX55" fmla="*/ 150019 w 507207"/>
                <a:gd name="connsiteY55" fmla="*/ 5046414 h 5134223"/>
                <a:gd name="connsiteX56" fmla="*/ 138113 w 507207"/>
                <a:gd name="connsiteY56" fmla="*/ 5027364 h 5134223"/>
                <a:gd name="connsiteX57" fmla="*/ 128588 w 507207"/>
                <a:gd name="connsiteY57" fmla="*/ 4998789 h 5134223"/>
                <a:gd name="connsiteX58" fmla="*/ 126207 w 507207"/>
                <a:gd name="connsiteY58" fmla="*/ 4991646 h 5134223"/>
                <a:gd name="connsiteX59" fmla="*/ 116682 w 507207"/>
                <a:gd name="connsiteY59" fmla="*/ 4977358 h 5134223"/>
                <a:gd name="connsiteX60" fmla="*/ 109538 w 507207"/>
                <a:gd name="connsiteY60" fmla="*/ 4960689 h 5134223"/>
                <a:gd name="connsiteX61" fmla="*/ 104775 w 507207"/>
                <a:gd name="connsiteY61" fmla="*/ 4946402 h 5134223"/>
                <a:gd name="connsiteX62" fmla="*/ 100013 w 507207"/>
                <a:gd name="connsiteY62" fmla="*/ 4932114 h 5134223"/>
                <a:gd name="connsiteX63" fmla="*/ 95250 w 507207"/>
                <a:gd name="connsiteY63" fmla="*/ 4917827 h 5134223"/>
                <a:gd name="connsiteX64" fmla="*/ 92869 w 507207"/>
                <a:gd name="connsiteY64" fmla="*/ 4910683 h 5134223"/>
                <a:gd name="connsiteX65" fmla="*/ 90488 w 507207"/>
                <a:gd name="connsiteY65" fmla="*/ 4886871 h 5134223"/>
                <a:gd name="connsiteX66" fmla="*/ 85725 w 507207"/>
                <a:gd name="connsiteY66" fmla="*/ 4872583 h 5134223"/>
                <a:gd name="connsiteX67" fmla="*/ 83344 w 507207"/>
                <a:gd name="connsiteY67" fmla="*/ 4865439 h 5134223"/>
                <a:gd name="connsiteX68" fmla="*/ 78582 w 507207"/>
                <a:gd name="connsiteY68" fmla="*/ 4851152 h 5134223"/>
                <a:gd name="connsiteX69" fmla="*/ 71438 w 507207"/>
                <a:gd name="connsiteY69" fmla="*/ 4827339 h 5134223"/>
                <a:gd name="connsiteX70" fmla="*/ 66675 w 507207"/>
                <a:gd name="connsiteY70" fmla="*/ 4810671 h 5134223"/>
                <a:gd name="connsiteX71" fmla="*/ 61913 w 507207"/>
                <a:gd name="connsiteY71" fmla="*/ 4796383 h 5134223"/>
                <a:gd name="connsiteX72" fmla="*/ 57150 w 507207"/>
                <a:gd name="connsiteY72" fmla="*/ 4770189 h 5134223"/>
                <a:gd name="connsiteX73" fmla="*/ 54769 w 507207"/>
                <a:gd name="connsiteY73" fmla="*/ 4755902 h 5134223"/>
                <a:gd name="connsiteX74" fmla="*/ 50007 w 507207"/>
                <a:gd name="connsiteY74" fmla="*/ 4741614 h 5134223"/>
                <a:gd name="connsiteX75" fmla="*/ 47625 w 507207"/>
                <a:gd name="connsiteY75" fmla="*/ 4732089 h 5134223"/>
                <a:gd name="connsiteX76" fmla="*/ 42863 w 507207"/>
                <a:gd name="connsiteY76" fmla="*/ 4717802 h 5134223"/>
                <a:gd name="connsiteX77" fmla="*/ 38100 w 507207"/>
                <a:gd name="connsiteY77" fmla="*/ 4677321 h 5134223"/>
                <a:gd name="connsiteX78" fmla="*/ 33338 w 507207"/>
                <a:gd name="connsiteY78" fmla="*/ 4663033 h 5134223"/>
                <a:gd name="connsiteX79" fmla="*/ 30957 w 507207"/>
                <a:gd name="connsiteY79" fmla="*/ 4622552 h 5134223"/>
                <a:gd name="connsiteX80" fmla="*/ 28575 w 507207"/>
                <a:gd name="connsiteY80" fmla="*/ 4615408 h 5134223"/>
                <a:gd name="connsiteX81" fmla="*/ 26194 w 507207"/>
                <a:gd name="connsiteY81" fmla="*/ 4598739 h 5134223"/>
                <a:gd name="connsiteX82" fmla="*/ 23813 w 507207"/>
                <a:gd name="connsiteY82" fmla="*/ 4586833 h 5134223"/>
                <a:gd name="connsiteX83" fmla="*/ 21432 w 507207"/>
                <a:gd name="connsiteY83" fmla="*/ 4558258 h 5134223"/>
                <a:gd name="connsiteX84" fmla="*/ 19050 w 507207"/>
                <a:gd name="connsiteY84" fmla="*/ 4551114 h 5134223"/>
                <a:gd name="connsiteX85" fmla="*/ 16669 w 507207"/>
                <a:gd name="connsiteY85" fmla="*/ 4534446 h 5134223"/>
                <a:gd name="connsiteX86" fmla="*/ 14288 w 507207"/>
                <a:gd name="connsiteY86" fmla="*/ 4501108 h 5134223"/>
                <a:gd name="connsiteX87" fmla="*/ 11907 w 507207"/>
                <a:gd name="connsiteY87" fmla="*/ 4491583 h 5134223"/>
                <a:gd name="connsiteX88" fmla="*/ 9525 w 507207"/>
                <a:gd name="connsiteY88" fmla="*/ 4463008 h 5134223"/>
                <a:gd name="connsiteX89" fmla="*/ 7144 w 507207"/>
                <a:gd name="connsiteY89" fmla="*/ 4443958 h 5134223"/>
                <a:gd name="connsiteX90" fmla="*/ 4763 w 507207"/>
                <a:gd name="connsiteY90" fmla="*/ 4379664 h 5134223"/>
                <a:gd name="connsiteX91" fmla="*/ 2382 w 507207"/>
                <a:gd name="connsiteY91" fmla="*/ 4336802 h 5134223"/>
                <a:gd name="connsiteX92" fmla="*/ 0 w 507207"/>
                <a:gd name="connsiteY92" fmla="*/ 4327277 h 5134223"/>
                <a:gd name="connsiteX93" fmla="*/ 47154 w 507207"/>
                <a:gd name="connsiteY93" fmla="*/ 0 h 5134223"/>
                <a:gd name="connsiteX0" fmla="*/ 507207 w 507207"/>
                <a:gd name="connsiteY0" fmla="*/ 4427859 h 5206230"/>
                <a:gd name="connsiteX1" fmla="*/ 504825 w 507207"/>
                <a:gd name="connsiteY1" fmla="*/ 4480246 h 5206230"/>
                <a:gd name="connsiteX2" fmla="*/ 500063 w 507207"/>
                <a:gd name="connsiteY2" fmla="*/ 4506440 h 5206230"/>
                <a:gd name="connsiteX3" fmla="*/ 497682 w 507207"/>
                <a:gd name="connsiteY3" fmla="*/ 4558828 h 5206230"/>
                <a:gd name="connsiteX4" fmla="*/ 495300 w 507207"/>
                <a:gd name="connsiteY4" fmla="*/ 4625503 h 5206230"/>
                <a:gd name="connsiteX5" fmla="*/ 488157 w 507207"/>
                <a:gd name="connsiteY5" fmla="*/ 4656459 h 5206230"/>
                <a:gd name="connsiteX6" fmla="*/ 485775 w 507207"/>
                <a:gd name="connsiteY6" fmla="*/ 4699321 h 5206230"/>
                <a:gd name="connsiteX7" fmla="*/ 481013 w 507207"/>
                <a:gd name="connsiteY7" fmla="*/ 4723134 h 5206230"/>
                <a:gd name="connsiteX8" fmla="*/ 478632 w 507207"/>
                <a:gd name="connsiteY8" fmla="*/ 4737421 h 5206230"/>
                <a:gd name="connsiteX9" fmla="*/ 473869 w 507207"/>
                <a:gd name="connsiteY9" fmla="*/ 4794571 h 5206230"/>
                <a:gd name="connsiteX10" fmla="*/ 469107 w 507207"/>
                <a:gd name="connsiteY10" fmla="*/ 4808859 h 5206230"/>
                <a:gd name="connsiteX11" fmla="*/ 464344 w 507207"/>
                <a:gd name="connsiteY11" fmla="*/ 4827909 h 5206230"/>
                <a:gd name="connsiteX12" fmla="*/ 459582 w 507207"/>
                <a:gd name="connsiteY12" fmla="*/ 4858865 h 5206230"/>
                <a:gd name="connsiteX13" fmla="*/ 454819 w 507207"/>
                <a:gd name="connsiteY13" fmla="*/ 4866009 h 5206230"/>
                <a:gd name="connsiteX14" fmla="*/ 450057 w 507207"/>
                <a:gd name="connsiteY14" fmla="*/ 4887440 h 5206230"/>
                <a:gd name="connsiteX15" fmla="*/ 447675 w 507207"/>
                <a:gd name="connsiteY15" fmla="*/ 4894584 h 5206230"/>
                <a:gd name="connsiteX16" fmla="*/ 442913 w 507207"/>
                <a:gd name="connsiteY16" fmla="*/ 4927921 h 5206230"/>
                <a:gd name="connsiteX17" fmla="*/ 438150 w 507207"/>
                <a:gd name="connsiteY17" fmla="*/ 4935065 h 5206230"/>
                <a:gd name="connsiteX18" fmla="*/ 433388 w 507207"/>
                <a:gd name="connsiteY18" fmla="*/ 4949353 h 5206230"/>
                <a:gd name="connsiteX19" fmla="*/ 428625 w 507207"/>
                <a:gd name="connsiteY19" fmla="*/ 4970784 h 5206230"/>
                <a:gd name="connsiteX20" fmla="*/ 423863 w 507207"/>
                <a:gd name="connsiteY20" fmla="*/ 4985071 h 5206230"/>
                <a:gd name="connsiteX21" fmla="*/ 421482 w 507207"/>
                <a:gd name="connsiteY21" fmla="*/ 4992215 h 5206230"/>
                <a:gd name="connsiteX22" fmla="*/ 419100 w 507207"/>
                <a:gd name="connsiteY22" fmla="*/ 5001740 h 5206230"/>
                <a:gd name="connsiteX23" fmla="*/ 411957 w 507207"/>
                <a:gd name="connsiteY23" fmla="*/ 5016028 h 5206230"/>
                <a:gd name="connsiteX24" fmla="*/ 404813 w 507207"/>
                <a:gd name="connsiteY24" fmla="*/ 5037459 h 5206230"/>
                <a:gd name="connsiteX25" fmla="*/ 402432 w 507207"/>
                <a:gd name="connsiteY25" fmla="*/ 5044603 h 5206230"/>
                <a:gd name="connsiteX26" fmla="*/ 400050 w 507207"/>
                <a:gd name="connsiteY26" fmla="*/ 5051746 h 5206230"/>
                <a:gd name="connsiteX27" fmla="*/ 397669 w 507207"/>
                <a:gd name="connsiteY27" fmla="*/ 5061271 h 5206230"/>
                <a:gd name="connsiteX28" fmla="*/ 392907 w 507207"/>
                <a:gd name="connsiteY28" fmla="*/ 5075559 h 5206230"/>
                <a:gd name="connsiteX29" fmla="*/ 385763 w 507207"/>
                <a:gd name="connsiteY29" fmla="*/ 5082703 h 5206230"/>
                <a:gd name="connsiteX30" fmla="*/ 373857 w 507207"/>
                <a:gd name="connsiteY30" fmla="*/ 5106515 h 5206230"/>
                <a:gd name="connsiteX31" fmla="*/ 373857 w 507207"/>
                <a:gd name="connsiteY31" fmla="*/ 5106515 h 5206230"/>
                <a:gd name="connsiteX32" fmla="*/ 364332 w 507207"/>
                <a:gd name="connsiteY32" fmla="*/ 5120803 h 5206230"/>
                <a:gd name="connsiteX33" fmla="*/ 357188 w 507207"/>
                <a:gd name="connsiteY33" fmla="*/ 5135090 h 5206230"/>
                <a:gd name="connsiteX34" fmla="*/ 350044 w 507207"/>
                <a:gd name="connsiteY34" fmla="*/ 5139853 h 5206230"/>
                <a:gd name="connsiteX35" fmla="*/ 345282 w 507207"/>
                <a:gd name="connsiteY35" fmla="*/ 5146996 h 5206230"/>
                <a:gd name="connsiteX36" fmla="*/ 342900 w 507207"/>
                <a:gd name="connsiteY36" fmla="*/ 5154140 h 5206230"/>
                <a:gd name="connsiteX37" fmla="*/ 335757 w 507207"/>
                <a:gd name="connsiteY37" fmla="*/ 5158903 h 5206230"/>
                <a:gd name="connsiteX38" fmla="*/ 316707 w 507207"/>
                <a:gd name="connsiteY38" fmla="*/ 5175571 h 5206230"/>
                <a:gd name="connsiteX39" fmla="*/ 302419 w 507207"/>
                <a:gd name="connsiteY39" fmla="*/ 5180334 h 5206230"/>
                <a:gd name="connsiteX40" fmla="*/ 295275 w 507207"/>
                <a:gd name="connsiteY40" fmla="*/ 5185096 h 5206230"/>
                <a:gd name="connsiteX41" fmla="*/ 288132 w 507207"/>
                <a:gd name="connsiteY41" fmla="*/ 5192240 h 5206230"/>
                <a:gd name="connsiteX42" fmla="*/ 276225 w 507207"/>
                <a:gd name="connsiteY42" fmla="*/ 5194621 h 5206230"/>
                <a:gd name="connsiteX43" fmla="*/ 269082 w 507207"/>
                <a:gd name="connsiteY43" fmla="*/ 5197003 h 5206230"/>
                <a:gd name="connsiteX44" fmla="*/ 254794 w 507207"/>
                <a:gd name="connsiteY44" fmla="*/ 5204146 h 5206230"/>
                <a:gd name="connsiteX45" fmla="*/ 230982 w 507207"/>
                <a:gd name="connsiteY45" fmla="*/ 5197003 h 5206230"/>
                <a:gd name="connsiteX46" fmla="*/ 223838 w 507207"/>
                <a:gd name="connsiteY46" fmla="*/ 5194621 h 5206230"/>
                <a:gd name="connsiteX47" fmla="*/ 209550 w 507207"/>
                <a:gd name="connsiteY47" fmla="*/ 5185096 h 5206230"/>
                <a:gd name="connsiteX48" fmla="*/ 202407 w 507207"/>
                <a:gd name="connsiteY48" fmla="*/ 5182715 h 5206230"/>
                <a:gd name="connsiteX49" fmla="*/ 188119 w 507207"/>
                <a:gd name="connsiteY49" fmla="*/ 5170809 h 5206230"/>
                <a:gd name="connsiteX50" fmla="*/ 180975 w 507207"/>
                <a:gd name="connsiteY50" fmla="*/ 5156521 h 5206230"/>
                <a:gd name="connsiteX51" fmla="*/ 173832 w 507207"/>
                <a:gd name="connsiteY51" fmla="*/ 5151759 h 5206230"/>
                <a:gd name="connsiteX52" fmla="*/ 164307 w 507207"/>
                <a:gd name="connsiteY52" fmla="*/ 5137471 h 5206230"/>
                <a:gd name="connsiteX53" fmla="*/ 159544 w 507207"/>
                <a:gd name="connsiteY53" fmla="*/ 5130328 h 5206230"/>
                <a:gd name="connsiteX54" fmla="*/ 157163 w 507207"/>
                <a:gd name="connsiteY54" fmla="*/ 5123184 h 5206230"/>
                <a:gd name="connsiteX55" fmla="*/ 150019 w 507207"/>
                <a:gd name="connsiteY55" fmla="*/ 5118421 h 5206230"/>
                <a:gd name="connsiteX56" fmla="*/ 138113 w 507207"/>
                <a:gd name="connsiteY56" fmla="*/ 5099371 h 5206230"/>
                <a:gd name="connsiteX57" fmla="*/ 128588 w 507207"/>
                <a:gd name="connsiteY57" fmla="*/ 5070796 h 5206230"/>
                <a:gd name="connsiteX58" fmla="*/ 126207 w 507207"/>
                <a:gd name="connsiteY58" fmla="*/ 5063653 h 5206230"/>
                <a:gd name="connsiteX59" fmla="*/ 116682 w 507207"/>
                <a:gd name="connsiteY59" fmla="*/ 5049365 h 5206230"/>
                <a:gd name="connsiteX60" fmla="*/ 109538 w 507207"/>
                <a:gd name="connsiteY60" fmla="*/ 5032696 h 5206230"/>
                <a:gd name="connsiteX61" fmla="*/ 104775 w 507207"/>
                <a:gd name="connsiteY61" fmla="*/ 5018409 h 5206230"/>
                <a:gd name="connsiteX62" fmla="*/ 100013 w 507207"/>
                <a:gd name="connsiteY62" fmla="*/ 5004121 h 5206230"/>
                <a:gd name="connsiteX63" fmla="*/ 95250 w 507207"/>
                <a:gd name="connsiteY63" fmla="*/ 4989834 h 5206230"/>
                <a:gd name="connsiteX64" fmla="*/ 92869 w 507207"/>
                <a:gd name="connsiteY64" fmla="*/ 4982690 h 5206230"/>
                <a:gd name="connsiteX65" fmla="*/ 90488 w 507207"/>
                <a:gd name="connsiteY65" fmla="*/ 4958878 h 5206230"/>
                <a:gd name="connsiteX66" fmla="*/ 85725 w 507207"/>
                <a:gd name="connsiteY66" fmla="*/ 4944590 h 5206230"/>
                <a:gd name="connsiteX67" fmla="*/ 83344 w 507207"/>
                <a:gd name="connsiteY67" fmla="*/ 4937446 h 5206230"/>
                <a:gd name="connsiteX68" fmla="*/ 78582 w 507207"/>
                <a:gd name="connsiteY68" fmla="*/ 4923159 h 5206230"/>
                <a:gd name="connsiteX69" fmla="*/ 71438 w 507207"/>
                <a:gd name="connsiteY69" fmla="*/ 4899346 h 5206230"/>
                <a:gd name="connsiteX70" fmla="*/ 66675 w 507207"/>
                <a:gd name="connsiteY70" fmla="*/ 4882678 h 5206230"/>
                <a:gd name="connsiteX71" fmla="*/ 61913 w 507207"/>
                <a:gd name="connsiteY71" fmla="*/ 4868390 h 5206230"/>
                <a:gd name="connsiteX72" fmla="*/ 57150 w 507207"/>
                <a:gd name="connsiteY72" fmla="*/ 4842196 h 5206230"/>
                <a:gd name="connsiteX73" fmla="*/ 54769 w 507207"/>
                <a:gd name="connsiteY73" fmla="*/ 4827909 h 5206230"/>
                <a:gd name="connsiteX74" fmla="*/ 50007 w 507207"/>
                <a:gd name="connsiteY74" fmla="*/ 4813621 h 5206230"/>
                <a:gd name="connsiteX75" fmla="*/ 47625 w 507207"/>
                <a:gd name="connsiteY75" fmla="*/ 4804096 h 5206230"/>
                <a:gd name="connsiteX76" fmla="*/ 42863 w 507207"/>
                <a:gd name="connsiteY76" fmla="*/ 4789809 h 5206230"/>
                <a:gd name="connsiteX77" fmla="*/ 38100 w 507207"/>
                <a:gd name="connsiteY77" fmla="*/ 4749328 h 5206230"/>
                <a:gd name="connsiteX78" fmla="*/ 33338 w 507207"/>
                <a:gd name="connsiteY78" fmla="*/ 4735040 h 5206230"/>
                <a:gd name="connsiteX79" fmla="*/ 30957 w 507207"/>
                <a:gd name="connsiteY79" fmla="*/ 4694559 h 5206230"/>
                <a:gd name="connsiteX80" fmla="*/ 28575 w 507207"/>
                <a:gd name="connsiteY80" fmla="*/ 4687415 h 5206230"/>
                <a:gd name="connsiteX81" fmla="*/ 26194 w 507207"/>
                <a:gd name="connsiteY81" fmla="*/ 4670746 h 5206230"/>
                <a:gd name="connsiteX82" fmla="*/ 23813 w 507207"/>
                <a:gd name="connsiteY82" fmla="*/ 4658840 h 5206230"/>
                <a:gd name="connsiteX83" fmla="*/ 21432 w 507207"/>
                <a:gd name="connsiteY83" fmla="*/ 4630265 h 5206230"/>
                <a:gd name="connsiteX84" fmla="*/ 19050 w 507207"/>
                <a:gd name="connsiteY84" fmla="*/ 4623121 h 5206230"/>
                <a:gd name="connsiteX85" fmla="*/ 16669 w 507207"/>
                <a:gd name="connsiteY85" fmla="*/ 4606453 h 5206230"/>
                <a:gd name="connsiteX86" fmla="*/ 14288 w 507207"/>
                <a:gd name="connsiteY86" fmla="*/ 4573115 h 5206230"/>
                <a:gd name="connsiteX87" fmla="*/ 11907 w 507207"/>
                <a:gd name="connsiteY87" fmla="*/ 4563590 h 5206230"/>
                <a:gd name="connsiteX88" fmla="*/ 9525 w 507207"/>
                <a:gd name="connsiteY88" fmla="*/ 4535015 h 5206230"/>
                <a:gd name="connsiteX89" fmla="*/ 7144 w 507207"/>
                <a:gd name="connsiteY89" fmla="*/ 4515965 h 5206230"/>
                <a:gd name="connsiteX90" fmla="*/ 4763 w 507207"/>
                <a:gd name="connsiteY90" fmla="*/ 4451671 h 5206230"/>
                <a:gd name="connsiteX91" fmla="*/ 2382 w 507207"/>
                <a:gd name="connsiteY91" fmla="*/ 4408809 h 5206230"/>
                <a:gd name="connsiteX92" fmla="*/ 0 w 507207"/>
                <a:gd name="connsiteY92" fmla="*/ 4399284 h 5206230"/>
                <a:gd name="connsiteX93" fmla="*/ 47154 w 507207"/>
                <a:gd name="connsiteY93" fmla="*/ 0 h 5206230"/>
                <a:gd name="connsiteX0" fmla="*/ 533549 w 533549"/>
                <a:gd name="connsiteY0" fmla="*/ 4427859 h 5206230"/>
                <a:gd name="connsiteX1" fmla="*/ 531167 w 533549"/>
                <a:gd name="connsiteY1" fmla="*/ 4480246 h 5206230"/>
                <a:gd name="connsiteX2" fmla="*/ 526405 w 533549"/>
                <a:gd name="connsiteY2" fmla="*/ 4506440 h 5206230"/>
                <a:gd name="connsiteX3" fmla="*/ 524024 w 533549"/>
                <a:gd name="connsiteY3" fmla="*/ 4558828 h 5206230"/>
                <a:gd name="connsiteX4" fmla="*/ 521642 w 533549"/>
                <a:gd name="connsiteY4" fmla="*/ 4625503 h 5206230"/>
                <a:gd name="connsiteX5" fmla="*/ 514499 w 533549"/>
                <a:gd name="connsiteY5" fmla="*/ 4656459 h 5206230"/>
                <a:gd name="connsiteX6" fmla="*/ 512117 w 533549"/>
                <a:gd name="connsiteY6" fmla="*/ 4699321 h 5206230"/>
                <a:gd name="connsiteX7" fmla="*/ 507355 w 533549"/>
                <a:gd name="connsiteY7" fmla="*/ 4723134 h 5206230"/>
                <a:gd name="connsiteX8" fmla="*/ 504974 w 533549"/>
                <a:gd name="connsiteY8" fmla="*/ 4737421 h 5206230"/>
                <a:gd name="connsiteX9" fmla="*/ 500211 w 533549"/>
                <a:gd name="connsiteY9" fmla="*/ 4794571 h 5206230"/>
                <a:gd name="connsiteX10" fmla="*/ 495449 w 533549"/>
                <a:gd name="connsiteY10" fmla="*/ 4808859 h 5206230"/>
                <a:gd name="connsiteX11" fmla="*/ 490686 w 533549"/>
                <a:gd name="connsiteY11" fmla="*/ 4827909 h 5206230"/>
                <a:gd name="connsiteX12" fmla="*/ 485924 w 533549"/>
                <a:gd name="connsiteY12" fmla="*/ 4858865 h 5206230"/>
                <a:gd name="connsiteX13" fmla="*/ 481161 w 533549"/>
                <a:gd name="connsiteY13" fmla="*/ 4866009 h 5206230"/>
                <a:gd name="connsiteX14" fmla="*/ 476399 w 533549"/>
                <a:gd name="connsiteY14" fmla="*/ 4887440 h 5206230"/>
                <a:gd name="connsiteX15" fmla="*/ 474017 w 533549"/>
                <a:gd name="connsiteY15" fmla="*/ 4894584 h 5206230"/>
                <a:gd name="connsiteX16" fmla="*/ 469255 w 533549"/>
                <a:gd name="connsiteY16" fmla="*/ 4927921 h 5206230"/>
                <a:gd name="connsiteX17" fmla="*/ 464492 w 533549"/>
                <a:gd name="connsiteY17" fmla="*/ 4935065 h 5206230"/>
                <a:gd name="connsiteX18" fmla="*/ 459730 w 533549"/>
                <a:gd name="connsiteY18" fmla="*/ 4949353 h 5206230"/>
                <a:gd name="connsiteX19" fmla="*/ 454967 w 533549"/>
                <a:gd name="connsiteY19" fmla="*/ 4970784 h 5206230"/>
                <a:gd name="connsiteX20" fmla="*/ 450205 w 533549"/>
                <a:gd name="connsiteY20" fmla="*/ 4985071 h 5206230"/>
                <a:gd name="connsiteX21" fmla="*/ 447824 w 533549"/>
                <a:gd name="connsiteY21" fmla="*/ 4992215 h 5206230"/>
                <a:gd name="connsiteX22" fmla="*/ 445442 w 533549"/>
                <a:gd name="connsiteY22" fmla="*/ 5001740 h 5206230"/>
                <a:gd name="connsiteX23" fmla="*/ 438299 w 533549"/>
                <a:gd name="connsiteY23" fmla="*/ 5016028 h 5206230"/>
                <a:gd name="connsiteX24" fmla="*/ 431155 w 533549"/>
                <a:gd name="connsiteY24" fmla="*/ 5037459 h 5206230"/>
                <a:gd name="connsiteX25" fmla="*/ 428774 w 533549"/>
                <a:gd name="connsiteY25" fmla="*/ 5044603 h 5206230"/>
                <a:gd name="connsiteX26" fmla="*/ 426392 w 533549"/>
                <a:gd name="connsiteY26" fmla="*/ 5051746 h 5206230"/>
                <a:gd name="connsiteX27" fmla="*/ 424011 w 533549"/>
                <a:gd name="connsiteY27" fmla="*/ 5061271 h 5206230"/>
                <a:gd name="connsiteX28" fmla="*/ 419249 w 533549"/>
                <a:gd name="connsiteY28" fmla="*/ 5075559 h 5206230"/>
                <a:gd name="connsiteX29" fmla="*/ 412105 w 533549"/>
                <a:gd name="connsiteY29" fmla="*/ 5082703 h 5206230"/>
                <a:gd name="connsiteX30" fmla="*/ 400199 w 533549"/>
                <a:gd name="connsiteY30" fmla="*/ 5106515 h 5206230"/>
                <a:gd name="connsiteX31" fmla="*/ 400199 w 533549"/>
                <a:gd name="connsiteY31" fmla="*/ 5106515 h 5206230"/>
                <a:gd name="connsiteX32" fmla="*/ 390674 w 533549"/>
                <a:gd name="connsiteY32" fmla="*/ 5120803 h 5206230"/>
                <a:gd name="connsiteX33" fmla="*/ 383530 w 533549"/>
                <a:gd name="connsiteY33" fmla="*/ 5135090 h 5206230"/>
                <a:gd name="connsiteX34" fmla="*/ 376386 w 533549"/>
                <a:gd name="connsiteY34" fmla="*/ 5139853 h 5206230"/>
                <a:gd name="connsiteX35" fmla="*/ 371624 w 533549"/>
                <a:gd name="connsiteY35" fmla="*/ 5146996 h 5206230"/>
                <a:gd name="connsiteX36" fmla="*/ 369242 w 533549"/>
                <a:gd name="connsiteY36" fmla="*/ 5154140 h 5206230"/>
                <a:gd name="connsiteX37" fmla="*/ 362099 w 533549"/>
                <a:gd name="connsiteY37" fmla="*/ 5158903 h 5206230"/>
                <a:gd name="connsiteX38" fmla="*/ 343049 w 533549"/>
                <a:gd name="connsiteY38" fmla="*/ 5175571 h 5206230"/>
                <a:gd name="connsiteX39" fmla="*/ 328761 w 533549"/>
                <a:gd name="connsiteY39" fmla="*/ 5180334 h 5206230"/>
                <a:gd name="connsiteX40" fmla="*/ 321617 w 533549"/>
                <a:gd name="connsiteY40" fmla="*/ 5185096 h 5206230"/>
                <a:gd name="connsiteX41" fmla="*/ 314474 w 533549"/>
                <a:gd name="connsiteY41" fmla="*/ 5192240 h 5206230"/>
                <a:gd name="connsiteX42" fmla="*/ 302567 w 533549"/>
                <a:gd name="connsiteY42" fmla="*/ 5194621 h 5206230"/>
                <a:gd name="connsiteX43" fmla="*/ 295424 w 533549"/>
                <a:gd name="connsiteY43" fmla="*/ 5197003 h 5206230"/>
                <a:gd name="connsiteX44" fmla="*/ 281136 w 533549"/>
                <a:gd name="connsiteY44" fmla="*/ 5204146 h 5206230"/>
                <a:gd name="connsiteX45" fmla="*/ 257324 w 533549"/>
                <a:gd name="connsiteY45" fmla="*/ 5197003 h 5206230"/>
                <a:gd name="connsiteX46" fmla="*/ 250180 w 533549"/>
                <a:gd name="connsiteY46" fmla="*/ 5194621 h 5206230"/>
                <a:gd name="connsiteX47" fmla="*/ 235892 w 533549"/>
                <a:gd name="connsiteY47" fmla="*/ 5185096 h 5206230"/>
                <a:gd name="connsiteX48" fmla="*/ 228749 w 533549"/>
                <a:gd name="connsiteY48" fmla="*/ 5182715 h 5206230"/>
                <a:gd name="connsiteX49" fmla="*/ 214461 w 533549"/>
                <a:gd name="connsiteY49" fmla="*/ 5170809 h 5206230"/>
                <a:gd name="connsiteX50" fmla="*/ 207317 w 533549"/>
                <a:gd name="connsiteY50" fmla="*/ 5156521 h 5206230"/>
                <a:gd name="connsiteX51" fmla="*/ 200174 w 533549"/>
                <a:gd name="connsiteY51" fmla="*/ 5151759 h 5206230"/>
                <a:gd name="connsiteX52" fmla="*/ 190649 w 533549"/>
                <a:gd name="connsiteY52" fmla="*/ 5137471 h 5206230"/>
                <a:gd name="connsiteX53" fmla="*/ 185886 w 533549"/>
                <a:gd name="connsiteY53" fmla="*/ 5130328 h 5206230"/>
                <a:gd name="connsiteX54" fmla="*/ 183505 w 533549"/>
                <a:gd name="connsiteY54" fmla="*/ 5123184 h 5206230"/>
                <a:gd name="connsiteX55" fmla="*/ 176361 w 533549"/>
                <a:gd name="connsiteY55" fmla="*/ 5118421 h 5206230"/>
                <a:gd name="connsiteX56" fmla="*/ 164455 w 533549"/>
                <a:gd name="connsiteY56" fmla="*/ 5099371 h 5206230"/>
                <a:gd name="connsiteX57" fmla="*/ 154930 w 533549"/>
                <a:gd name="connsiteY57" fmla="*/ 5070796 h 5206230"/>
                <a:gd name="connsiteX58" fmla="*/ 152549 w 533549"/>
                <a:gd name="connsiteY58" fmla="*/ 5063653 h 5206230"/>
                <a:gd name="connsiteX59" fmla="*/ 143024 w 533549"/>
                <a:gd name="connsiteY59" fmla="*/ 5049365 h 5206230"/>
                <a:gd name="connsiteX60" fmla="*/ 135880 w 533549"/>
                <a:gd name="connsiteY60" fmla="*/ 5032696 h 5206230"/>
                <a:gd name="connsiteX61" fmla="*/ 131117 w 533549"/>
                <a:gd name="connsiteY61" fmla="*/ 5018409 h 5206230"/>
                <a:gd name="connsiteX62" fmla="*/ 126355 w 533549"/>
                <a:gd name="connsiteY62" fmla="*/ 5004121 h 5206230"/>
                <a:gd name="connsiteX63" fmla="*/ 121592 w 533549"/>
                <a:gd name="connsiteY63" fmla="*/ 4989834 h 5206230"/>
                <a:gd name="connsiteX64" fmla="*/ 119211 w 533549"/>
                <a:gd name="connsiteY64" fmla="*/ 4982690 h 5206230"/>
                <a:gd name="connsiteX65" fmla="*/ 116830 w 533549"/>
                <a:gd name="connsiteY65" fmla="*/ 4958878 h 5206230"/>
                <a:gd name="connsiteX66" fmla="*/ 112067 w 533549"/>
                <a:gd name="connsiteY66" fmla="*/ 4944590 h 5206230"/>
                <a:gd name="connsiteX67" fmla="*/ 109686 w 533549"/>
                <a:gd name="connsiteY67" fmla="*/ 4937446 h 5206230"/>
                <a:gd name="connsiteX68" fmla="*/ 104924 w 533549"/>
                <a:gd name="connsiteY68" fmla="*/ 4923159 h 5206230"/>
                <a:gd name="connsiteX69" fmla="*/ 97780 w 533549"/>
                <a:gd name="connsiteY69" fmla="*/ 4899346 h 5206230"/>
                <a:gd name="connsiteX70" fmla="*/ 93017 w 533549"/>
                <a:gd name="connsiteY70" fmla="*/ 4882678 h 5206230"/>
                <a:gd name="connsiteX71" fmla="*/ 88255 w 533549"/>
                <a:gd name="connsiteY71" fmla="*/ 4868390 h 5206230"/>
                <a:gd name="connsiteX72" fmla="*/ 83492 w 533549"/>
                <a:gd name="connsiteY72" fmla="*/ 4842196 h 5206230"/>
                <a:gd name="connsiteX73" fmla="*/ 81111 w 533549"/>
                <a:gd name="connsiteY73" fmla="*/ 4827909 h 5206230"/>
                <a:gd name="connsiteX74" fmla="*/ 76349 w 533549"/>
                <a:gd name="connsiteY74" fmla="*/ 4813621 h 5206230"/>
                <a:gd name="connsiteX75" fmla="*/ 73967 w 533549"/>
                <a:gd name="connsiteY75" fmla="*/ 4804096 h 5206230"/>
                <a:gd name="connsiteX76" fmla="*/ 69205 w 533549"/>
                <a:gd name="connsiteY76" fmla="*/ 4789809 h 5206230"/>
                <a:gd name="connsiteX77" fmla="*/ 64442 w 533549"/>
                <a:gd name="connsiteY77" fmla="*/ 4749328 h 5206230"/>
                <a:gd name="connsiteX78" fmla="*/ 59680 w 533549"/>
                <a:gd name="connsiteY78" fmla="*/ 4735040 h 5206230"/>
                <a:gd name="connsiteX79" fmla="*/ 57299 w 533549"/>
                <a:gd name="connsiteY79" fmla="*/ 4694559 h 5206230"/>
                <a:gd name="connsiteX80" fmla="*/ 54917 w 533549"/>
                <a:gd name="connsiteY80" fmla="*/ 4687415 h 5206230"/>
                <a:gd name="connsiteX81" fmla="*/ 52536 w 533549"/>
                <a:gd name="connsiteY81" fmla="*/ 4670746 h 5206230"/>
                <a:gd name="connsiteX82" fmla="*/ 50155 w 533549"/>
                <a:gd name="connsiteY82" fmla="*/ 4658840 h 5206230"/>
                <a:gd name="connsiteX83" fmla="*/ 47774 w 533549"/>
                <a:gd name="connsiteY83" fmla="*/ 4630265 h 5206230"/>
                <a:gd name="connsiteX84" fmla="*/ 45392 w 533549"/>
                <a:gd name="connsiteY84" fmla="*/ 4623121 h 5206230"/>
                <a:gd name="connsiteX85" fmla="*/ 43011 w 533549"/>
                <a:gd name="connsiteY85" fmla="*/ 4606453 h 5206230"/>
                <a:gd name="connsiteX86" fmla="*/ 40630 w 533549"/>
                <a:gd name="connsiteY86" fmla="*/ 4573115 h 5206230"/>
                <a:gd name="connsiteX87" fmla="*/ 38249 w 533549"/>
                <a:gd name="connsiteY87" fmla="*/ 4563590 h 5206230"/>
                <a:gd name="connsiteX88" fmla="*/ 35867 w 533549"/>
                <a:gd name="connsiteY88" fmla="*/ 4535015 h 5206230"/>
                <a:gd name="connsiteX89" fmla="*/ 33486 w 533549"/>
                <a:gd name="connsiteY89" fmla="*/ 4515965 h 5206230"/>
                <a:gd name="connsiteX90" fmla="*/ 31105 w 533549"/>
                <a:gd name="connsiteY90" fmla="*/ 4451671 h 5206230"/>
                <a:gd name="connsiteX91" fmla="*/ 28724 w 533549"/>
                <a:gd name="connsiteY91" fmla="*/ 4408809 h 5206230"/>
                <a:gd name="connsiteX92" fmla="*/ 26342 w 533549"/>
                <a:gd name="connsiteY92" fmla="*/ 4399284 h 5206230"/>
                <a:gd name="connsiteX93" fmla="*/ 1488 w 533549"/>
                <a:gd name="connsiteY93" fmla="*/ 0 h 5206230"/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93" fmla="*/ 507207 w 507207"/>
                <a:gd name="connsiteY93" fmla="*/ 28575 h 80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07207" h="806946">
                  <a:moveTo>
                    <a:pt x="507207" y="28575"/>
                  </a:moveTo>
                  <a:cubicBezTo>
                    <a:pt x="506413" y="46037"/>
                    <a:pt x="506071" y="63526"/>
                    <a:pt x="504825" y="80962"/>
                  </a:cubicBezTo>
                  <a:cubicBezTo>
                    <a:pt x="504486" y="85703"/>
                    <a:pt x="501121" y="101864"/>
                    <a:pt x="500063" y="107156"/>
                  </a:cubicBezTo>
                  <a:cubicBezTo>
                    <a:pt x="499269" y="124619"/>
                    <a:pt x="498381" y="142077"/>
                    <a:pt x="497682" y="159544"/>
                  </a:cubicBezTo>
                  <a:cubicBezTo>
                    <a:pt x="496793" y="181765"/>
                    <a:pt x="496606" y="204018"/>
                    <a:pt x="495300" y="226219"/>
                  </a:cubicBezTo>
                  <a:cubicBezTo>
                    <a:pt x="494683" y="236703"/>
                    <a:pt x="491459" y="247267"/>
                    <a:pt x="488157" y="257175"/>
                  </a:cubicBezTo>
                  <a:cubicBezTo>
                    <a:pt x="487363" y="271462"/>
                    <a:pt x="486916" y="285773"/>
                    <a:pt x="485775" y="300037"/>
                  </a:cubicBezTo>
                  <a:cubicBezTo>
                    <a:pt x="483177" y="332509"/>
                    <a:pt x="485107" y="305425"/>
                    <a:pt x="481013" y="323850"/>
                  </a:cubicBezTo>
                  <a:cubicBezTo>
                    <a:pt x="479966" y="328563"/>
                    <a:pt x="479426" y="333375"/>
                    <a:pt x="478632" y="338137"/>
                  </a:cubicBezTo>
                  <a:cubicBezTo>
                    <a:pt x="478428" y="340790"/>
                    <a:pt x="474772" y="390168"/>
                    <a:pt x="473869" y="395287"/>
                  </a:cubicBezTo>
                  <a:cubicBezTo>
                    <a:pt x="472997" y="400231"/>
                    <a:pt x="470092" y="404652"/>
                    <a:pt x="469107" y="409575"/>
                  </a:cubicBezTo>
                  <a:cubicBezTo>
                    <a:pt x="466233" y="423942"/>
                    <a:pt x="468005" y="417641"/>
                    <a:pt x="464344" y="428625"/>
                  </a:cubicBezTo>
                  <a:cubicBezTo>
                    <a:pt x="463866" y="432924"/>
                    <a:pt x="462675" y="452364"/>
                    <a:pt x="459582" y="459581"/>
                  </a:cubicBezTo>
                  <a:cubicBezTo>
                    <a:pt x="458455" y="462212"/>
                    <a:pt x="456407" y="464344"/>
                    <a:pt x="454819" y="466725"/>
                  </a:cubicBezTo>
                  <a:cubicBezTo>
                    <a:pt x="449457" y="482813"/>
                    <a:pt x="455648" y="463000"/>
                    <a:pt x="450057" y="488156"/>
                  </a:cubicBezTo>
                  <a:cubicBezTo>
                    <a:pt x="449512" y="490606"/>
                    <a:pt x="448469" y="492919"/>
                    <a:pt x="447675" y="495300"/>
                  </a:cubicBezTo>
                  <a:cubicBezTo>
                    <a:pt x="447255" y="499496"/>
                    <a:pt x="446290" y="520757"/>
                    <a:pt x="442913" y="528637"/>
                  </a:cubicBezTo>
                  <a:cubicBezTo>
                    <a:pt x="441786" y="531268"/>
                    <a:pt x="439738" y="533400"/>
                    <a:pt x="438150" y="535781"/>
                  </a:cubicBezTo>
                  <a:cubicBezTo>
                    <a:pt x="436563" y="540544"/>
                    <a:pt x="434372" y="545146"/>
                    <a:pt x="433388" y="550069"/>
                  </a:cubicBezTo>
                  <a:cubicBezTo>
                    <a:pt x="432026" y="556880"/>
                    <a:pt x="430646" y="564764"/>
                    <a:pt x="428625" y="571500"/>
                  </a:cubicBezTo>
                  <a:cubicBezTo>
                    <a:pt x="427182" y="576308"/>
                    <a:pt x="425450" y="581025"/>
                    <a:pt x="423863" y="585787"/>
                  </a:cubicBezTo>
                  <a:cubicBezTo>
                    <a:pt x="423069" y="588168"/>
                    <a:pt x="422091" y="590496"/>
                    <a:pt x="421482" y="592931"/>
                  </a:cubicBezTo>
                  <a:cubicBezTo>
                    <a:pt x="420688" y="596106"/>
                    <a:pt x="419999" y="599309"/>
                    <a:pt x="419100" y="602456"/>
                  </a:cubicBezTo>
                  <a:cubicBezTo>
                    <a:pt x="413888" y="620695"/>
                    <a:pt x="420307" y="597957"/>
                    <a:pt x="411957" y="616744"/>
                  </a:cubicBezTo>
                  <a:cubicBezTo>
                    <a:pt x="411951" y="616758"/>
                    <a:pt x="406006" y="634596"/>
                    <a:pt x="404813" y="638175"/>
                  </a:cubicBezTo>
                  <a:lnTo>
                    <a:pt x="402432" y="645319"/>
                  </a:lnTo>
                  <a:cubicBezTo>
                    <a:pt x="401638" y="647700"/>
                    <a:pt x="400659" y="650027"/>
                    <a:pt x="400050" y="652462"/>
                  </a:cubicBezTo>
                  <a:cubicBezTo>
                    <a:pt x="399256" y="655637"/>
                    <a:pt x="398609" y="658852"/>
                    <a:pt x="397669" y="661987"/>
                  </a:cubicBezTo>
                  <a:cubicBezTo>
                    <a:pt x="396227" y="666796"/>
                    <a:pt x="396457" y="672725"/>
                    <a:pt x="392907" y="676275"/>
                  </a:cubicBezTo>
                  <a:lnTo>
                    <a:pt x="385763" y="683419"/>
                  </a:lnTo>
                  <a:cubicBezTo>
                    <a:pt x="381994" y="698497"/>
                    <a:pt x="385197" y="690221"/>
                    <a:pt x="373857" y="707231"/>
                  </a:cubicBezTo>
                  <a:lnTo>
                    <a:pt x="373857" y="707231"/>
                  </a:lnTo>
                  <a:cubicBezTo>
                    <a:pt x="370410" y="717570"/>
                    <a:pt x="373250" y="712600"/>
                    <a:pt x="364332" y="721519"/>
                  </a:cubicBezTo>
                  <a:cubicBezTo>
                    <a:pt x="362395" y="727327"/>
                    <a:pt x="361802" y="731191"/>
                    <a:pt x="357188" y="735806"/>
                  </a:cubicBezTo>
                  <a:cubicBezTo>
                    <a:pt x="355164" y="737830"/>
                    <a:pt x="352425" y="738981"/>
                    <a:pt x="350044" y="740569"/>
                  </a:cubicBezTo>
                  <a:cubicBezTo>
                    <a:pt x="348457" y="742950"/>
                    <a:pt x="346562" y="745153"/>
                    <a:pt x="345282" y="747712"/>
                  </a:cubicBezTo>
                  <a:cubicBezTo>
                    <a:pt x="344159" y="749957"/>
                    <a:pt x="344468" y="752896"/>
                    <a:pt x="342900" y="754856"/>
                  </a:cubicBezTo>
                  <a:cubicBezTo>
                    <a:pt x="341112" y="757091"/>
                    <a:pt x="338138" y="758031"/>
                    <a:pt x="335757" y="759619"/>
                  </a:cubicBezTo>
                  <a:cubicBezTo>
                    <a:pt x="330200" y="767952"/>
                    <a:pt x="328611" y="772319"/>
                    <a:pt x="316707" y="776287"/>
                  </a:cubicBezTo>
                  <a:cubicBezTo>
                    <a:pt x="311944" y="777875"/>
                    <a:pt x="306596" y="778265"/>
                    <a:pt x="302419" y="781050"/>
                  </a:cubicBezTo>
                  <a:cubicBezTo>
                    <a:pt x="300038" y="782637"/>
                    <a:pt x="297474" y="783980"/>
                    <a:pt x="295275" y="785812"/>
                  </a:cubicBezTo>
                  <a:cubicBezTo>
                    <a:pt x="292688" y="787968"/>
                    <a:pt x="291144" y="791450"/>
                    <a:pt x="288132" y="792956"/>
                  </a:cubicBezTo>
                  <a:cubicBezTo>
                    <a:pt x="284512" y="794766"/>
                    <a:pt x="280152" y="794355"/>
                    <a:pt x="276225" y="795337"/>
                  </a:cubicBezTo>
                  <a:cubicBezTo>
                    <a:pt x="273790" y="795946"/>
                    <a:pt x="271327" y="796596"/>
                    <a:pt x="269082" y="797719"/>
                  </a:cubicBezTo>
                  <a:cubicBezTo>
                    <a:pt x="250628" y="806946"/>
                    <a:pt x="272741" y="798881"/>
                    <a:pt x="254794" y="804862"/>
                  </a:cubicBezTo>
                  <a:cubicBezTo>
                    <a:pt x="224483" y="800532"/>
                    <a:pt x="248306" y="806382"/>
                    <a:pt x="230982" y="797719"/>
                  </a:cubicBezTo>
                  <a:cubicBezTo>
                    <a:pt x="228737" y="796596"/>
                    <a:pt x="226032" y="796556"/>
                    <a:pt x="223838" y="795337"/>
                  </a:cubicBezTo>
                  <a:cubicBezTo>
                    <a:pt x="218834" y="792557"/>
                    <a:pt x="214980" y="787622"/>
                    <a:pt x="209550" y="785812"/>
                  </a:cubicBezTo>
                  <a:cubicBezTo>
                    <a:pt x="207169" y="785018"/>
                    <a:pt x="204652" y="784553"/>
                    <a:pt x="202407" y="783431"/>
                  </a:cubicBezTo>
                  <a:cubicBezTo>
                    <a:pt x="195775" y="780115"/>
                    <a:pt x="193387" y="776793"/>
                    <a:pt x="188119" y="771525"/>
                  </a:cubicBezTo>
                  <a:cubicBezTo>
                    <a:pt x="186182" y="765713"/>
                    <a:pt x="185592" y="761854"/>
                    <a:pt x="180975" y="757237"/>
                  </a:cubicBezTo>
                  <a:cubicBezTo>
                    <a:pt x="178952" y="755214"/>
                    <a:pt x="176213" y="754062"/>
                    <a:pt x="173832" y="752475"/>
                  </a:cubicBezTo>
                  <a:lnTo>
                    <a:pt x="164307" y="738187"/>
                  </a:lnTo>
                  <a:lnTo>
                    <a:pt x="159544" y="731044"/>
                  </a:lnTo>
                  <a:cubicBezTo>
                    <a:pt x="158750" y="728663"/>
                    <a:pt x="158731" y="725860"/>
                    <a:pt x="157163" y="723900"/>
                  </a:cubicBezTo>
                  <a:cubicBezTo>
                    <a:pt x="155375" y="721665"/>
                    <a:pt x="151536" y="721564"/>
                    <a:pt x="150019" y="719137"/>
                  </a:cubicBezTo>
                  <a:cubicBezTo>
                    <a:pt x="135850" y="696467"/>
                    <a:pt x="154281" y="710866"/>
                    <a:pt x="138113" y="700087"/>
                  </a:cubicBezTo>
                  <a:lnTo>
                    <a:pt x="128588" y="671512"/>
                  </a:lnTo>
                  <a:cubicBezTo>
                    <a:pt x="127794" y="669131"/>
                    <a:pt x="127599" y="666457"/>
                    <a:pt x="126207" y="664369"/>
                  </a:cubicBezTo>
                  <a:lnTo>
                    <a:pt x="116682" y="650081"/>
                  </a:lnTo>
                  <a:cubicBezTo>
                    <a:pt x="110381" y="624885"/>
                    <a:pt x="118935" y="654555"/>
                    <a:pt x="109538" y="633412"/>
                  </a:cubicBezTo>
                  <a:cubicBezTo>
                    <a:pt x="107499" y="628825"/>
                    <a:pt x="106363" y="623887"/>
                    <a:pt x="104775" y="619125"/>
                  </a:cubicBezTo>
                  <a:lnTo>
                    <a:pt x="100013" y="604837"/>
                  </a:lnTo>
                  <a:lnTo>
                    <a:pt x="95250" y="590550"/>
                  </a:lnTo>
                  <a:lnTo>
                    <a:pt x="92869" y="583406"/>
                  </a:lnTo>
                  <a:cubicBezTo>
                    <a:pt x="92075" y="575469"/>
                    <a:pt x="91958" y="567434"/>
                    <a:pt x="90488" y="559594"/>
                  </a:cubicBezTo>
                  <a:cubicBezTo>
                    <a:pt x="89563" y="554660"/>
                    <a:pt x="87313" y="550069"/>
                    <a:pt x="85725" y="545306"/>
                  </a:cubicBezTo>
                  <a:lnTo>
                    <a:pt x="83344" y="538162"/>
                  </a:lnTo>
                  <a:lnTo>
                    <a:pt x="78582" y="523875"/>
                  </a:lnTo>
                  <a:cubicBezTo>
                    <a:pt x="74983" y="509482"/>
                    <a:pt x="77234" y="517452"/>
                    <a:pt x="71438" y="500062"/>
                  </a:cubicBezTo>
                  <a:cubicBezTo>
                    <a:pt x="63436" y="476053"/>
                    <a:pt x="75646" y="513298"/>
                    <a:pt x="66675" y="483394"/>
                  </a:cubicBezTo>
                  <a:cubicBezTo>
                    <a:pt x="65232" y="478586"/>
                    <a:pt x="61913" y="469106"/>
                    <a:pt x="61913" y="469106"/>
                  </a:cubicBezTo>
                  <a:cubicBezTo>
                    <a:pt x="55859" y="426726"/>
                    <a:pt x="62765" y="470985"/>
                    <a:pt x="57150" y="442912"/>
                  </a:cubicBezTo>
                  <a:cubicBezTo>
                    <a:pt x="56203" y="438178"/>
                    <a:pt x="55940" y="433309"/>
                    <a:pt x="54769" y="428625"/>
                  </a:cubicBezTo>
                  <a:cubicBezTo>
                    <a:pt x="53552" y="423755"/>
                    <a:pt x="51225" y="419207"/>
                    <a:pt x="50007" y="414337"/>
                  </a:cubicBezTo>
                  <a:cubicBezTo>
                    <a:pt x="49213" y="411162"/>
                    <a:pt x="48565" y="407947"/>
                    <a:pt x="47625" y="404812"/>
                  </a:cubicBezTo>
                  <a:cubicBezTo>
                    <a:pt x="46182" y="400004"/>
                    <a:pt x="42863" y="390525"/>
                    <a:pt x="42863" y="390525"/>
                  </a:cubicBezTo>
                  <a:cubicBezTo>
                    <a:pt x="42027" y="381323"/>
                    <a:pt x="40833" y="360974"/>
                    <a:pt x="38100" y="350044"/>
                  </a:cubicBezTo>
                  <a:cubicBezTo>
                    <a:pt x="36882" y="345174"/>
                    <a:pt x="33338" y="335756"/>
                    <a:pt x="33338" y="335756"/>
                  </a:cubicBezTo>
                  <a:cubicBezTo>
                    <a:pt x="32544" y="322262"/>
                    <a:pt x="32302" y="308725"/>
                    <a:pt x="30957" y="295275"/>
                  </a:cubicBezTo>
                  <a:cubicBezTo>
                    <a:pt x="30707" y="292777"/>
                    <a:pt x="29067" y="290592"/>
                    <a:pt x="28575" y="288131"/>
                  </a:cubicBezTo>
                  <a:cubicBezTo>
                    <a:pt x="27474" y="282627"/>
                    <a:pt x="27117" y="276998"/>
                    <a:pt x="26194" y="271462"/>
                  </a:cubicBezTo>
                  <a:cubicBezTo>
                    <a:pt x="25529" y="267470"/>
                    <a:pt x="24607" y="263525"/>
                    <a:pt x="23813" y="259556"/>
                  </a:cubicBezTo>
                  <a:cubicBezTo>
                    <a:pt x="23019" y="250031"/>
                    <a:pt x="22695" y="240455"/>
                    <a:pt x="21432" y="230981"/>
                  </a:cubicBezTo>
                  <a:cubicBezTo>
                    <a:pt x="21100" y="228493"/>
                    <a:pt x="19542" y="226298"/>
                    <a:pt x="19050" y="223837"/>
                  </a:cubicBezTo>
                  <a:cubicBezTo>
                    <a:pt x="17949" y="218334"/>
                    <a:pt x="17463" y="212725"/>
                    <a:pt x="16669" y="207169"/>
                  </a:cubicBezTo>
                  <a:cubicBezTo>
                    <a:pt x="15875" y="196056"/>
                    <a:pt x="15518" y="184904"/>
                    <a:pt x="14288" y="173831"/>
                  </a:cubicBezTo>
                  <a:cubicBezTo>
                    <a:pt x="13927" y="170578"/>
                    <a:pt x="12313" y="167553"/>
                    <a:pt x="11907" y="164306"/>
                  </a:cubicBezTo>
                  <a:cubicBezTo>
                    <a:pt x="10721" y="154822"/>
                    <a:pt x="10476" y="145242"/>
                    <a:pt x="9525" y="135731"/>
                  </a:cubicBezTo>
                  <a:cubicBezTo>
                    <a:pt x="8888" y="129363"/>
                    <a:pt x="7938" y="123031"/>
                    <a:pt x="7144" y="116681"/>
                  </a:cubicBezTo>
                  <a:cubicBezTo>
                    <a:pt x="6350" y="95250"/>
                    <a:pt x="5715" y="73812"/>
                    <a:pt x="4763" y="52387"/>
                  </a:cubicBezTo>
                  <a:cubicBezTo>
                    <a:pt x="4128" y="38092"/>
                    <a:pt x="3678" y="23776"/>
                    <a:pt x="2382" y="9525"/>
                  </a:cubicBezTo>
                  <a:cubicBezTo>
                    <a:pt x="2086" y="6266"/>
                    <a:pt x="0" y="0"/>
                    <a:pt x="0" y="0"/>
                  </a:cubicBezTo>
                  <a:lnTo>
                    <a:pt x="507207" y="28575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55827" y="1484784"/>
              <a:ext cx="504056" cy="44644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3125" y="4787860"/>
              <a:ext cx="902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Cocoon</a:t>
              </a:r>
              <a:endParaRPr lang="en-US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347864" y="3304408"/>
              <a:ext cx="648072" cy="484632"/>
            </a:xfrm>
            <a:prstGeom prst="right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0800000">
              <a:off x="4814312" y="3296414"/>
              <a:ext cx="648072" cy="484632"/>
            </a:xfrm>
            <a:prstGeom prst="right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2451808" y="3692484"/>
              <a:ext cx="446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1953277" y="3677955"/>
              <a:ext cx="4429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69374" y="2073265"/>
              <a:ext cx="5077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/>
            <p:cNvSpPr/>
            <p:nvPr/>
          </p:nvSpPr>
          <p:spPr>
            <a:xfrm>
              <a:off x="4176090" y="4807416"/>
              <a:ext cx="507718" cy="1878116"/>
            </a:xfrm>
            <a:prstGeom prst="arc">
              <a:avLst>
                <a:gd name="adj1" fmla="val 342782"/>
                <a:gd name="adj2" fmla="val 543620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>
              <a:off x="3922231" y="4807416"/>
              <a:ext cx="507718" cy="1878116"/>
            </a:xfrm>
            <a:prstGeom prst="arc">
              <a:avLst>
                <a:gd name="adj1" fmla="val 342782"/>
                <a:gd name="adj2" fmla="val 5436201"/>
              </a:avLst>
            </a:prstGeom>
            <a:ln w="1905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flipH="1">
              <a:off x="4233388" y="5277369"/>
              <a:ext cx="378000" cy="1402059"/>
            </a:xfrm>
            <a:prstGeom prst="arc">
              <a:avLst>
                <a:gd name="adj1" fmla="val 5454510"/>
                <a:gd name="adj2" fmla="val 5409290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162337" y="1463355"/>
              <a:ext cx="52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178052" y="1494309"/>
              <a:ext cx="504056" cy="576064"/>
            </a:xfrm>
            <a:prstGeom prst="rect">
              <a:avLst/>
            </a:prstGeom>
            <a:solidFill>
              <a:schemeClr val="tx2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67944" y="159070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Head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Chord 29"/>
          <p:cNvSpPr/>
          <p:nvPr/>
        </p:nvSpPr>
        <p:spPr>
          <a:xfrm>
            <a:off x="5289175" y="1412775"/>
            <a:ext cx="2044529" cy="5282271"/>
          </a:xfrm>
          <a:prstGeom prst="chord">
            <a:avLst>
              <a:gd name="adj1" fmla="val 16179655"/>
              <a:gd name="adj2" fmla="val 16162276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6037014" y="5884068"/>
            <a:ext cx="507207" cy="806946"/>
          </a:xfrm>
          <a:custGeom>
            <a:avLst/>
            <a:gdLst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0" fmla="*/ 507207 w 507207"/>
              <a:gd name="connsiteY0" fmla="*/ 54769 h 833140"/>
              <a:gd name="connsiteX1" fmla="*/ 504825 w 507207"/>
              <a:gd name="connsiteY1" fmla="*/ 107156 h 833140"/>
              <a:gd name="connsiteX2" fmla="*/ 500063 w 507207"/>
              <a:gd name="connsiteY2" fmla="*/ 133350 h 833140"/>
              <a:gd name="connsiteX3" fmla="*/ 497682 w 507207"/>
              <a:gd name="connsiteY3" fmla="*/ 185738 h 833140"/>
              <a:gd name="connsiteX4" fmla="*/ 495300 w 507207"/>
              <a:gd name="connsiteY4" fmla="*/ 252413 h 833140"/>
              <a:gd name="connsiteX5" fmla="*/ 488157 w 507207"/>
              <a:gd name="connsiteY5" fmla="*/ 283369 h 833140"/>
              <a:gd name="connsiteX6" fmla="*/ 485775 w 507207"/>
              <a:gd name="connsiteY6" fmla="*/ 326231 h 833140"/>
              <a:gd name="connsiteX7" fmla="*/ 481013 w 507207"/>
              <a:gd name="connsiteY7" fmla="*/ 350044 h 833140"/>
              <a:gd name="connsiteX8" fmla="*/ 478632 w 507207"/>
              <a:gd name="connsiteY8" fmla="*/ 364331 h 833140"/>
              <a:gd name="connsiteX9" fmla="*/ 473869 w 507207"/>
              <a:gd name="connsiteY9" fmla="*/ 421481 h 833140"/>
              <a:gd name="connsiteX10" fmla="*/ 469107 w 507207"/>
              <a:gd name="connsiteY10" fmla="*/ 435769 h 833140"/>
              <a:gd name="connsiteX11" fmla="*/ 464344 w 507207"/>
              <a:gd name="connsiteY11" fmla="*/ 454819 h 833140"/>
              <a:gd name="connsiteX12" fmla="*/ 459582 w 507207"/>
              <a:gd name="connsiteY12" fmla="*/ 485775 h 833140"/>
              <a:gd name="connsiteX13" fmla="*/ 454819 w 507207"/>
              <a:gd name="connsiteY13" fmla="*/ 492919 h 833140"/>
              <a:gd name="connsiteX14" fmla="*/ 450057 w 507207"/>
              <a:gd name="connsiteY14" fmla="*/ 514350 h 833140"/>
              <a:gd name="connsiteX15" fmla="*/ 447675 w 507207"/>
              <a:gd name="connsiteY15" fmla="*/ 521494 h 833140"/>
              <a:gd name="connsiteX16" fmla="*/ 442913 w 507207"/>
              <a:gd name="connsiteY16" fmla="*/ 554831 h 833140"/>
              <a:gd name="connsiteX17" fmla="*/ 438150 w 507207"/>
              <a:gd name="connsiteY17" fmla="*/ 561975 h 833140"/>
              <a:gd name="connsiteX18" fmla="*/ 433388 w 507207"/>
              <a:gd name="connsiteY18" fmla="*/ 576263 h 833140"/>
              <a:gd name="connsiteX19" fmla="*/ 428625 w 507207"/>
              <a:gd name="connsiteY19" fmla="*/ 597694 h 833140"/>
              <a:gd name="connsiteX20" fmla="*/ 423863 w 507207"/>
              <a:gd name="connsiteY20" fmla="*/ 611981 h 833140"/>
              <a:gd name="connsiteX21" fmla="*/ 421482 w 507207"/>
              <a:gd name="connsiteY21" fmla="*/ 619125 h 833140"/>
              <a:gd name="connsiteX22" fmla="*/ 419100 w 507207"/>
              <a:gd name="connsiteY22" fmla="*/ 628650 h 833140"/>
              <a:gd name="connsiteX23" fmla="*/ 411957 w 507207"/>
              <a:gd name="connsiteY23" fmla="*/ 642938 h 833140"/>
              <a:gd name="connsiteX24" fmla="*/ 404813 w 507207"/>
              <a:gd name="connsiteY24" fmla="*/ 664369 h 833140"/>
              <a:gd name="connsiteX25" fmla="*/ 402432 w 507207"/>
              <a:gd name="connsiteY25" fmla="*/ 671513 h 833140"/>
              <a:gd name="connsiteX26" fmla="*/ 400050 w 507207"/>
              <a:gd name="connsiteY26" fmla="*/ 678656 h 833140"/>
              <a:gd name="connsiteX27" fmla="*/ 397669 w 507207"/>
              <a:gd name="connsiteY27" fmla="*/ 688181 h 833140"/>
              <a:gd name="connsiteX28" fmla="*/ 392907 w 507207"/>
              <a:gd name="connsiteY28" fmla="*/ 702469 h 833140"/>
              <a:gd name="connsiteX29" fmla="*/ 385763 w 507207"/>
              <a:gd name="connsiteY29" fmla="*/ 709613 h 833140"/>
              <a:gd name="connsiteX30" fmla="*/ 373857 w 507207"/>
              <a:gd name="connsiteY30" fmla="*/ 733425 h 833140"/>
              <a:gd name="connsiteX31" fmla="*/ 373857 w 507207"/>
              <a:gd name="connsiteY31" fmla="*/ 733425 h 833140"/>
              <a:gd name="connsiteX32" fmla="*/ 364332 w 507207"/>
              <a:gd name="connsiteY32" fmla="*/ 747713 h 833140"/>
              <a:gd name="connsiteX33" fmla="*/ 357188 w 507207"/>
              <a:gd name="connsiteY33" fmla="*/ 762000 h 833140"/>
              <a:gd name="connsiteX34" fmla="*/ 350044 w 507207"/>
              <a:gd name="connsiteY34" fmla="*/ 766763 h 833140"/>
              <a:gd name="connsiteX35" fmla="*/ 345282 w 507207"/>
              <a:gd name="connsiteY35" fmla="*/ 773906 h 833140"/>
              <a:gd name="connsiteX36" fmla="*/ 342900 w 507207"/>
              <a:gd name="connsiteY36" fmla="*/ 781050 h 833140"/>
              <a:gd name="connsiteX37" fmla="*/ 335757 w 507207"/>
              <a:gd name="connsiteY37" fmla="*/ 785813 h 833140"/>
              <a:gd name="connsiteX38" fmla="*/ 316707 w 507207"/>
              <a:gd name="connsiteY38" fmla="*/ 802481 h 833140"/>
              <a:gd name="connsiteX39" fmla="*/ 302419 w 507207"/>
              <a:gd name="connsiteY39" fmla="*/ 807244 h 833140"/>
              <a:gd name="connsiteX40" fmla="*/ 295275 w 507207"/>
              <a:gd name="connsiteY40" fmla="*/ 812006 h 833140"/>
              <a:gd name="connsiteX41" fmla="*/ 288132 w 507207"/>
              <a:gd name="connsiteY41" fmla="*/ 819150 h 833140"/>
              <a:gd name="connsiteX42" fmla="*/ 276225 w 507207"/>
              <a:gd name="connsiteY42" fmla="*/ 821531 h 833140"/>
              <a:gd name="connsiteX43" fmla="*/ 269082 w 507207"/>
              <a:gd name="connsiteY43" fmla="*/ 823913 h 833140"/>
              <a:gd name="connsiteX44" fmla="*/ 254794 w 507207"/>
              <a:gd name="connsiteY44" fmla="*/ 831056 h 833140"/>
              <a:gd name="connsiteX45" fmla="*/ 230982 w 507207"/>
              <a:gd name="connsiteY45" fmla="*/ 823913 h 833140"/>
              <a:gd name="connsiteX46" fmla="*/ 223838 w 507207"/>
              <a:gd name="connsiteY46" fmla="*/ 821531 h 833140"/>
              <a:gd name="connsiteX47" fmla="*/ 209550 w 507207"/>
              <a:gd name="connsiteY47" fmla="*/ 812006 h 833140"/>
              <a:gd name="connsiteX48" fmla="*/ 202407 w 507207"/>
              <a:gd name="connsiteY48" fmla="*/ 809625 h 833140"/>
              <a:gd name="connsiteX49" fmla="*/ 188119 w 507207"/>
              <a:gd name="connsiteY49" fmla="*/ 797719 h 833140"/>
              <a:gd name="connsiteX50" fmla="*/ 180975 w 507207"/>
              <a:gd name="connsiteY50" fmla="*/ 783431 h 833140"/>
              <a:gd name="connsiteX51" fmla="*/ 173832 w 507207"/>
              <a:gd name="connsiteY51" fmla="*/ 778669 h 833140"/>
              <a:gd name="connsiteX52" fmla="*/ 164307 w 507207"/>
              <a:gd name="connsiteY52" fmla="*/ 764381 h 833140"/>
              <a:gd name="connsiteX53" fmla="*/ 159544 w 507207"/>
              <a:gd name="connsiteY53" fmla="*/ 757238 h 833140"/>
              <a:gd name="connsiteX54" fmla="*/ 157163 w 507207"/>
              <a:gd name="connsiteY54" fmla="*/ 750094 h 833140"/>
              <a:gd name="connsiteX55" fmla="*/ 150019 w 507207"/>
              <a:gd name="connsiteY55" fmla="*/ 745331 h 833140"/>
              <a:gd name="connsiteX56" fmla="*/ 138113 w 507207"/>
              <a:gd name="connsiteY56" fmla="*/ 726281 h 833140"/>
              <a:gd name="connsiteX57" fmla="*/ 128588 w 507207"/>
              <a:gd name="connsiteY57" fmla="*/ 697706 h 833140"/>
              <a:gd name="connsiteX58" fmla="*/ 126207 w 507207"/>
              <a:gd name="connsiteY58" fmla="*/ 690563 h 833140"/>
              <a:gd name="connsiteX59" fmla="*/ 116682 w 507207"/>
              <a:gd name="connsiteY59" fmla="*/ 676275 h 833140"/>
              <a:gd name="connsiteX60" fmla="*/ 109538 w 507207"/>
              <a:gd name="connsiteY60" fmla="*/ 659606 h 833140"/>
              <a:gd name="connsiteX61" fmla="*/ 104775 w 507207"/>
              <a:gd name="connsiteY61" fmla="*/ 645319 h 833140"/>
              <a:gd name="connsiteX62" fmla="*/ 100013 w 507207"/>
              <a:gd name="connsiteY62" fmla="*/ 631031 h 833140"/>
              <a:gd name="connsiteX63" fmla="*/ 95250 w 507207"/>
              <a:gd name="connsiteY63" fmla="*/ 616744 h 833140"/>
              <a:gd name="connsiteX64" fmla="*/ 92869 w 507207"/>
              <a:gd name="connsiteY64" fmla="*/ 609600 h 833140"/>
              <a:gd name="connsiteX65" fmla="*/ 90488 w 507207"/>
              <a:gd name="connsiteY65" fmla="*/ 585788 h 833140"/>
              <a:gd name="connsiteX66" fmla="*/ 85725 w 507207"/>
              <a:gd name="connsiteY66" fmla="*/ 571500 h 833140"/>
              <a:gd name="connsiteX67" fmla="*/ 83344 w 507207"/>
              <a:gd name="connsiteY67" fmla="*/ 564356 h 833140"/>
              <a:gd name="connsiteX68" fmla="*/ 78582 w 507207"/>
              <a:gd name="connsiteY68" fmla="*/ 550069 h 833140"/>
              <a:gd name="connsiteX69" fmla="*/ 71438 w 507207"/>
              <a:gd name="connsiteY69" fmla="*/ 526256 h 833140"/>
              <a:gd name="connsiteX70" fmla="*/ 66675 w 507207"/>
              <a:gd name="connsiteY70" fmla="*/ 509588 h 833140"/>
              <a:gd name="connsiteX71" fmla="*/ 61913 w 507207"/>
              <a:gd name="connsiteY71" fmla="*/ 495300 h 833140"/>
              <a:gd name="connsiteX72" fmla="*/ 57150 w 507207"/>
              <a:gd name="connsiteY72" fmla="*/ 469106 h 833140"/>
              <a:gd name="connsiteX73" fmla="*/ 54769 w 507207"/>
              <a:gd name="connsiteY73" fmla="*/ 454819 h 833140"/>
              <a:gd name="connsiteX74" fmla="*/ 50007 w 507207"/>
              <a:gd name="connsiteY74" fmla="*/ 440531 h 833140"/>
              <a:gd name="connsiteX75" fmla="*/ 47625 w 507207"/>
              <a:gd name="connsiteY75" fmla="*/ 431006 h 833140"/>
              <a:gd name="connsiteX76" fmla="*/ 42863 w 507207"/>
              <a:gd name="connsiteY76" fmla="*/ 416719 h 833140"/>
              <a:gd name="connsiteX77" fmla="*/ 38100 w 507207"/>
              <a:gd name="connsiteY77" fmla="*/ 376238 h 833140"/>
              <a:gd name="connsiteX78" fmla="*/ 33338 w 507207"/>
              <a:gd name="connsiteY78" fmla="*/ 361950 h 833140"/>
              <a:gd name="connsiteX79" fmla="*/ 30957 w 507207"/>
              <a:gd name="connsiteY79" fmla="*/ 321469 h 833140"/>
              <a:gd name="connsiteX80" fmla="*/ 28575 w 507207"/>
              <a:gd name="connsiteY80" fmla="*/ 314325 h 833140"/>
              <a:gd name="connsiteX81" fmla="*/ 26194 w 507207"/>
              <a:gd name="connsiteY81" fmla="*/ 297656 h 833140"/>
              <a:gd name="connsiteX82" fmla="*/ 23813 w 507207"/>
              <a:gd name="connsiteY82" fmla="*/ 285750 h 833140"/>
              <a:gd name="connsiteX83" fmla="*/ 21432 w 507207"/>
              <a:gd name="connsiteY83" fmla="*/ 257175 h 833140"/>
              <a:gd name="connsiteX84" fmla="*/ 19050 w 507207"/>
              <a:gd name="connsiteY84" fmla="*/ 250031 h 833140"/>
              <a:gd name="connsiteX85" fmla="*/ 16669 w 507207"/>
              <a:gd name="connsiteY85" fmla="*/ 233363 h 833140"/>
              <a:gd name="connsiteX86" fmla="*/ 14288 w 507207"/>
              <a:gd name="connsiteY86" fmla="*/ 200025 h 833140"/>
              <a:gd name="connsiteX87" fmla="*/ 11907 w 507207"/>
              <a:gd name="connsiteY87" fmla="*/ 190500 h 833140"/>
              <a:gd name="connsiteX88" fmla="*/ 9525 w 507207"/>
              <a:gd name="connsiteY88" fmla="*/ 161925 h 833140"/>
              <a:gd name="connsiteX89" fmla="*/ 7144 w 507207"/>
              <a:gd name="connsiteY89" fmla="*/ 142875 h 833140"/>
              <a:gd name="connsiteX90" fmla="*/ 4763 w 507207"/>
              <a:gd name="connsiteY90" fmla="*/ 78581 h 833140"/>
              <a:gd name="connsiteX91" fmla="*/ 2382 w 507207"/>
              <a:gd name="connsiteY91" fmla="*/ 35719 h 833140"/>
              <a:gd name="connsiteX92" fmla="*/ 0 w 507207"/>
              <a:gd name="connsiteY92" fmla="*/ 26194 h 833140"/>
              <a:gd name="connsiteX93" fmla="*/ 7144 w 507207"/>
              <a:gd name="connsiteY93" fmla="*/ 0 h 833140"/>
              <a:gd name="connsiteX0" fmla="*/ 507207 w 507207"/>
              <a:gd name="connsiteY0" fmla="*/ 4355852 h 5134223"/>
              <a:gd name="connsiteX1" fmla="*/ 504825 w 507207"/>
              <a:gd name="connsiteY1" fmla="*/ 4408239 h 5134223"/>
              <a:gd name="connsiteX2" fmla="*/ 500063 w 507207"/>
              <a:gd name="connsiteY2" fmla="*/ 4434433 h 5134223"/>
              <a:gd name="connsiteX3" fmla="*/ 497682 w 507207"/>
              <a:gd name="connsiteY3" fmla="*/ 4486821 h 5134223"/>
              <a:gd name="connsiteX4" fmla="*/ 495300 w 507207"/>
              <a:gd name="connsiteY4" fmla="*/ 4553496 h 5134223"/>
              <a:gd name="connsiteX5" fmla="*/ 488157 w 507207"/>
              <a:gd name="connsiteY5" fmla="*/ 4584452 h 5134223"/>
              <a:gd name="connsiteX6" fmla="*/ 485775 w 507207"/>
              <a:gd name="connsiteY6" fmla="*/ 4627314 h 5134223"/>
              <a:gd name="connsiteX7" fmla="*/ 481013 w 507207"/>
              <a:gd name="connsiteY7" fmla="*/ 4651127 h 5134223"/>
              <a:gd name="connsiteX8" fmla="*/ 478632 w 507207"/>
              <a:gd name="connsiteY8" fmla="*/ 4665414 h 5134223"/>
              <a:gd name="connsiteX9" fmla="*/ 473869 w 507207"/>
              <a:gd name="connsiteY9" fmla="*/ 4722564 h 5134223"/>
              <a:gd name="connsiteX10" fmla="*/ 469107 w 507207"/>
              <a:gd name="connsiteY10" fmla="*/ 4736852 h 5134223"/>
              <a:gd name="connsiteX11" fmla="*/ 464344 w 507207"/>
              <a:gd name="connsiteY11" fmla="*/ 4755902 h 5134223"/>
              <a:gd name="connsiteX12" fmla="*/ 459582 w 507207"/>
              <a:gd name="connsiteY12" fmla="*/ 4786858 h 5134223"/>
              <a:gd name="connsiteX13" fmla="*/ 454819 w 507207"/>
              <a:gd name="connsiteY13" fmla="*/ 4794002 h 5134223"/>
              <a:gd name="connsiteX14" fmla="*/ 450057 w 507207"/>
              <a:gd name="connsiteY14" fmla="*/ 4815433 h 5134223"/>
              <a:gd name="connsiteX15" fmla="*/ 447675 w 507207"/>
              <a:gd name="connsiteY15" fmla="*/ 4822577 h 5134223"/>
              <a:gd name="connsiteX16" fmla="*/ 442913 w 507207"/>
              <a:gd name="connsiteY16" fmla="*/ 4855914 h 5134223"/>
              <a:gd name="connsiteX17" fmla="*/ 438150 w 507207"/>
              <a:gd name="connsiteY17" fmla="*/ 4863058 h 5134223"/>
              <a:gd name="connsiteX18" fmla="*/ 433388 w 507207"/>
              <a:gd name="connsiteY18" fmla="*/ 4877346 h 5134223"/>
              <a:gd name="connsiteX19" fmla="*/ 428625 w 507207"/>
              <a:gd name="connsiteY19" fmla="*/ 4898777 h 5134223"/>
              <a:gd name="connsiteX20" fmla="*/ 423863 w 507207"/>
              <a:gd name="connsiteY20" fmla="*/ 4913064 h 5134223"/>
              <a:gd name="connsiteX21" fmla="*/ 421482 w 507207"/>
              <a:gd name="connsiteY21" fmla="*/ 4920208 h 5134223"/>
              <a:gd name="connsiteX22" fmla="*/ 419100 w 507207"/>
              <a:gd name="connsiteY22" fmla="*/ 4929733 h 5134223"/>
              <a:gd name="connsiteX23" fmla="*/ 411957 w 507207"/>
              <a:gd name="connsiteY23" fmla="*/ 4944021 h 5134223"/>
              <a:gd name="connsiteX24" fmla="*/ 404813 w 507207"/>
              <a:gd name="connsiteY24" fmla="*/ 4965452 h 5134223"/>
              <a:gd name="connsiteX25" fmla="*/ 402432 w 507207"/>
              <a:gd name="connsiteY25" fmla="*/ 4972596 h 5134223"/>
              <a:gd name="connsiteX26" fmla="*/ 400050 w 507207"/>
              <a:gd name="connsiteY26" fmla="*/ 4979739 h 5134223"/>
              <a:gd name="connsiteX27" fmla="*/ 397669 w 507207"/>
              <a:gd name="connsiteY27" fmla="*/ 4989264 h 5134223"/>
              <a:gd name="connsiteX28" fmla="*/ 392907 w 507207"/>
              <a:gd name="connsiteY28" fmla="*/ 5003552 h 5134223"/>
              <a:gd name="connsiteX29" fmla="*/ 385763 w 507207"/>
              <a:gd name="connsiteY29" fmla="*/ 5010696 h 5134223"/>
              <a:gd name="connsiteX30" fmla="*/ 373857 w 507207"/>
              <a:gd name="connsiteY30" fmla="*/ 5034508 h 5134223"/>
              <a:gd name="connsiteX31" fmla="*/ 373857 w 507207"/>
              <a:gd name="connsiteY31" fmla="*/ 5034508 h 5134223"/>
              <a:gd name="connsiteX32" fmla="*/ 364332 w 507207"/>
              <a:gd name="connsiteY32" fmla="*/ 5048796 h 5134223"/>
              <a:gd name="connsiteX33" fmla="*/ 357188 w 507207"/>
              <a:gd name="connsiteY33" fmla="*/ 5063083 h 5134223"/>
              <a:gd name="connsiteX34" fmla="*/ 350044 w 507207"/>
              <a:gd name="connsiteY34" fmla="*/ 5067846 h 5134223"/>
              <a:gd name="connsiteX35" fmla="*/ 345282 w 507207"/>
              <a:gd name="connsiteY35" fmla="*/ 5074989 h 5134223"/>
              <a:gd name="connsiteX36" fmla="*/ 342900 w 507207"/>
              <a:gd name="connsiteY36" fmla="*/ 5082133 h 5134223"/>
              <a:gd name="connsiteX37" fmla="*/ 335757 w 507207"/>
              <a:gd name="connsiteY37" fmla="*/ 5086896 h 5134223"/>
              <a:gd name="connsiteX38" fmla="*/ 316707 w 507207"/>
              <a:gd name="connsiteY38" fmla="*/ 5103564 h 5134223"/>
              <a:gd name="connsiteX39" fmla="*/ 302419 w 507207"/>
              <a:gd name="connsiteY39" fmla="*/ 5108327 h 5134223"/>
              <a:gd name="connsiteX40" fmla="*/ 295275 w 507207"/>
              <a:gd name="connsiteY40" fmla="*/ 5113089 h 5134223"/>
              <a:gd name="connsiteX41" fmla="*/ 288132 w 507207"/>
              <a:gd name="connsiteY41" fmla="*/ 5120233 h 5134223"/>
              <a:gd name="connsiteX42" fmla="*/ 276225 w 507207"/>
              <a:gd name="connsiteY42" fmla="*/ 5122614 h 5134223"/>
              <a:gd name="connsiteX43" fmla="*/ 269082 w 507207"/>
              <a:gd name="connsiteY43" fmla="*/ 5124996 h 5134223"/>
              <a:gd name="connsiteX44" fmla="*/ 254794 w 507207"/>
              <a:gd name="connsiteY44" fmla="*/ 5132139 h 5134223"/>
              <a:gd name="connsiteX45" fmla="*/ 230982 w 507207"/>
              <a:gd name="connsiteY45" fmla="*/ 5124996 h 5134223"/>
              <a:gd name="connsiteX46" fmla="*/ 223838 w 507207"/>
              <a:gd name="connsiteY46" fmla="*/ 5122614 h 5134223"/>
              <a:gd name="connsiteX47" fmla="*/ 209550 w 507207"/>
              <a:gd name="connsiteY47" fmla="*/ 5113089 h 5134223"/>
              <a:gd name="connsiteX48" fmla="*/ 202407 w 507207"/>
              <a:gd name="connsiteY48" fmla="*/ 5110708 h 5134223"/>
              <a:gd name="connsiteX49" fmla="*/ 188119 w 507207"/>
              <a:gd name="connsiteY49" fmla="*/ 5098802 h 5134223"/>
              <a:gd name="connsiteX50" fmla="*/ 180975 w 507207"/>
              <a:gd name="connsiteY50" fmla="*/ 5084514 h 5134223"/>
              <a:gd name="connsiteX51" fmla="*/ 173832 w 507207"/>
              <a:gd name="connsiteY51" fmla="*/ 5079752 h 5134223"/>
              <a:gd name="connsiteX52" fmla="*/ 164307 w 507207"/>
              <a:gd name="connsiteY52" fmla="*/ 5065464 h 5134223"/>
              <a:gd name="connsiteX53" fmla="*/ 159544 w 507207"/>
              <a:gd name="connsiteY53" fmla="*/ 5058321 h 5134223"/>
              <a:gd name="connsiteX54" fmla="*/ 157163 w 507207"/>
              <a:gd name="connsiteY54" fmla="*/ 5051177 h 5134223"/>
              <a:gd name="connsiteX55" fmla="*/ 150019 w 507207"/>
              <a:gd name="connsiteY55" fmla="*/ 5046414 h 5134223"/>
              <a:gd name="connsiteX56" fmla="*/ 138113 w 507207"/>
              <a:gd name="connsiteY56" fmla="*/ 5027364 h 5134223"/>
              <a:gd name="connsiteX57" fmla="*/ 128588 w 507207"/>
              <a:gd name="connsiteY57" fmla="*/ 4998789 h 5134223"/>
              <a:gd name="connsiteX58" fmla="*/ 126207 w 507207"/>
              <a:gd name="connsiteY58" fmla="*/ 4991646 h 5134223"/>
              <a:gd name="connsiteX59" fmla="*/ 116682 w 507207"/>
              <a:gd name="connsiteY59" fmla="*/ 4977358 h 5134223"/>
              <a:gd name="connsiteX60" fmla="*/ 109538 w 507207"/>
              <a:gd name="connsiteY60" fmla="*/ 4960689 h 5134223"/>
              <a:gd name="connsiteX61" fmla="*/ 104775 w 507207"/>
              <a:gd name="connsiteY61" fmla="*/ 4946402 h 5134223"/>
              <a:gd name="connsiteX62" fmla="*/ 100013 w 507207"/>
              <a:gd name="connsiteY62" fmla="*/ 4932114 h 5134223"/>
              <a:gd name="connsiteX63" fmla="*/ 95250 w 507207"/>
              <a:gd name="connsiteY63" fmla="*/ 4917827 h 5134223"/>
              <a:gd name="connsiteX64" fmla="*/ 92869 w 507207"/>
              <a:gd name="connsiteY64" fmla="*/ 4910683 h 5134223"/>
              <a:gd name="connsiteX65" fmla="*/ 90488 w 507207"/>
              <a:gd name="connsiteY65" fmla="*/ 4886871 h 5134223"/>
              <a:gd name="connsiteX66" fmla="*/ 85725 w 507207"/>
              <a:gd name="connsiteY66" fmla="*/ 4872583 h 5134223"/>
              <a:gd name="connsiteX67" fmla="*/ 83344 w 507207"/>
              <a:gd name="connsiteY67" fmla="*/ 4865439 h 5134223"/>
              <a:gd name="connsiteX68" fmla="*/ 78582 w 507207"/>
              <a:gd name="connsiteY68" fmla="*/ 4851152 h 5134223"/>
              <a:gd name="connsiteX69" fmla="*/ 71438 w 507207"/>
              <a:gd name="connsiteY69" fmla="*/ 4827339 h 5134223"/>
              <a:gd name="connsiteX70" fmla="*/ 66675 w 507207"/>
              <a:gd name="connsiteY70" fmla="*/ 4810671 h 5134223"/>
              <a:gd name="connsiteX71" fmla="*/ 61913 w 507207"/>
              <a:gd name="connsiteY71" fmla="*/ 4796383 h 5134223"/>
              <a:gd name="connsiteX72" fmla="*/ 57150 w 507207"/>
              <a:gd name="connsiteY72" fmla="*/ 4770189 h 5134223"/>
              <a:gd name="connsiteX73" fmla="*/ 54769 w 507207"/>
              <a:gd name="connsiteY73" fmla="*/ 4755902 h 5134223"/>
              <a:gd name="connsiteX74" fmla="*/ 50007 w 507207"/>
              <a:gd name="connsiteY74" fmla="*/ 4741614 h 5134223"/>
              <a:gd name="connsiteX75" fmla="*/ 47625 w 507207"/>
              <a:gd name="connsiteY75" fmla="*/ 4732089 h 5134223"/>
              <a:gd name="connsiteX76" fmla="*/ 42863 w 507207"/>
              <a:gd name="connsiteY76" fmla="*/ 4717802 h 5134223"/>
              <a:gd name="connsiteX77" fmla="*/ 38100 w 507207"/>
              <a:gd name="connsiteY77" fmla="*/ 4677321 h 5134223"/>
              <a:gd name="connsiteX78" fmla="*/ 33338 w 507207"/>
              <a:gd name="connsiteY78" fmla="*/ 4663033 h 5134223"/>
              <a:gd name="connsiteX79" fmla="*/ 30957 w 507207"/>
              <a:gd name="connsiteY79" fmla="*/ 4622552 h 5134223"/>
              <a:gd name="connsiteX80" fmla="*/ 28575 w 507207"/>
              <a:gd name="connsiteY80" fmla="*/ 4615408 h 5134223"/>
              <a:gd name="connsiteX81" fmla="*/ 26194 w 507207"/>
              <a:gd name="connsiteY81" fmla="*/ 4598739 h 5134223"/>
              <a:gd name="connsiteX82" fmla="*/ 23813 w 507207"/>
              <a:gd name="connsiteY82" fmla="*/ 4586833 h 5134223"/>
              <a:gd name="connsiteX83" fmla="*/ 21432 w 507207"/>
              <a:gd name="connsiteY83" fmla="*/ 4558258 h 5134223"/>
              <a:gd name="connsiteX84" fmla="*/ 19050 w 507207"/>
              <a:gd name="connsiteY84" fmla="*/ 4551114 h 5134223"/>
              <a:gd name="connsiteX85" fmla="*/ 16669 w 507207"/>
              <a:gd name="connsiteY85" fmla="*/ 4534446 h 5134223"/>
              <a:gd name="connsiteX86" fmla="*/ 14288 w 507207"/>
              <a:gd name="connsiteY86" fmla="*/ 4501108 h 5134223"/>
              <a:gd name="connsiteX87" fmla="*/ 11907 w 507207"/>
              <a:gd name="connsiteY87" fmla="*/ 4491583 h 5134223"/>
              <a:gd name="connsiteX88" fmla="*/ 9525 w 507207"/>
              <a:gd name="connsiteY88" fmla="*/ 4463008 h 5134223"/>
              <a:gd name="connsiteX89" fmla="*/ 7144 w 507207"/>
              <a:gd name="connsiteY89" fmla="*/ 4443958 h 5134223"/>
              <a:gd name="connsiteX90" fmla="*/ 4763 w 507207"/>
              <a:gd name="connsiteY90" fmla="*/ 4379664 h 5134223"/>
              <a:gd name="connsiteX91" fmla="*/ 2382 w 507207"/>
              <a:gd name="connsiteY91" fmla="*/ 4336802 h 5134223"/>
              <a:gd name="connsiteX92" fmla="*/ 0 w 507207"/>
              <a:gd name="connsiteY92" fmla="*/ 4327277 h 5134223"/>
              <a:gd name="connsiteX93" fmla="*/ 47154 w 507207"/>
              <a:gd name="connsiteY93" fmla="*/ 0 h 5134223"/>
              <a:gd name="connsiteX0" fmla="*/ 507207 w 507207"/>
              <a:gd name="connsiteY0" fmla="*/ 4427859 h 5206230"/>
              <a:gd name="connsiteX1" fmla="*/ 504825 w 507207"/>
              <a:gd name="connsiteY1" fmla="*/ 4480246 h 5206230"/>
              <a:gd name="connsiteX2" fmla="*/ 500063 w 507207"/>
              <a:gd name="connsiteY2" fmla="*/ 4506440 h 5206230"/>
              <a:gd name="connsiteX3" fmla="*/ 497682 w 507207"/>
              <a:gd name="connsiteY3" fmla="*/ 4558828 h 5206230"/>
              <a:gd name="connsiteX4" fmla="*/ 495300 w 507207"/>
              <a:gd name="connsiteY4" fmla="*/ 4625503 h 5206230"/>
              <a:gd name="connsiteX5" fmla="*/ 488157 w 507207"/>
              <a:gd name="connsiteY5" fmla="*/ 4656459 h 5206230"/>
              <a:gd name="connsiteX6" fmla="*/ 485775 w 507207"/>
              <a:gd name="connsiteY6" fmla="*/ 4699321 h 5206230"/>
              <a:gd name="connsiteX7" fmla="*/ 481013 w 507207"/>
              <a:gd name="connsiteY7" fmla="*/ 4723134 h 5206230"/>
              <a:gd name="connsiteX8" fmla="*/ 478632 w 507207"/>
              <a:gd name="connsiteY8" fmla="*/ 4737421 h 5206230"/>
              <a:gd name="connsiteX9" fmla="*/ 473869 w 507207"/>
              <a:gd name="connsiteY9" fmla="*/ 4794571 h 5206230"/>
              <a:gd name="connsiteX10" fmla="*/ 469107 w 507207"/>
              <a:gd name="connsiteY10" fmla="*/ 4808859 h 5206230"/>
              <a:gd name="connsiteX11" fmla="*/ 464344 w 507207"/>
              <a:gd name="connsiteY11" fmla="*/ 4827909 h 5206230"/>
              <a:gd name="connsiteX12" fmla="*/ 459582 w 507207"/>
              <a:gd name="connsiteY12" fmla="*/ 4858865 h 5206230"/>
              <a:gd name="connsiteX13" fmla="*/ 454819 w 507207"/>
              <a:gd name="connsiteY13" fmla="*/ 4866009 h 5206230"/>
              <a:gd name="connsiteX14" fmla="*/ 450057 w 507207"/>
              <a:gd name="connsiteY14" fmla="*/ 4887440 h 5206230"/>
              <a:gd name="connsiteX15" fmla="*/ 447675 w 507207"/>
              <a:gd name="connsiteY15" fmla="*/ 4894584 h 5206230"/>
              <a:gd name="connsiteX16" fmla="*/ 442913 w 507207"/>
              <a:gd name="connsiteY16" fmla="*/ 4927921 h 5206230"/>
              <a:gd name="connsiteX17" fmla="*/ 438150 w 507207"/>
              <a:gd name="connsiteY17" fmla="*/ 4935065 h 5206230"/>
              <a:gd name="connsiteX18" fmla="*/ 433388 w 507207"/>
              <a:gd name="connsiteY18" fmla="*/ 4949353 h 5206230"/>
              <a:gd name="connsiteX19" fmla="*/ 428625 w 507207"/>
              <a:gd name="connsiteY19" fmla="*/ 4970784 h 5206230"/>
              <a:gd name="connsiteX20" fmla="*/ 423863 w 507207"/>
              <a:gd name="connsiteY20" fmla="*/ 4985071 h 5206230"/>
              <a:gd name="connsiteX21" fmla="*/ 421482 w 507207"/>
              <a:gd name="connsiteY21" fmla="*/ 4992215 h 5206230"/>
              <a:gd name="connsiteX22" fmla="*/ 419100 w 507207"/>
              <a:gd name="connsiteY22" fmla="*/ 5001740 h 5206230"/>
              <a:gd name="connsiteX23" fmla="*/ 411957 w 507207"/>
              <a:gd name="connsiteY23" fmla="*/ 5016028 h 5206230"/>
              <a:gd name="connsiteX24" fmla="*/ 404813 w 507207"/>
              <a:gd name="connsiteY24" fmla="*/ 5037459 h 5206230"/>
              <a:gd name="connsiteX25" fmla="*/ 402432 w 507207"/>
              <a:gd name="connsiteY25" fmla="*/ 5044603 h 5206230"/>
              <a:gd name="connsiteX26" fmla="*/ 400050 w 507207"/>
              <a:gd name="connsiteY26" fmla="*/ 5051746 h 5206230"/>
              <a:gd name="connsiteX27" fmla="*/ 397669 w 507207"/>
              <a:gd name="connsiteY27" fmla="*/ 5061271 h 5206230"/>
              <a:gd name="connsiteX28" fmla="*/ 392907 w 507207"/>
              <a:gd name="connsiteY28" fmla="*/ 5075559 h 5206230"/>
              <a:gd name="connsiteX29" fmla="*/ 385763 w 507207"/>
              <a:gd name="connsiteY29" fmla="*/ 5082703 h 5206230"/>
              <a:gd name="connsiteX30" fmla="*/ 373857 w 507207"/>
              <a:gd name="connsiteY30" fmla="*/ 5106515 h 5206230"/>
              <a:gd name="connsiteX31" fmla="*/ 373857 w 507207"/>
              <a:gd name="connsiteY31" fmla="*/ 5106515 h 5206230"/>
              <a:gd name="connsiteX32" fmla="*/ 364332 w 507207"/>
              <a:gd name="connsiteY32" fmla="*/ 5120803 h 5206230"/>
              <a:gd name="connsiteX33" fmla="*/ 357188 w 507207"/>
              <a:gd name="connsiteY33" fmla="*/ 5135090 h 5206230"/>
              <a:gd name="connsiteX34" fmla="*/ 350044 w 507207"/>
              <a:gd name="connsiteY34" fmla="*/ 5139853 h 5206230"/>
              <a:gd name="connsiteX35" fmla="*/ 345282 w 507207"/>
              <a:gd name="connsiteY35" fmla="*/ 5146996 h 5206230"/>
              <a:gd name="connsiteX36" fmla="*/ 342900 w 507207"/>
              <a:gd name="connsiteY36" fmla="*/ 5154140 h 5206230"/>
              <a:gd name="connsiteX37" fmla="*/ 335757 w 507207"/>
              <a:gd name="connsiteY37" fmla="*/ 5158903 h 5206230"/>
              <a:gd name="connsiteX38" fmla="*/ 316707 w 507207"/>
              <a:gd name="connsiteY38" fmla="*/ 5175571 h 5206230"/>
              <a:gd name="connsiteX39" fmla="*/ 302419 w 507207"/>
              <a:gd name="connsiteY39" fmla="*/ 5180334 h 5206230"/>
              <a:gd name="connsiteX40" fmla="*/ 295275 w 507207"/>
              <a:gd name="connsiteY40" fmla="*/ 5185096 h 5206230"/>
              <a:gd name="connsiteX41" fmla="*/ 288132 w 507207"/>
              <a:gd name="connsiteY41" fmla="*/ 5192240 h 5206230"/>
              <a:gd name="connsiteX42" fmla="*/ 276225 w 507207"/>
              <a:gd name="connsiteY42" fmla="*/ 5194621 h 5206230"/>
              <a:gd name="connsiteX43" fmla="*/ 269082 w 507207"/>
              <a:gd name="connsiteY43" fmla="*/ 5197003 h 5206230"/>
              <a:gd name="connsiteX44" fmla="*/ 254794 w 507207"/>
              <a:gd name="connsiteY44" fmla="*/ 5204146 h 5206230"/>
              <a:gd name="connsiteX45" fmla="*/ 230982 w 507207"/>
              <a:gd name="connsiteY45" fmla="*/ 5197003 h 5206230"/>
              <a:gd name="connsiteX46" fmla="*/ 223838 w 507207"/>
              <a:gd name="connsiteY46" fmla="*/ 5194621 h 5206230"/>
              <a:gd name="connsiteX47" fmla="*/ 209550 w 507207"/>
              <a:gd name="connsiteY47" fmla="*/ 5185096 h 5206230"/>
              <a:gd name="connsiteX48" fmla="*/ 202407 w 507207"/>
              <a:gd name="connsiteY48" fmla="*/ 5182715 h 5206230"/>
              <a:gd name="connsiteX49" fmla="*/ 188119 w 507207"/>
              <a:gd name="connsiteY49" fmla="*/ 5170809 h 5206230"/>
              <a:gd name="connsiteX50" fmla="*/ 180975 w 507207"/>
              <a:gd name="connsiteY50" fmla="*/ 5156521 h 5206230"/>
              <a:gd name="connsiteX51" fmla="*/ 173832 w 507207"/>
              <a:gd name="connsiteY51" fmla="*/ 5151759 h 5206230"/>
              <a:gd name="connsiteX52" fmla="*/ 164307 w 507207"/>
              <a:gd name="connsiteY52" fmla="*/ 5137471 h 5206230"/>
              <a:gd name="connsiteX53" fmla="*/ 159544 w 507207"/>
              <a:gd name="connsiteY53" fmla="*/ 5130328 h 5206230"/>
              <a:gd name="connsiteX54" fmla="*/ 157163 w 507207"/>
              <a:gd name="connsiteY54" fmla="*/ 5123184 h 5206230"/>
              <a:gd name="connsiteX55" fmla="*/ 150019 w 507207"/>
              <a:gd name="connsiteY55" fmla="*/ 5118421 h 5206230"/>
              <a:gd name="connsiteX56" fmla="*/ 138113 w 507207"/>
              <a:gd name="connsiteY56" fmla="*/ 5099371 h 5206230"/>
              <a:gd name="connsiteX57" fmla="*/ 128588 w 507207"/>
              <a:gd name="connsiteY57" fmla="*/ 5070796 h 5206230"/>
              <a:gd name="connsiteX58" fmla="*/ 126207 w 507207"/>
              <a:gd name="connsiteY58" fmla="*/ 5063653 h 5206230"/>
              <a:gd name="connsiteX59" fmla="*/ 116682 w 507207"/>
              <a:gd name="connsiteY59" fmla="*/ 5049365 h 5206230"/>
              <a:gd name="connsiteX60" fmla="*/ 109538 w 507207"/>
              <a:gd name="connsiteY60" fmla="*/ 5032696 h 5206230"/>
              <a:gd name="connsiteX61" fmla="*/ 104775 w 507207"/>
              <a:gd name="connsiteY61" fmla="*/ 5018409 h 5206230"/>
              <a:gd name="connsiteX62" fmla="*/ 100013 w 507207"/>
              <a:gd name="connsiteY62" fmla="*/ 5004121 h 5206230"/>
              <a:gd name="connsiteX63" fmla="*/ 95250 w 507207"/>
              <a:gd name="connsiteY63" fmla="*/ 4989834 h 5206230"/>
              <a:gd name="connsiteX64" fmla="*/ 92869 w 507207"/>
              <a:gd name="connsiteY64" fmla="*/ 4982690 h 5206230"/>
              <a:gd name="connsiteX65" fmla="*/ 90488 w 507207"/>
              <a:gd name="connsiteY65" fmla="*/ 4958878 h 5206230"/>
              <a:gd name="connsiteX66" fmla="*/ 85725 w 507207"/>
              <a:gd name="connsiteY66" fmla="*/ 4944590 h 5206230"/>
              <a:gd name="connsiteX67" fmla="*/ 83344 w 507207"/>
              <a:gd name="connsiteY67" fmla="*/ 4937446 h 5206230"/>
              <a:gd name="connsiteX68" fmla="*/ 78582 w 507207"/>
              <a:gd name="connsiteY68" fmla="*/ 4923159 h 5206230"/>
              <a:gd name="connsiteX69" fmla="*/ 71438 w 507207"/>
              <a:gd name="connsiteY69" fmla="*/ 4899346 h 5206230"/>
              <a:gd name="connsiteX70" fmla="*/ 66675 w 507207"/>
              <a:gd name="connsiteY70" fmla="*/ 4882678 h 5206230"/>
              <a:gd name="connsiteX71" fmla="*/ 61913 w 507207"/>
              <a:gd name="connsiteY71" fmla="*/ 4868390 h 5206230"/>
              <a:gd name="connsiteX72" fmla="*/ 57150 w 507207"/>
              <a:gd name="connsiteY72" fmla="*/ 4842196 h 5206230"/>
              <a:gd name="connsiteX73" fmla="*/ 54769 w 507207"/>
              <a:gd name="connsiteY73" fmla="*/ 4827909 h 5206230"/>
              <a:gd name="connsiteX74" fmla="*/ 50007 w 507207"/>
              <a:gd name="connsiteY74" fmla="*/ 4813621 h 5206230"/>
              <a:gd name="connsiteX75" fmla="*/ 47625 w 507207"/>
              <a:gd name="connsiteY75" fmla="*/ 4804096 h 5206230"/>
              <a:gd name="connsiteX76" fmla="*/ 42863 w 507207"/>
              <a:gd name="connsiteY76" fmla="*/ 4789809 h 5206230"/>
              <a:gd name="connsiteX77" fmla="*/ 38100 w 507207"/>
              <a:gd name="connsiteY77" fmla="*/ 4749328 h 5206230"/>
              <a:gd name="connsiteX78" fmla="*/ 33338 w 507207"/>
              <a:gd name="connsiteY78" fmla="*/ 4735040 h 5206230"/>
              <a:gd name="connsiteX79" fmla="*/ 30957 w 507207"/>
              <a:gd name="connsiteY79" fmla="*/ 4694559 h 5206230"/>
              <a:gd name="connsiteX80" fmla="*/ 28575 w 507207"/>
              <a:gd name="connsiteY80" fmla="*/ 4687415 h 5206230"/>
              <a:gd name="connsiteX81" fmla="*/ 26194 w 507207"/>
              <a:gd name="connsiteY81" fmla="*/ 4670746 h 5206230"/>
              <a:gd name="connsiteX82" fmla="*/ 23813 w 507207"/>
              <a:gd name="connsiteY82" fmla="*/ 4658840 h 5206230"/>
              <a:gd name="connsiteX83" fmla="*/ 21432 w 507207"/>
              <a:gd name="connsiteY83" fmla="*/ 4630265 h 5206230"/>
              <a:gd name="connsiteX84" fmla="*/ 19050 w 507207"/>
              <a:gd name="connsiteY84" fmla="*/ 4623121 h 5206230"/>
              <a:gd name="connsiteX85" fmla="*/ 16669 w 507207"/>
              <a:gd name="connsiteY85" fmla="*/ 4606453 h 5206230"/>
              <a:gd name="connsiteX86" fmla="*/ 14288 w 507207"/>
              <a:gd name="connsiteY86" fmla="*/ 4573115 h 5206230"/>
              <a:gd name="connsiteX87" fmla="*/ 11907 w 507207"/>
              <a:gd name="connsiteY87" fmla="*/ 4563590 h 5206230"/>
              <a:gd name="connsiteX88" fmla="*/ 9525 w 507207"/>
              <a:gd name="connsiteY88" fmla="*/ 4535015 h 5206230"/>
              <a:gd name="connsiteX89" fmla="*/ 7144 w 507207"/>
              <a:gd name="connsiteY89" fmla="*/ 4515965 h 5206230"/>
              <a:gd name="connsiteX90" fmla="*/ 4763 w 507207"/>
              <a:gd name="connsiteY90" fmla="*/ 4451671 h 5206230"/>
              <a:gd name="connsiteX91" fmla="*/ 2382 w 507207"/>
              <a:gd name="connsiteY91" fmla="*/ 4408809 h 5206230"/>
              <a:gd name="connsiteX92" fmla="*/ 0 w 507207"/>
              <a:gd name="connsiteY92" fmla="*/ 4399284 h 5206230"/>
              <a:gd name="connsiteX93" fmla="*/ 47154 w 507207"/>
              <a:gd name="connsiteY93" fmla="*/ 0 h 5206230"/>
              <a:gd name="connsiteX0" fmla="*/ 533549 w 533549"/>
              <a:gd name="connsiteY0" fmla="*/ 4427859 h 5206230"/>
              <a:gd name="connsiteX1" fmla="*/ 531167 w 533549"/>
              <a:gd name="connsiteY1" fmla="*/ 4480246 h 5206230"/>
              <a:gd name="connsiteX2" fmla="*/ 526405 w 533549"/>
              <a:gd name="connsiteY2" fmla="*/ 4506440 h 5206230"/>
              <a:gd name="connsiteX3" fmla="*/ 524024 w 533549"/>
              <a:gd name="connsiteY3" fmla="*/ 4558828 h 5206230"/>
              <a:gd name="connsiteX4" fmla="*/ 521642 w 533549"/>
              <a:gd name="connsiteY4" fmla="*/ 4625503 h 5206230"/>
              <a:gd name="connsiteX5" fmla="*/ 514499 w 533549"/>
              <a:gd name="connsiteY5" fmla="*/ 4656459 h 5206230"/>
              <a:gd name="connsiteX6" fmla="*/ 512117 w 533549"/>
              <a:gd name="connsiteY6" fmla="*/ 4699321 h 5206230"/>
              <a:gd name="connsiteX7" fmla="*/ 507355 w 533549"/>
              <a:gd name="connsiteY7" fmla="*/ 4723134 h 5206230"/>
              <a:gd name="connsiteX8" fmla="*/ 504974 w 533549"/>
              <a:gd name="connsiteY8" fmla="*/ 4737421 h 5206230"/>
              <a:gd name="connsiteX9" fmla="*/ 500211 w 533549"/>
              <a:gd name="connsiteY9" fmla="*/ 4794571 h 5206230"/>
              <a:gd name="connsiteX10" fmla="*/ 495449 w 533549"/>
              <a:gd name="connsiteY10" fmla="*/ 4808859 h 5206230"/>
              <a:gd name="connsiteX11" fmla="*/ 490686 w 533549"/>
              <a:gd name="connsiteY11" fmla="*/ 4827909 h 5206230"/>
              <a:gd name="connsiteX12" fmla="*/ 485924 w 533549"/>
              <a:gd name="connsiteY12" fmla="*/ 4858865 h 5206230"/>
              <a:gd name="connsiteX13" fmla="*/ 481161 w 533549"/>
              <a:gd name="connsiteY13" fmla="*/ 4866009 h 5206230"/>
              <a:gd name="connsiteX14" fmla="*/ 476399 w 533549"/>
              <a:gd name="connsiteY14" fmla="*/ 4887440 h 5206230"/>
              <a:gd name="connsiteX15" fmla="*/ 474017 w 533549"/>
              <a:gd name="connsiteY15" fmla="*/ 4894584 h 5206230"/>
              <a:gd name="connsiteX16" fmla="*/ 469255 w 533549"/>
              <a:gd name="connsiteY16" fmla="*/ 4927921 h 5206230"/>
              <a:gd name="connsiteX17" fmla="*/ 464492 w 533549"/>
              <a:gd name="connsiteY17" fmla="*/ 4935065 h 5206230"/>
              <a:gd name="connsiteX18" fmla="*/ 459730 w 533549"/>
              <a:gd name="connsiteY18" fmla="*/ 4949353 h 5206230"/>
              <a:gd name="connsiteX19" fmla="*/ 454967 w 533549"/>
              <a:gd name="connsiteY19" fmla="*/ 4970784 h 5206230"/>
              <a:gd name="connsiteX20" fmla="*/ 450205 w 533549"/>
              <a:gd name="connsiteY20" fmla="*/ 4985071 h 5206230"/>
              <a:gd name="connsiteX21" fmla="*/ 447824 w 533549"/>
              <a:gd name="connsiteY21" fmla="*/ 4992215 h 5206230"/>
              <a:gd name="connsiteX22" fmla="*/ 445442 w 533549"/>
              <a:gd name="connsiteY22" fmla="*/ 5001740 h 5206230"/>
              <a:gd name="connsiteX23" fmla="*/ 438299 w 533549"/>
              <a:gd name="connsiteY23" fmla="*/ 5016028 h 5206230"/>
              <a:gd name="connsiteX24" fmla="*/ 431155 w 533549"/>
              <a:gd name="connsiteY24" fmla="*/ 5037459 h 5206230"/>
              <a:gd name="connsiteX25" fmla="*/ 428774 w 533549"/>
              <a:gd name="connsiteY25" fmla="*/ 5044603 h 5206230"/>
              <a:gd name="connsiteX26" fmla="*/ 426392 w 533549"/>
              <a:gd name="connsiteY26" fmla="*/ 5051746 h 5206230"/>
              <a:gd name="connsiteX27" fmla="*/ 424011 w 533549"/>
              <a:gd name="connsiteY27" fmla="*/ 5061271 h 5206230"/>
              <a:gd name="connsiteX28" fmla="*/ 419249 w 533549"/>
              <a:gd name="connsiteY28" fmla="*/ 5075559 h 5206230"/>
              <a:gd name="connsiteX29" fmla="*/ 412105 w 533549"/>
              <a:gd name="connsiteY29" fmla="*/ 5082703 h 5206230"/>
              <a:gd name="connsiteX30" fmla="*/ 400199 w 533549"/>
              <a:gd name="connsiteY30" fmla="*/ 5106515 h 5206230"/>
              <a:gd name="connsiteX31" fmla="*/ 400199 w 533549"/>
              <a:gd name="connsiteY31" fmla="*/ 5106515 h 5206230"/>
              <a:gd name="connsiteX32" fmla="*/ 390674 w 533549"/>
              <a:gd name="connsiteY32" fmla="*/ 5120803 h 5206230"/>
              <a:gd name="connsiteX33" fmla="*/ 383530 w 533549"/>
              <a:gd name="connsiteY33" fmla="*/ 5135090 h 5206230"/>
              <a:gd name="connsiteX34" fmla="*/ 376386 w 533549"/>
              <a:gd name="connsiteY34" fmla="*/ 5139853 h 5206230"/>
              <a:gd name="connsiteX35" fmla="*/ 371624 w 533549"/>
              <a:gd name="connsiteY35" fmla="*/ 5146996 h 5206230"/>
              <a:gd name="connsiteX36" fmla="*/ 369242 w 533549"/>
              <a:gd name="connsiteY36" fmla="*/ 5154140 h 5206230"/>
              <a:gd name="connsiteX37" fmla="*/ 362099 w 533549"/>
              <a:gd name="connsiteY37" fmla="*/ 5158903 h 5206230"/>
              <a:gd name="connsiteX38" fmla="*/ 343049 w 533549"/>
              <a:gd name="connsiteY38" fmla="*/ 5175571 h 5206230"/>
              <a:gd name="connsiteX39" fmla="*/ 328761 w 533549"/>
              <a:gd name="connsiteY39" fmla="*/ 5180334 h 5206230"/>
              <a:gd name="connsiteX40" fmla="*/ 321617 w 533549"/>
              <a:gd name="connsiteY40" fmla="*/ 5185096 h 5206230"/>
              <a:gd name="connsiteX41" fmla="*/ 314474 w 533549"/>
              <a:gd name="connsiteY41" fmla="*/ 5192240 h 5206230"/>
              <a:gd name="connsiteX42" fmla="*/ 302567 w 533549"/>
              <a:gd name="connsiteY42" fmla="*/ 5194621 h 5206230"/>
              <a:gd name="connsiteX43" fmla="*/ 295424 w 533549"/>
              <a:gd name="connsiteY43" fmla="*/ 5197003 h 5206230"/>
              <a:gd name="connsiteX44" fmla="*/ 281136 w 533549"/>
              <a:gd name="connsiteY44" fmla="*/ 5204146 h 5206230"/>
              <a:gd name="connsiteX45" fmla="*/ 257324 w 533549"/>
              <a:gd name="connsiteY45" fmla="*/ 5197003 h 5206230"/>
              <a:gd name="connsiteX46" fmla="*/ 250180 w 533549"/>
              <a:gd name="connsiteY46" fmla="*/ 5194621 h 5206230"/>
              <a:gd name="connsiteX47" fmla="*/ 235892 w 533549"/>
              <a:gd name="connsiteY47" fmla="*/ 5185096 h 5206230"/>
              <a:gd name="connsiteX48" fmla="*/ 228749 w 533549"/>
              <a:gd name="connsiteY48" fmla="*/ 5182715 h 5206230"/>
              <a:gd name="connsiteX49" fmla="*/ 214461 w 533549"/>
              <a:gd name="connsiteY49" fmla="*/ 5170809 h 5206230"/>
              <a:gd name="connsiteX50" fmla="*/ 207317 w 533549"/>
              <a:gd name="connsiteY50" fmla="*/ 5156521 h 5206230"/>
              <a:gd name="connsiteX51" fmla="*/ 200174 w 533549"/>
              <a:gd name="connsiteY51" fmla="*/ 5151759 h 5206230"/>
              <a:gd name="connsiteX52" fmla="*/ 190649 w 533549"/>
              <a:gd name="connsiteY52" fmla="*/ 5137471 h 5206230"/>
              <a:gd name="connsiteX53" fmla="*/ 185886 w 533549"/>
              <a:gd name="connsiteY53" fmla="*/ 5130328 h 5206230"/>
              <a:gd name="connsiteX54" fmla="*/ 183505 w 533549"/>
              <a:gd name="connsiteY54" fmla="*/ 5123184 h 5206230"/>
              <a:gd name="connsiteX55" fmla="*/ 176361 w 533549"/>
              <a:gd name="connsiteY55" fmla="*/ 5118421 h 5206230"/>
              <a:gd name="connsiteX56" fmla="*/ 164455 w 533549"/>
              <a:gd name="connsiteY56" fmla="*/ 5099371 h 5206230"/>
              <a:gd name="connsiteX57" fmla="*/ 154930 w 533549"/>
              <a:gd name="connsiteY57" fmla="*/ 5070796 h 5206230"/>
              <a:gd name="connsiteX58" fmla="*/ 152549 w 533549"/>
              <a:gd name="connsiteY58" fmla="*/ 5063653 h 5206230"/>
              <a:gd name="connsiteX59" fmla="*/ 143024 w 533549"/>
              <a:gd name="connsiteY59" fmla="*/ 5049365 h 5206230"/>
              <a:gd name="connsiteX60" fmla="*/ 135880 w 533549"/>
              <a:gd name="connsiteY60" fmla="*/ 5032696 h 5206230"/>
              <a:gd name="connsiteX61" fmla="*/ 131117 w 533549"/>
              <a:gd name="connsiteY61" fmla="*/ 5018409 h 5206230"/>
              <a:gd name="connsiteX62" fmla="*/ 126355 w 533549"/>
              <a:gd name="connsiteY62" fmla="*/ 5004121 h 5206230"/>
              <a:gd name="connsiteX63" fmla="*/ 121592 w 533549"/>
              <a:gd name="connsiteY63" fmla="*/ 4989834 h 5206230"/>
              <a:gd name="connsiteX64" fmla="*/ 119211 w 533549"/>
              <a:gd name="connsiteY64" fmla="*/ 4982690 h 5206230"/>
              <a:gd name="connsiteX65" fmla="*/ 116830 w 533549"/>
              <a:gd name="connsiteY65" fmla="*/ 4958878 h 5206230"/>
              <a:gd name="connsiteX66" fmla="*/ 112067 w 533549"/>
              <a:gd name="connsiteY66" fmla="*/ 4944590 h 5206230"/>
              <a:gd name="connsiteX67" fmla="*/ 109686 w 533549"/>
              <a:gd name="connsiteY67" fmla="*/ 4937446 h 5206230"/>
              <a:gd name="connsiteX68" fmla="*/ 104924 w 533549"/>
              <a:gd name="connsiteY68" fmla="*/ 4923159 h 5206230"/>
              <a:gd name="connsiteX69" fmla="*/ 97780 w 533549"/>
              <a:gd name="connsiteY69" fmla="*/ 4899346 h 5206230"/>
              <a:gd name="connsiteX70" fmla="*/ 93017 w 533549"/>
              <a:gd name="connsiteY70" fmla="*/ 4882678 h 5206230"/>
              <a:gd name="connsiteX71" fmla="*/ 88255 w 533549"/>
              <a:gd name="connsiteY71" fmla="*/ 4868390 h 5206230"/>
              <a:gd name="connsiteX72" fmla="*/ 83492 w 533549"/>
              <a:gd name="connsiteY72" fmla="*/ 4842196 h 5206230"/>
              <a:gd name="connsiteX73" fmla="*/ 81111 w 533549"/>
              <a:gd name="connsiteY73" fmla="*/ 4827909 h 5206230"/>
              <a:gd name="connsiteX74" fmla="*/ 76349 w 533549"/>
              <a:gd name="connsiteY74" fmla="*/ 4813621 h 5206230"/>
              <a:gd name="connsiteX75" fmla="*/ 73967 w 533549"/>
              <a:gd name="connsiteY75" fmla="*/ 4804096 h 5206230"/>
              <a:gd name="connsiteX76" fmla="*/ 69205 w 533549"/>
              <a:gd name="connsiteY76" fmla="*/ 4789809 h 5206230"/>
              <a:gd name="connsiteX77" fmla="*/ 64442 w 533549"/>
              <a:gd name="connsiteY77" fmla="*/ 4749328 h 5206230"/>
              <a:gd name="connsiteX78" fmla="*/ 59680 w 533549"/>
              <a:gd name="connsiteY78" fmla="*/ 4735040 h 5206230"/>
              <a:gd name="connsiteX79" fmla="*/ 57299 w 533549"/>
              <a:gd name="connsiteY79" fmla="*/ 4694559 h 5206230"/>
              <a:gd name="connsiteX80" fmla="*/ 54917 w 533549"/>
              <a:gd name="connsiteY80" fmla="*/ 4687415 h 5206230"/>
              <a:gd name="connsiteX81" fmla="*/ 52536 w 533549"/>
              <a:gd name="connsiteY81" fmla="*/ 4670746 h 5206230"/>
              <a:gd name="connsiteX82" fmla="*/ 50155 w 533549"/>
              <a:gd name="connsiteY82" fmla="*/ 4658840 h 5206230"/>
              <a:gd name="connsiteX83" fmla="*/ 47774 w 533549"/>
              <a:gd name="connsiteY83" fmla="*/ 4630265 h 5206230"/>
              <a:gd name="connsiteX84" fmla="*/ 45392 w 533549"/>
              <a:gd name="connsiteY84" fmla="*/ 4623121 h 5206230"/>
              <a:gd name="connsiteX85" fmla="*/ 43011 w 533549"/>
              <a:gd name="connsiteY85" fmla="*/ 4606453 h 5206230"/>
              <a:gd name="connsiteX86" fmla="*/ 40630 w 533549"/>
              <a:gd name="connsiteY86" fmla="*/ 4573115 h 5206230"/>
              <a:gd name="connsiteX87" fmla="*/ 38249 w 533549"/>
              <a:gd name="connsiteY87" fmla="*/ 4563590 h 5206230"/>
              <a:gd name="connsiteX88" fmla="*/ 35867 w 533549"/>
              <a:gd name="connsiteY88" fmla="*/ 4535015 h 5206230"/>
              <a:gd name="connsiteX89" fmla="*/ 33486 w 533549"/>
              <a:gd name="connsiteY89" fmla="*/ 4515965 h 5206230"/>
              <a:gd name="connsiteX90" fmla="*/ 31105 w 533549"/>
              <a:gd name="connsiteY90" fmla="*/ 4451671 h 5206230"/>
              <a:gd name="connsiteX91" fmla="*/ 28724 w 533549"/>
              <a:gd name="connsiteY91" fmla="*/ 4408809 h 5206230"/>
              <a:gd name="connsiteX92" fmla="*/ 26342 w 533549"/>
              <a:gd name="connsiteY92" fmla="*/ 4399284 h 5206230"/>
              <a:gd name="connsiteX93" fmla="*/ 1488 w 533549"/>
              <a:gd name="connsiteY93" fmla="*/ 0 h 5206230"/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0" fmla="*/ 507207 w 507207"/>
              <a:gd name="connsiteY0" fmla="*/ 28575 h 806946"/>
              <a:gd name="connsiteX1" fmla="*/ 504825 w 507207"/>
              <a:gd name="connsiteY1" fmla="*/ 80962 h 806946"/>
              <a:gd name="connsiteX2" fmla="*/ 500063 w 507207"/>
              <a:gd name="connsiteY2" fmla="*/ 107156 h 806946"/>
              <a:gd name="connsiteX3" fmla="*/ 497682 w 507207"/>
              <a:gd name="connsiteY3" fmla="*/ 159544 h 806946"/>
              <a:gd name="connsiteX4" fmla="*/ 495300 w 507207"/>
              <a:gd name="connsiteY4" fmla="*/ 226219 h 806946"/>
              <a:gd name="connsiteX5" fmla="*/ 488157 w 507207"/>
              <a:gd name="connsiteY5" fmla="*/ 257175 h 806946"/>
              <a:gd name="connsiteX6" fmla="*/ 485775 w 507207"/>
              <a:gd name="connsiteY6" fmla="*/ 300037 h 806946"/>
              <a:gd name="connsiteX7" fmla="*/ 481013 w 507207"/>
              <a:gd name="connsiteY7" fmla="*/ 323850 h 806946"/>
              <a:gd name="connsiteX8" fmla="*/ 478632 w 507207"/>
              <a:gd name="connsiteY8" fmla="*/ 338137 h 806946"/>
              <a:gd name="connsiteX9" fmla="*/ 473869 w 507207"/>
              <a:gd name="connsiteY9" fmla="*/ 395287 h 806946"/>
              <a:gd name="connsiteX10" fmla="*/ 469107 w 507207"/>
              <a:gd name="connsiteY10" fmla="*/ 409575 h 806946"/>
              <a:gd name="connsiteX11" fmla="*/ 464344 w 507207"/>
              <a:gd name="connsiteY11" fmla="*/ 428625 h 806946"/>
              <a:gd name="connsiteX12" fmla="*/ 459582 w 507207"/>
              <a:gd name="connsiteY12" fmla="*/ 459581 h 806946"/>
              <a:gd name="connsiteX13" fmla="*/ 454819 w 507207"/>
              <a:gd name="connsiteY13" fmla="*/ 466725 h 806946"/>
              <a:gd name="connsiteX14" fmla="*/ 450057 w 507207"/>
              <a:gd name="connsiteY14" fmla="*/ 488156 h 806946"/>
              <a:gd name="connsiteX15" fmla="*/ 447675 w 507207"/>
              <a:gd name="connsiteY15" fmla="*/ 495300 h 806946"/>
              <a:gd name="connsiteX16" fmla="*/ 442913 w 507207"/>
              <a:gd name="connsiteY16" fmla="*/ 528637 h 806946"/>
              <a:gd name="connsiteX17" fmla="*/ 438150 w 507207"/>
              <a:gd name="connsiteY17" fmla="*/ 535781 h 806946"/>
              <a:gd name="connsiteX18" fmla="*/ 433388 w 507207"/>
              <a:gd name="connsiteY18" fmla="*/ 550069 h 806946"/>
              <a:gd name="connsiteX19" fmla="*/ 428625 w 507207"/>
              <a:gd name="connsiteY19" fmla="*/ 571500 h 806946"/>
              <a:gd name="connsiteX20" fmla="*/ 423863 w 507207"/>
              <a:gd name="connsiteY20" fmla="*/ 585787 h 806946"/>
              <a:gd name="connsiteX21" fmla="*/ 421482 w 507207"/>
              <a:gd name="connsiteY21" fmla="*/ 592931 h 806946"/>
              <a:gd name="connsiteX22" fmla="*/ 419100 w 507207"/>
              <a:gd name="connsiteY22" fmla="*/ 602456 h 806946"/>
              <a:gd name="connsiteX23" fmla="*/ 411957 w 507207"/>
              <a:gd name="connsiteY23" fmla="*/ 616744 h 806946"/>
              <a:gd name="connsiteX24" fmla="*/ 404813 w 507207"/>
              <a:gd name="connsiteY24" fmla="*/ 638175 h 806946"/>
              <a:gd name="connsiteX25" fmla="*/ 402432 w 507207"/>
              <a:gd name="connsiteY25" fmla="*/ 645319 h 806946"/>
              <a:gd name="connsiteX26" fmla="*/ 400050 w 507207"/>
              <a:gd name="connsiteY26" fmla="*/ 652462 h 806946"/>
              <a:gd name="connsiteX27" fmla="*/ 397669 w 507207"/>
              <a:gd name="connsiteY27" fmla="*/ 661987 h 806946"/>
              <a:gd name="connsiteX28" fmla="*/ 392907 w 507207"/>
              <a:gd name="connsiteY28" fmla="*/ 676275 h 806946"/>
              <a:gd name="connsiteX29" fmla="*/ 385763 w 507207"/>
              <a:gd name="connsiteY29" fmla="*/ 683419 h 806946"/>
              <a:gd name="connsiteX30" fmla="*/ 373857 w 507207"/>
              <a:gd name="connsiteY30" fmla="*/ 707231 h 806946"/>
              <a:gd name="connsiteX31" fmla="*/ 373857 w 507207"/>
              <a:gd name="connsiteY31" fmla="*/ 707231 h 806946"/>
              <a:gd name="connsiteX32" fmla="*/ 364332 w 507207"/>
              <a:gd name="connsiteY32" fmla="*/ 721519 h 806946"/>
              <a:gd name="connsiteX33" fmla="*/ 357188 w 507207"/>
              <a:gd name="connsiteY33" fmla="*/ 735806 h 806946"/>
              <a:gd name="connsiteX34" fmla="*/ 350044 w 507207"/>
              <a:gd name="connsiteY34" fmla="*/ 740569 h 806946"/>
              <a:gd name="connsiteX35" fmla="*/ 345282 w 507207"/>
              <a:gd name="connsiteY35" fmla="*/ 747712 h 806946"/>
              <a:gd name="connsiteX36" fmla="*/ 342900 w 507207"/>
              <a:gd name="connsiteY36" fmla="*/ 754856 h 806946"/>
              <a:gd name="connsiteX37" fmla="*/ 335757 w 507207"/>
              <a:gd name="connsiteY37" fmla="*/ 759619 h 806946"/>
              <a:gd name="connsiteX38" fmla="*/ 316707 w 507207"/>
              <a:gd name="connsiteY38" fmla="*/ 776287 h 806946"/>
              <a:gd name="connsiteX39" fmla="*/ 302419 w 507207"/>
              <a:gd name="connsiteY39" fmla="*/ 781050 h 806946"/>
              <a:gd name="connsiteX40" fmla="*/ 295275 w 507207"/>
              <a:gd name="connsiteY40" fmla="*/ 785812 h 806946"/>
              <a:gd name="connsiteX41" fmla="*/ 288132 w 507207"/>
              <a:gd name="connsiteY41" fmla="*/ 792956 h 806946"/>
              <a:gd name="connsiteX42" fmla="*/ 276225 w 507207"/>
              <a:gd name="connsiteY42" fmla="*/ 795337 h 806946"/>
              <a:gd name="connsiteX43" fmla="*/ 269082 w 507207"/>
              <a:gd name="connsiteY43" fmla="*/ 797719 h 806946"/>
              <a:gd name="connsiteX44" fmla="*/ 254794 w 507207"/>
              <a:gd name="connsiteY44" fmla="*/ 804862 h 806946"/>
              <a:gd name="connsiteX45" fmla="*/ 230982 w 507207"/>
              <a:gd name="connsiteY45" fmla="*/ 797719 h 806946"/>
              <a:gd name="connsiteX46" fmla="*/ 223838 w 507207"/>
              <a:gd name="connsiteY46" fmla="*/ 795337 h 806946"/>
              <a:gd name="connsiteX47" fmla="*/ 209550 w 507207"/>
              <a:gd name="connsiteY47" fmla="*/ 785812 h 806946"/>
              <a:gd name="connsiteX48" fmla="*/ 202407 w 507207"/>
              <a:gd name="connsiteY48" fmla="*/ 783431 h 806946"/>
              <a:gd name="connsiteX49" fmla="*/ 188119 w 507207"/>
              <a:gd name="connsiteY49" fmla="*/ 771525 h 806946"/>
              <a:gd name="connsiteX50" fmla="*/ 180975 w 507207"/>
              <a:gd name="connsiteY50" fmla="*/ 757237 h 806946"/>
              <a:gd name="connsiteX51" fmla="*/ 173832 w 507207"/>
              <a:gd name="connsiteY51" fmla="*/ 752475 h 806946"/>
              <a:gd name="connsiteX52" fmla="*/ 164307 w 507207"/>
              <a:gd name="connsiteY52" fmla="*/ 738187 h 806946"/>
              <a:gd name="connsiteX53" fmla="*/ 159544 w 507207"/>
              <a:gd name="connsiteY53" fmla="*/ 731044 h 806946"/>
              <a:gd name="connsiteX54" fmla="*/ 157163 w 507207"/>
              <a:gd name="connsiteY54" fmla="*/ 723900 h 806946"/>
              <a:gd name="connsiteX55" fmla="*/ 150019 w 507207"/>
              <a:gd name="connsiteY55" fmla="*/ 719137 h 806946"/>
              <a:gd name="connsiteX56" fmla="*/ 138113 w 507207"/>
              <a:gd name="connsiteY56" fmla="*/ 700087 h 806946"/>
              <a:gd name="connsiteX57" fmla="*/ 128588 w 507207"/>
              <a:gd name="connsiteY57" fmla="*/ 671512 h 806946"/>
              <a:gd name="connsiteX58" fmla="*/ 126207 w 507207"/>
              <a:gd name="connsiteY58" fmla="*/ 664369 h 806946"/>
              <a:gd name="connsiteX59" fmla="*/ 116682 w 507207"/>
              <a:gd name="connsiteY59" fmla="*/ 650081 h 806946"/>
              <a:gd name="connsiteX60" fmla="*/ 109538 w 507207"/>
              <a:gd name="connsiteY60" fmla="*/ 633412 h 806946"/>
              <a:gd name="connsiteX61" fmla="*/ 104775 w 507207"/>
              <a:gd name="connsiteY61" fmla="*/ 619125 h 806946"/>
              <a:gd name="connsiteX62" fmla="*/ 100013 w 507207"/>
              <a:gd name="connsiteY62" fmla="*/ 604837 h 806946"/>
              <a:gd name="connsiteX63" fmla="*/ 95250 w 507207"/>
              <a:gd name="connsiteY63" fmla="*/ 590550 h 806946"/>
              <a:gd name="connsiteX64" fmla="*/ 92869 w 507207"/>
              <a:gd name="connsiteY64" fmla="*/ 583406 h 806946"/>
              <a:gd name="connsiteX65" fmla="*/ 90488 w 507207"/>
              <a:gd name="connsiteY65" fmla="*/ 559594 h 806946"/>
              <a:gd name="connsiteX66" fmla="*/ 85725 w 507207"/>
              <a:gd name="connsiteY66" fmla="*/ 545306 h 806946"/>
              <a:gd name="connsiteX67" fmla="*/ 83344 w 507207"/>
              <a:gd name="connsiteY67" fmla="*/ 538162 h 806946"/>
              <a:gd name="connsiteX68" fmla="*/ 78582 w 507207"/>
              <a:gd name="connsiteY68" fmla="*/ 523875 h 806946"/>
              <a:gd name="connsiteX69" fmla="*/ 71438 w 507207"/>
              <a:gd name="connsiteY69" fmla="*/ 500062 h 806946"/>
              <a:gd name="connsiteX70" fmla="*/ 66675 w 507207"/>
              <a:gd name="connsiteY70" fmla="*/ 483394 h 806946"/>
              <a:gd name="connsiteX71" fmla="*/ 61913 w 507207"/>
              <a:gd name="connsiteY71" fmla="*/ 469106 h 806946"/>
              <a:gd name="connsiteX72" fmla="*/ 57150 w 507207"/>
              <a:gd name="connsiteY72" fmla="*/ 442912 h 806946"/>
              <a:gd name="connsiteX73" fmla="*/ 54769 w 507207"/>
              <a:gd name="connsiteY73" fmla="*/ 428625 h 806946"/>
              <a:gd name="connsiteX74" fmla="*/ 50007 w 507207"/>
              <a:gd name="connsiteY74" fmla="*/ 414337 h 806946"/>
              <a:gd name="connsiteX75" fmla="*/ 47625 w 507207"/>
              <a:gd name="connsiteY75" fmla="*/ 404812 h 806946"/>
              <a:gd name="connsiteX76" fmla="*/ 42863 w 507207"/>
              <a:gd name="connsiteY76" fmla="*/ 390525 h 806946"/>
              <a:gd name="connsiteX77" fmla="*/ 38100 w 507207"/>
              <a:gd name="connsiteY77" fmla="*/ 350044 h 806946"/>
              <a:gd name="connsiteX78" fmla="*/ 33338 w 507207"/>
              <a:gd name="connsiteY78" fmla="*/ 335756 h 806946"/>
              <a:gd name="connsiteX79" fmla="*/ 30957 w 507207"/>
              <a:gd name="connsiteY79" fmla="*/ 295275 h 806946"/>
              <a:gd name="connsiteX80" fmla="*/ 28575 w 507207"/>
              <a:gd name="connsiteY80" fmla="*/ 288131 h 806946"/>
              <a:gd name="connsiteX81" fmla="*/ 26194 w 507207"/>
              <a:gd name="connsiteY81" fmla="*/ 271462 h 806946"/>
              <a:gd name="connsiteX82" fmla="*/ 23813 w 507207"/>
              <a:gd name="connsiteY82" fmla="*/ 259556 h 806946"/>
              <a:gd name="connsiteX83" fmla="*/ 21432 w 507207"/>
              <a:gd name="connsiteY83" fmla="*/ 230981 h 806946"/>
              <a:gd name="connsiteX84" fmla="*/ 19050 w 507207"/>
              <a:gd name="connsiteY84" fmla="*/ 223837 h 806946"/>
              <a:gd name="connsiteX85" fmla="*/ 16669 w 507207"/>
              <a:gd name="connsiteY85" fmla="*/ 207169 h 806946"/>
              <a:gd name="connsiteX86" fmla="*/ 14288 w 507207"/>
              <a:gd name="connsiteY86" fmla="*/ 173831 h 806946"/>
              <a:gd name="connsiteX87" fmla="*/ 11907 w 507207"/>
              <a:gd name="connsiteY87" fmla="*/ 164306 h 806946"/>
              <a:gd name="connsiteX88" fmla="*/ 9525 w 507207"/>
              <a:gd name="connsiteY88" fmla="*/ 135731 h 806946"/>
              <a:gd name="connsiteX89" fmla="*/ 7144 w 507207"/>
              <a:gd name="connsiteY89" fmla="*/ 116681 h 806946"/>
              <a:gd name="connsiteX90" fmla="*/ 4763 w 507207"/>
              <a:gd name="connsiteY90" fmla="*/ 52387 h 806946"/>
              <a:gd name="connsiteX91" fmla="*/ 2382 w 507207"/>
              <a:gd name="connsiteY91" fmla="*/ 9525 h 806946"/>
              <a:gd name="connsiteX92" fmla="*/ 0 w 507207"/>
              <a:gd name="connsiteY92" fmla="*/ 0 h 806946"/>
              <a:gd name="connsiteX93" fmla="*/ 507207 w 507207"/>
              <a:gd name="connsiteY93" fmla="*/ 28575 h 80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07207" h="806946">
                <a:moveTo>
                  <a:pt x="507207" y="28575"/>
                </a:moveTo>
                <a:cubicBezTo>
                  <a:pt x="506413" y="46037"/>
                  <a:pt x="506071" y="63526"/>
                  <a:pt x="504825" y="80962"/>
                </a:cubicBezTo>
                <a:cubicBezTo>
                  <a:pt x="504486" y="85703"/>
                  <a:pt x="501121" y="101864"/>
                  <a:pt x="500063" y="107156"/>
                </a:cubicBezTo>
                <a:cubicBezTo>
                  <a:pt x="499269" y="124619"/>
                  <a:pt x="498381" y="142077"/>
                  <a:pt x="497682" y="159544"/>
                </a:cubicBezTo>
                <a:cubicBezTo>
                  <a:pt x="496793" y="181765"/>
                  <a:pt x="496606" y="204018"/>
                  <a:pt x="495300" y="226219"/>
                </a:cubicBezTo>
                <a:cubicBezTo>
                  <a:pt x="494683" y="236703"/>
                  <a:pt x="491459" y="247267"/>
                  <a:pt x="488157" y="257175"/>
                </a:cubicBezTo>
                <a:cubicBezTo>
                  <a:pt x="487363" y="271462"/>
                  <a:pt x="486916" y="285773"/>
                  <a:pt x="485775" y="300037"/>
                </a:cubicBezTo>
                <a:cubicBezTo>
                  <a:pt x="483177" y="332509"/>
                  <a:pt x="485107" y="305425"/>
                  <a:pt x="481013" y="323850"/>
                </a:cubicBezTo>
                <a:cubicBezTo>
                  <a:pt x="479966" y="328563"/>
                  <a:pt x="479426" y="333375"/>
                  <a:pt x="478632" y="338137"/>
                </a:cubicBezTo>
                <a:cubicBezTo>
                  <a:pt x="478428" y="340790"/>
                  <a:pt x="474772" y="390168"/>
                  <a:pt x="473869" y="395287"/>
                </a:cubicBezTo>
                <a:cubicBezTo>
                  <a:pt x="472997" y="400231"/>
                  <a:pt x="470092" y="404652"/>
                  <a:pt x="469107" y="409575"/>
                </a:cubicBezTo>
                <a:cubicBezTo>
                  <a:pt x="466233" y="423942"/>
                  <a:pt x="468005" y="417641"/>
                  <a:pt x="464344" y="428625"/>
                </a:cubicBezTo>
                <a:cubicBezTo>
                  <a:pt x="463866" y="432924"/>
                  <a:pt x="462675" y="452364"/>
                  <a:pt x="459582" y="459581"/>
                </a:cubicBezTo>
                <a:cubicBezTo>
                  <a:pt x="458455" y="462212"/>
                  <a:pt x="456407" y="464344"/>
                  <a:pt x="454819" y="466725"/>
                </a:cubicBezTo>
                <a:cubicBezTo>
                  <a:pt x="449457" y="482813"/>
                  <a:pt x="455648" y="463000"/>
                  <a:pt x="450057" y="488156"/>
                </a:cubicBezTo>
                <a:cubicBezTo>
                  <a:pt x="449512" y="490606"/>
                  <a:pt x="448469" y="492919"/>
                  <a:pt x="447675" y="495300"/>
                </a:cubicBezTo>
                <a:cubicBezTo>
                  <a:pt x="447255" y="499496"/>
                  <a:pt x="446290" y="520757"/>
                  <a:pt x="442913" y="528637"/>
                </a:cubicBezTo>
                <a:cubicBezTo>
                  <a:pt x="441786" y="531268"/>
                  <a:pt x="439738" y="533400"/>
                  <a:pt x="438150" y="535781"/>
                </a:cubicBezTo>
                <a:cubicBezTo>
                  <a:pt x="436563" y="540544"/>
                  <a:pt x="434372" y="545146"/>
                  <a:pt x="433388" y="550069"/>
                </a:cubicBezTo>
                <a:cubicBezTo>
                  <a:pt x="432026" y="556880"/>
                  <a:pt x="430646" y="564764"/>
                  <a:pt x="428625" y="571500"/>
                </a:cubicBezTo>
                <a:cubicBezTo>
                  <a:pt x="427182" y="576308"/>
                  <a:pt x="425450" y="581025"/>
                  <a:pt x="423863" y="585787"/>
                </a:cubicBezTo>
                <a:cubicBezTo>
                  <a:pt x="423069" y="588168"/>
                  <a:pt x="422091" y="590496"/>
                  <a:pt x="421482" y="592931"/>
                </a:cubicBezTo>
                <a:cubicBezTo>
                  <a:pt x="420688" y="596106"/>
                  <a:pt x="419999" y="599309"/>
                  <a:pt x="419100" y="602456"/>
                </a:cubicBezTo>
                <a:cubicBezTo>
                  <a:pt x="413888" y="620695"/>
                  <a:pt x="420307" y="597957"/>
                  <a:pt x="411957" y="616744"/>
                </a:cubicBezTo>
                <a:cubicBezTo>
                  <a:pt x="411951" y="616758"/>
                  <a:pt x="406006" y="634596"/>
                  <a:pt x="404813" y="638175"/>
                </a:cubicBezTo>
                <a:lnTo>
                  <a:pt x="402432" y="645319"/>
                </a:lnTo>
                <a:cubicBezTo>
                  <a:pt x="401638" y="647700"/>
                  <a:pt x="400659" y="650027"/>
                  <a:pt x="400050" y="652462"/>
                </a:cubicBezTo>
                <a:cubicBezTo>
                  <a:pt x="399256" y="655637"/>
                  <a:pt x="398609" y="658852"/>
                  <a:pt x="397669" y="661987"/>
                </a:cubicBezTo>
                <a:cubicBezTo>
                  <a:pt x="396227" y="666796"/>
                  <a:pt x="396457" y="672725"/>
                  <a:pt x="392907" y="676275"/>
                </a:cubicBezTo>
                <a:lnTo>
                  <a:pt x="385763" y="683419"/>
                </a:lnTo>
                <a:cubicBezTo>
                  <a:pt x="381994" y="698497"/>
                  <a:pt x="385197" y="690221"/>
                  <a:pt x="373857" y="707231"/>
                </a:cubicBezTo>
                <a:lnTo>
                  <a:pt x="373857" y="707231"/>
                </a:lnTo>
                <a:cubicBezTo>
                  <a:pt x="370410" y="717570"/>
                  <a:pt x="373250" y="712600"/>
                  <a:pt x="364332" y="721519"/>
                </a:cubicBezTo>
                <a:cubicBezTo>
                  <a:pt x="362395" y="727327"/>
                  <a:pt x="361802" y="731191"/>
                  <a:pt x="357188" y="735806"/>
                </a:cubicBezTo>
                <a:cubicBezTo>
                  <a:pt x="355164" y="737830"/>
                  <a:pt x="352425" y="738981"/>
                  <a:pt x="350044" y="740569"/>
                </a:cubicBezTo>
                <a:cubicBezTo>
                  <a:pt x="348457" y="742950"/>
                  <a:pt x="346562" y="745153"/>
                  <a:pt x="345282" y="747712"/>
                </a:cubicBezTo>
                <a:cubicBezTo>
                  <a:pt x="344159" y="749957"/>
                  <a:pt x="344468" y="752896"/>
                  <a:pt x="342900" y="754856"/>
                </a:cubicBezTo>
                <a:cubicBezTo>
                  <a:pt x="341112" y="757091"/>
                  <a:pt x="338138" y="758031"/>
                  <a:pt x="335757" y="759619"/>
                </a:cubicBezTo>
                <a:cubicBezTo>
                  <a:pt x="330200" y="767952"/>
                  <a:pt x="328611" y="772319"/>
                  <a:pt x="316707" y="776287"/>
                </a:cubicBezTo>
                <a:cubicBezTo>
                  <a:pt x="311944" y="777875"/>
                  <a:pt x="306596" y="778265"/>
                  <a:pt x="302419" y="781050"/>
                </a:cubicBezTo>
                <a:cubicBezTo>
                  <a:pt x="300038" y="782637"/>
                  <a:pt x="297474" y="783980"/>
                  <a:pt x="295275" y="785812"/>
                </a:cubicBezTo>
                <a:cubicBezTo>
                  <a:pt x="292688" y="787968"/>
                  <a:pt x="291144" y="791450"/>
                  <a:pt x="288132" y="792956"/>
                </a:cubicBezTo>
                <a:cubicBezTo>
                  <a:pt x="284512" y="794766"/>
                  <a:pt x="280152" y="794355"/>
                  <a:pt x="276225" y="795337"/>
                </a:cubicBezTo>
                <a:cubicBezTo>
                  <a:pt x="273790" y="795946"/>
                  <a:pt x="271327" y="796596"/>
                  <a:pt x="269082" y="797719"/>
                </a:cubicBezTo>
                <a:cubicBezTo>
                  <a:pt x="250628" y="806946"/>
                  <a:pt x="272741" y="798881"/>
                  <a:pt x="254794" y="804862"/>
                </a:cubicBezTo>
                <a:cubicBezTo>
                  <a:pt x="224483" y="800532"/>
                  <a:pt x="248306" y="806382"/>
                  <a:pt x="230982" y="797719"/>
                </a:cubicBezTo>
                <a:cubicBezTo>
                  <a:pt x="228737" y="796596"/>
                  <a:pt x="226032" y="796556"/>
                  <a:pt x="223838" y="795337"/>
                </a:cubicBezTo>
                <a:cubicBezTo>
                  <a:pt x="218834" y="792557"/>
                  <a:pt x="214980" y="787622"/>
                  <a:pt x="209550" y="785812"/>
                </a:cubicBezTo>
                <a:cubicBezTo>
                  <a:pt x="207169" y="785018"/>
                  <a:pt x="204652" y="784553"/>
                  <a:pt x="202407" y="783431"/>
                </a:cubicBezTo>
                <a:cubicBezTo>
                  <a:pt x="195775" y="780115"/>
                  <a:pt x="193387" y="776793"/>
                  <a:pt x="188119" y="771525"/>
                </a:cubicBezTo>
                <a:cubicBezTo>
                  <a:pt x="186182" y="765713"/>
                  <a:pt x="185592" y="761854"/>
                  <a:pt x="180975" y="757237"/>
                </a:cubicBezTo>
                <a:cubicBezTo>
                  <a:pt x="178952" y="755214"/>
                  <a:pt x="176213" y="754062"/>
                  <a:pt x="173832" y="752475"/>
                </a:cubicBezTo>
                <a:lnTo>
                  <a:pt x="164307" y="738187"/>
                </a:lnTo>
                <a:lnTo>
                  <a:pt x="159544" y="731044"/>
                </a:lnTo>
                <a:cubicBezTo>
                  <a:pt x="158750" y="728663"/>
                  <a:pt x="158731" y="725860"/>
                  <a:pt x="157163" y="723900"/>
                </a:cubicBezTo>
                <a:cubicBezTo>
                  <a:pt x="155375" y="721665"/>
                  <a:pt x="151536" y="721564"/>
                  <a:pt x="150019" y="719137"/>
                </a:cubicBezTo>
                <a:cubicBezTo>
                  <a:pt x="135850" y="696467"/>
                  <a:pt x="154281" y="710866"/>
                  <a:pt x="138113" y="700087"/>
                </a:cubicBezTo>
                <a:lnTo>
                  <a:pt x="128588" y="671512"/>
                </a:lnTo>
                <a:cubicBezTo>
                  <a:pt x="127794" y="669131"/>
                  <a:pt x="127599" y="666457"/>
                  <a:pt x="126207" y="664369"/>
                </a:cubicBezTo>
                <a:lnTo>
                  <a:pt x="116682" y="650081"/>
                </a:lnTo>
                <a:cubicBezTo>
                  <a:pt x="110381" y="624885"/>
                  <a:pt x="118935" y="654555"/>
                  <a:pt x="109538" y="633412"/>
                </a:cubicBezTo>
                <a:cubicBezTo>
                  <a:pt x="107499" y="628825"/>
                  <a:pt x="106363" y="623887"/>
                  <a:pt x="104775" y="619125"/>
                </a:cubicBezTo>
                <a:lnTo>
                  <a:pt x="100013" y="604837"/>
                </a:lnTo>
                <a:lnTo>
                  <a:pt x="95250" y="590550"/>
                </a:lnTo>
                <a:lnTo>
                  <a:pt x="92869" y="583406"/>
                </a:lnTo>
                <a:cubicBezTo>
                  <a:pt x="92075" y="575469"/>
                  <a:pt x="91958" y="567434"/>
                  <a:pt x="90488" y="559594"/>
                </a:cubicBezTo>
                <a:cubicBezTo>
                  <a:pt x="89563" y="554660"/>
                  <a:pt x="87313" y="550069"/>
                  <a:pt x="85725" y="545306"/>
                </a:cubicBezTo>
                <a:lnTo>
                  <a:pt x="83344" y="538162"/>
                </a:lnTo>
                <a:lnTo>
                  <a:pt x="78582" y="523875"/>
                </a:lnTo>
                <a:cubicBezTo>
                  <a:pt x="74983" y="509482"/>
                  <a:pt x="77234" y="517452"/>
                  <a:pt x="71438" y="500062"/>
                </a:cubicBezTo>
                <a:cubicBezTo>
                  <a:pt x="63436" y="476053"/>
                  <a:pt x="75646" y="513298"/>
                  <a:pt x="66675" y="483394"/>
                </a:cubicBezTo>
                <a:cubicBezTo>
                  <a:pt x="65232" y="478586"/>
                  <a:pt x="61913" y="469106"/>
                  <a:pt x="61913" y="469106"/>
                </a:cubicBezTo>
                <a:cubicBezTo>
                  <a:pt x="55859" y="426726"/>
                  <a:pt x="62765" y="470985"/>
                  <a:pt x="57150" y="442912"/>
                </a:cubicBezTo>
                <a:cubicBezTo>
                  <a:pt x="56203" y="438178"/>
                  <a:pt x="55940" y="433309"/>
                  <a:pt x="54769" y="428625"/>
                </a:cubicBezTo>
                <a:cubicBezTo>
                  <a:pt x="53552" y="423755"/>
                  <a:pt x="51225" y="419207"/>
                  <a:pt x="50007" y="414337"/>
                </a:cubicBezTo>
                <a:cubicBezTo>
                  <a:pt x="49213" y="411162"/>
                  <a:pt x="48565" y="407947"/>
                  <a:pt x="47625" y="404812"/>
                </a:cubicBezTo>
                <a:cubicBezTo>
                  <a:pt x="46182" y="400004"/>
                  <a:pt x="42863" y="390525"/>
                  <a:pt x="42863" y="390525"/>
                </a:cubicBezTo>
                <a:cubicBezTo>
                  <a:pt x="42027" y="381323"/>
                  <a:pt x="40833" y="360974"/>
                  <a:pt x="38100" y="350044"/>
                </a:cubicBezTo>
                <a:cubicBezTo>
                  <a:pt x="36882" y="345174"/>
                  <a:pt x="33338" y="335756"/>
                  <a:pt x="33338" y="335756"/>
                </a:cubicBezTo>
                <a:cubicBezTo>
                  <a:pt x="32544" y="322262"/>
                  <a:pt x="32302" y="308725"/>
                  <a:pt x="30957" y="295275"/>
                </a:cubicBezTo>
                <a:cubicBezTo>
                  <a:pt x="30707" y="292777"/>
                  <a:pt x="29067" y="290592"/>
                  <a:pt x="28575" y="288131"/>
                </a:cubicBezTo>
                <a:cubicBezTo>
                  <a:pt x="27474" y="282627"/>
                  <a:pt x="27117" y="276998"/>
                  <a:pt x="26194" y="271462"/>
                </a:cubicBezTo>
                <a:cubicBezTo>
                  <a:pt x="25529" y="267470"/>
                  <a:pt x="24607" y="263525"/>
                  <a:pt x="23813" y="259556"/>
                </a:cubicBezTo>
                <a:cubicBezTo>
                  <a:pt x="23019" y="250031"/>
                  <a:pt x="22695" y="240455"/>
                  <a:pt x="21432" y="230981"/>
                </a:cubicBezTo>
                <a:cubicBezTo>
                  <a:pt x="21100" y="228493"/>
                  <a:pt x="19542" y="226298"/>
                  <a:pt x="19050" y="223837"/>
                </a:cubicBezTo>
                <a:cubicBezTo>
                  <a:pt x="17949" y="218334"/>
                  <a:pt x="17463" y="212725"/>
                  <a:pt x="16669" y="207169"/>
                </a:cubicBezTo>
                <a:cubicBezTo>
                  <a:pt x="15875" y="196056"/>
                  <a:pt x="15518" y="184904"/>
                  <a:pt x="14288" y="173831"/>
                </a:cubicBezTo>
                <a:cubicBezTo>
                  <a:pt x="13927" y="170578"/>
                  <a:pt x="12313" y="167553"/>
                  <a:pt x="11907" y="164306"/>
                </a:cubicBezTo>
                <a:cubicBezTo>
                  <a:pt x="10721" y="154822"/>
                  <a:pt x="10476" y="145242"/>
                  <a:pt x="9525" y="135731"/>
                </a:cubicBezTo>
                <a:cubicBezTo>
                  <a:pt x="8888" y="129363"/>
                  <a:pt x="7938" y="123031"/>
                  <a:pt x="7144" y="116681"/>
                </a:cubicBezTo>
                <a:cubicBezTo>
                  <a:pt x="6350" y="95250"/>
                  <a:pt x="5715" y="73812"/>
                  <a:pt x="4763" y="52387"/>
                </a:cubicBezTo>
                <a:cubicBezTo>
                  <a:pt x="4128" y="38092"/>
                  <a:pt x="3678" y="23776"/>
                  <a:pt x="2382" y="9525"/>
                </a:cubicBezTo>
                <a:cubicBezTo>
                  <a:pt x="2086" y="6266"/>
                  <a:pt x="0" y="0"/>
                  <a:pt x="0" y="0"/>
                </a:cubicBezTo>
                <a:lnTo>
                  <a:pt x="507207" y="285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6040735" y="2060848"/>
            <a:ext cx="504056" cy="3875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084168" y="3491716"/>
            <a:ext cx="4411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0072" y="4149080"/>
            <a:ext cx="12961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Cocoon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5402188" y="3356992"/>
            <a:ext cx="64807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6588225" y="3376416"/>
            <a:ext cx="64807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>
            <a:off x="6042409" y="4807416"/>
            <a:ext cx="507718" cy="1878116"/>
          </a:xfrm>
          <a:prstGeom prst="arc">
            <a:avLst>
              <a:gd name="adj1" fmla="val 342782"/>
              <a:gd name="adj2" fmla="val 5436201"/>
            </a:avLst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5794439" y="4807416"/>
            <a:ext cx="507718" cy="1878116"/>
          </a:xfrm>
          <a:prstGeom prst="arc">
            <a:avLst>
              <a:gd name="adj1" fmla="val 342782"/>
              <a:gd name="adj2" fmla="val 5436201"/>
            </a:avLst>
          </a:prstGeom>
          <a:ln w="19050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812360" y="3429000"/>
            <a:ext cx="12704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 Shocks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444208" y="4221088"/>
            <a:ext cx="1872208" cy="18722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01152" y="3789040"/>
            <a:ext cx="200056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(</a:t>
            </a:r>
            <a:r>
              <a:rPr lang="en-US" sz="1600" dirty="0" smtClean="0"/>
              <a:t>O.B+ 2013 </a:t>
            </a:r>
            <a:r>
              <a:rPr lang="en-US" sz="1600" dirty="0" smtClean="0"/>
              <a:t>in prep)</a:t>
            </a:r>
            <a:endParaRPr lang="en-US" sz="1600" dirty="0"/>
          </a:p>
        </p:txBody>
      </p:sp>
      <p:grpSp>
        <p:nvGrpSpPr>
          <p:cNvPr id="43" name="Group 42"/>
          <p:cNvGrpSpPr/>
          <p:nvPr/>
        </p:nvGrpSpPr>
        <p:grpSpPr>
          <a:xfrm rot="10800000">
            <a:off x="6035860" y="1574187"/>
            <a:ext cx="755688" cy="1160133"/>
            <a:chOff x="4716016" y="1052736"/>
            <a:chExt cx="755688" cy="1878116"/>
          </a:xfrm>
        </p:grpSpPr>
        <p:sp>
          <p:nvSpPr>
            <p:cNvPr id="46" name="Freeform 45"/>
            <p:cNvSpPr/>
            <p:nvPr/>
          </p:nvSpPr>
          <p:spPr>
            <a:xfrm>
              <a:off x="4958591" y="2088269"/>
              <a:ext cx="507207" cy="806945"/>
            </a:xfrm>
            <a:custGeom>
              <a:avLst/>
              <a:gdLst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0" fmla="*/ 507207 w 507207"/>
                <a:gd name="connsiteY0" fmla="*/ 54769 h 833140"/>
                <a:gd name="connsiteX1" fmla="*/ 504825 w 507207"/>
                <a:gd name="connsiteY1" fmla="*/ 107156 h 833140"/>
                <a:gd name="connsiteX2" fmla="*/ 500063 w 507207"/>
                <a:gd name="connsiteY2" fmla="*/ 133350 h 833140"/>
                <a:gd name="connsiteX3" fmla="*/ 497682 w 507207"/>
                <a:gd name="connsiteY3" fmla="*/ 185738 h 833140"/>
                <a:gd name="connsiteX4" fmla="*/ 495300 w 507207"/>
                <a:gd name="connsiteY4" fmla="*/ 252413 h 833140"/>
                <a:gd name="connsiteX5" fmla="*/ 488157 w 507207"/>
                <a:gd name="connsiteY5" fmla="*/ 283369 h 833140"/>
                <a:gd name="connsiteX6" fmla="*/ 485775 w 507207"/>
                <a:gd name="connsiteY6" fmla="*/ 326231 h 833140"/>
                <a:gd name="connsiteX7" fmla="*/ 481013 w 507207"/>
                <a:gd name="connsiteY7" fmla="*/ 350044 h 833140"/>
                <a:gd name="connsiteX8" fmla="*/ 478632 w 507207"/>
                <a:gd name="connsiteY8" fmla="*/ 364331 h 833140"/>
                <a:gd name="connsiteX9" fmla="*/ 473869 w 507207"/>
                <a:gd name="connsiteY9" fmla="*/ 421481 h 833140"/>
                <a:gd name="connsiteX10" fmla="*/ 469107 w 507207"/>
                <a:gd name="connsiteY10" fmla="*/ 435769 h 833140"/>
                <a:gd name="connsiteX11" fmla="*/ 464344 w 507207"/>
                <a:gd name="connsiteY11" fmla="*/ 454819 h 833140"/>
                <a:gd name="connsiteX12" fmla="*/ 459582 w 507207"/>
                <a:gd name="connsiteY12" fmla="*/ 485775 h 833140"/>
                <a:gd name="connsiteX13" fmla="*/ 454819 w 507207"/>
                <a:gd name="connsiteY13" fmla="*/ 492919 h 833140"/>
                <a:gd name="connsiteX14" fmla="*/ 450057 w 507207"/>
                <a:gd name="connsiteY14" fmla="*/ 514350 h 833140"/>
                <a:gd name="connsiteX15" fmla="*/ 447675 w 507207"/>
                <a:gd name="connsiteY15" fmla="*/ 521494 h 833140"/>
                <a:gd name="connsiteX16" fmla="*/ 442913 w 507207"/>
                <a:gd name="connsiteY16" fmla="*/ 554831 h 833140"/>
                <a:gd name="connsiteX17" fmla="*/ 438150 w 507207"/>
                <a:gd name="connsiteY17" fmla="*/ 561975 h 833140"/>
                <a:gd name="connsiteX18" fmla="*/ 433388 w 507207"/>
                <a:gd name="connsiteY18" fmla="*/ 576263 h 833140"/>
                <a:gd name="connsiteX19" fmla="*/ 428625 w 507207"/>
                <a:gd name="connsiteY19" fmla="*/ 597694 h 833140"/>
                <a:gd name="connsiteX20" fmla="*/ 423863 w 507207"/>
                <a:gd name="connsiteY20" fmla="*/ 611981 h 833140"/>
                <a:gd name="connsiteX21" fmla="*/ 421482 w 507207"/>
                <a:gd name="connsiteY21" fmla="*/ 619125 h 833140"/>
                <a:gd name="connsiteX22" fmla="*/ 419100 w 507207"/>
                <a:gd name="connsiteY22" fmla="*/ 628650 h 833140"/>
                <a:gd name="connsiteX23" fmla="*/ 411957 w 507207"/>
                <a:gd name="connsiteY23" fmla="*/ 642938 h 833140"/>
                <a:gd name="connsiteX24" fmla="*/ 404813 w 507207"/>
                <a:gd name="connsiteY24" fmla="*/ 664369 h 833140"/>
                <a:gd name="connsiteX25" fmla="*/ 402432 w 507207"/>
                <a:gd name="connsiteY25" fmla="*/ 671513 h 833140"/>
                <a:gd name="connsiteX26" fmla="*/ 400050 w 507207"/>
                <a:gd name="connsiteY26" fmla="*/ 678656 h 833140"/>
                <a:gd name="connsiteX27" fmla="*/ 397669 w 507207"/>
                <a:gd name="connsiteY27" fmla="*/ 688181 h 833140"/>
                <a:gd name="connsiteX28" fmla="*/ 392907 w 507207"/>
                <a:gd name="connsiteY28" fmla="*/ 702469 h 833140"/>
                <a:gd name="connsiteX29" fmla="*/ 385763 w 507207"/>
                <a:gd name="connsiteY29" fmla="*/ 709613 h 833140"/>
                <a:gd name="connsiteX30" fmla="*/ 373857 w 507207"/>
                <a:gd name="connsiteY30" fmla="*/ 733425 h 833140"/>
                <a:gd name="connsiteX31" fmla="*/ 373857 w 507207"/>
                <a:gd name="connsiteY31" fmla="*/ 733425 h 833140"/>
                <a:gd name="connsiteX32" fmla="*/ 364332 w 507207"/>
                <a:gd name="connsiteY32" fmla="*/ 747713 h 833140"/>
                <a:gd name="connsiteX33" fmla="*/ 357188 w 507207"/>
                <a:gd name="connsiteY33" fmla="*/ 762000 h 833140"/>
                <a:gd name="connsiteX34" fmla="*/ 350044 w 507207"/>
                <a:gd name="connsiteY34" fmla="*/ 766763 h 833140"/>
                <a:gd name="connsiteX35" fmla="*/ 345282 w 507207"/>
                <a:gd name="connsiteY35" fmla="*/ 773906 h 833140"/>
                <a:gd name="connsiteX36" fmla="*/ 342900 w 507207"/>
                <a:gd name="connsiteY36" fmla="*/ 781050 h 833140"/>
                <a:gd name="connsiteX37" fmla="*/ 335757 w 507207"/>
                <a:gd name="connsiteY37" fmla="*/ 785813 h 833140"/>
                <a:gd name="connsiteX38" fmla="*/ 316707 w 507207"/>
                <a:gd name="connsiteY38" fmla="*/ 802481 h 833140"/>
                <a:gd name="connsiteX39" fmla="*/ 302419 w 507207"/>
                <a:gd name="connsiteY39" fmla="*/ 807244 h 833140"/>
                <a:gd name="connsiteX40" fmla="*/ 295275 w 507207"/>
                <a:gd name="connsiteY40" fmla="*/ 812006 h 833140"/>
                <a:gd name="connsiteX41" fmla="*/ 288132 w 507207"/>
                <a:gd name="connsiteY41" fmla="*/ 819150 h 833140"/>
                <a:gd name="connsiteX42" fmla="*/ 276225 w 507207"/>
                <a:gd name="connsiteY42" fmla="*/ 821531 h 833140"/>
                <a:gd name="connsiteX43" fmla="*/ 269082 w 507207"/>
                <a:gd name="connsiteY43" fmla="*/ 823913 h 833140"/>
                <a:gd name="connsiteX44" fmla="*/ 254794 w 507207"/>
                <a:gd name="connsiteY44" fmla="*/ 831056 h 833140"/>
                <a:gd name="connsiteX45" fmla="*/ 230982 w 507207"/>
                <a:gd name="connsiteY45" fmla="*/ 823913 h 833140"/>
                <a:gd name="connsiteX46" fmla="*/ 223838 w 507207"/>
                <a:gd name="connsiteY46" fmla="*/ 821531 h 833140"/>
                <a:gd name="connsiteX47" fmla="*/ 209550 w 507207"/>
                <a:gd name="connsiteY47" fmla="*/ 812006 h 833140"/>
                <a:gd name="connsiteX48" fmla="*/ 202407 w 507207"/>
                <a:gd name="connsiteY48" fmla="*/ 809625 h 833140"/>
                <a:gd name="connsiteX49" fmla="*/ 188119 w 507207"/>
                <a:gd name="connsiteY49" fmla="*/ 797719 h 833140"/>
                <a:gd name="connsiteX50" fmla="*/ 180975 w 507207"/>
                <a:gd name="connsiteY50" fmla="*/ 783431 h 833140"/>
                <a:gd name="connsiteX51" fmla="*/ 173832 w 507207"/>
                <a:gd name="connsiteY51" fmla="*/ 778669 h 833140"/>
                <a:gd name="connsiteX52" fmla="*/ 164307 w 507207"/>
                <a:gd name="connsiteY52" fmla="*/ 764381 h 833140"/>
                <a:gd name="connsiteX53" fmla="*/ 159544 w 507207"/>
                <a:gd name="connsiteY53" fmla="*/ 757238 h 833140"/>
                <a:gd name="connsiteX54" fmla="*/ 157163 w 507207"/>
                <a:gd name="connsiteY54" fmla="*/ 750094 h 833140"/>
                <a:gd name="connsiteX55" fmla="*/ 150019 w 507207"/>
                <a:gd name="connsiteY55" fmla="*/ 745331 h 833140"/>
                <a:gd name="connsiteX56" fmla="*/ 138113 w 507207"/>
                <a:gd name="connsiteY56" fmla="*/ 726281 h 833140"/>
                <a:gd name="connsiteX57" fmla="*/ 128588 w 507207"/>
                <a:gd name="connsiteY57" fmla="*/ 697706 h 833140"/>
                <a:gd name="connsiteX58" fmla="*/ 126207 w 507207"/>
                <a:gd name="connsiteY58" fmla="*/ 690563 h 833140"/>
                <a:gd name="connsiteX59" fmla="*/ 116682 w 507207"/>
                <a:gd name="connsiteY59" fmla="*/ 676275 h 833140"/>
                <a:gd name="connsiteX60" fmla="*/ 109538 w 507207"/>
                <a:gd name="connsiteY60" fmla="*/ 659606 h 833140"/>
                <a:gd name="connsiteX61" fmla="*/ 104775 w 507207"/>
                <a:gd name="connsiteY61" fmla="*/ 645319 h 833140"/>
                <a:gd name="connsiteX62" fmla="*/ 100013 w 507207"/>
                <a:gd name="connsiteY62" fmla="*/ 631031 h 833140"/>
                <a:gd name="connsiteX63" fmla="*/ 95250 w 507207"/>
                <a:gd name="connsiteY63" fmla="*/ 616744 h 833140"/>
                <a:gd name="connsiteX64" fmla="*/ 92869 w 507207"/>
                <a:gd name="connsiteY64" fmla="*/ 609600 h 833140"/>
                <a:gd name="connsiteX65" fmla="*/ 90488 w 507207"/>
                <a:gd name="connsiteY65" fmla="*/ 585788 h 833140"/>
                <a:gd name="connsiteX66" fmla="*/ 85725 w 507207"/>
                <a:gd name="connsiteY66" fmla="*/ 571500 h 833140"/>
                <a:gd name="connsiteX67" fmla="*/ 83344 w 507207"/>
                <a:gd name="connsiteY67" fmla="*/ 564356 h 833140"/>
                <a:gd name="connsiteX68" fmla="*/ 78582 w 507207"/>
                <a:gd name="connsiteY68" fmla="*/ 550069 h 833140"/>
                <a:gd name="connsiteX69" fmla="*/ 71438 w 507207"/>
                <a:gd name="connsiteY69" fmla="*/ 526256 h 833140"/>
                <a:gd name="connsiteX70" fmla="*/ 66675 w 507207"/>
                <a:gd name="connsiteY70" fmla="*/ 509588 h 833140"/>
                <a:gd name="connsiteX71" fmla="*/ 61913 w 507207"/>
                <a:gd name="connsiteY71" fmla="*/ 495300 h 833140"/>
                <a:gd name="connsiteX72" fmla="*/ 57150 w 507207"/>
                <a:gd name="connsiteY72" fmla="*/ 469106 h 833140"/>
                <a:gd name="connsiteX73" fmla="*/ 54769 w 507207"/>
                <a:gd name="connsiteY73" fmla="*/ 454819 h 833140"/>
                <a:gd name="connsiteX74" fmla="*/ 50007 w 507207"/>
                <a:gd name="connsiteY74" fmla="*/ 440531 h 833140"/>
                <a:gd name="connsiteX75" fmla="*/ 47625 w 507207"/>
                <a:gd name="connsiteY75" fmla="*/ 431006 h 833140"/>
                <a:gd name="connsiteX76" fmla="*/ 42863 w 507207"/>
                <a:gd name="connsiteY76" fmla="*/ 416719 h 833140"/>
                <a:gd name="connsiteX77" fmla="*/ 38100 w 507207"/>
                <a:gd name="connsiteY77" fmla="*/ 376238 h 833140"/>
                <a:gd name="connsiteX78" fmla="*/ 33338 w 507207"/>
                <a:gd name="connsiteY78" fmla="*/ 361950 h 833140"/>
                <a:gd name="connsiteX79" fmla="*/ 30957 w 507207"/>
                <a:gd name="connsiteY79" fmla="*/ 321469 h 833140"/>
                <a:gd name="connsiteX80" fmla="*/ 28575 w 507207"/>
                <a:gd name="connsiteY80" fmla="*/ 314325 h 833140"/>
                <a:gd name="connsiteX81" fmla="*/ 26194 w 507207"/>
                <a:gd name="connsiteY81" fmla="*/ 297656 h 833140"/>
                <a:gd name="connsiteX82" fmla="*/ 23813 w 507207"/>
                <a:gd name="connsiteY82" fmla="*/ 285750 h 833140"/>
                <a:gd name="connsiteX83" fmla="*/ 21432 w 507207"/>
                <a:gd name="connsiteY83" fmla="*/ 257175 h 833140"/>
                <a:gd name="connsiteX84" fmla="*/ 19050 w 507207"/>
                <a:gd name="connsiteY84" fmla="*/ 250031 h 833140"/>
                <a:gd name="connsiteX85" fmla="*/ 16669 w 507207"/>
                <a:gd name="connsiteY85" fmla="*/ 233363 h 833140"/>
                <a:gd name="connsiteX86" fmla="*/ 14288 w 507207"/>
                <a:gd name="connsiteY86" fmla="*/ 200025 h 833140"/>
                <a:gd name="connsiteX87" fmla="*/ 11907 w 507207"/>
                <a:gd name="connsiteY87" fmla="*/ 190500 h 833140"/>
                <a:gd name="connsiteX88" fmla="*/ 9525 w 507207"/>
                <a:gd name="connsiteY88" fmla="*/ 161925 h 833140"/>
                <a:gd name="connsiteX89" fmla="*/ 7144 w 507207"/>
                <a:gd name="connsiteY89" fmla="*/ 142875 h 833140"/>
                <a:gd name="connsiteX90" fmla="*/ 4763 w 507207"/>
                <a:gd name="connsiteY90" fmla="*/ 78581 h 833140"/>
                <a:gd name="connsiteX91" fmla="*/ 2382 w 507207"/>
                <a:gd name="connsiteY91" fmla="*/ 35719 h 833140"/>
                <a:gd name="connsiteX92" fmla="*/ 0 w 507207"/>
                <a:gd name="connsiteY92" fmla="*/ 26194 h 833140"/>
                <a:gd name="connsiteX93" fmla="*/ 7144 w 507207"/>
                <a:gd name="connsiteY93" fmla="*/ 0 h 833140"/>
                <a:gd name="connsiteX0" fmla="*/ 507207 w 507207"/>
                <a:gd name="connsiteY0" fmla="*/ 4355852 h 5134223"/>
                <a:gd name="connsiteX1" fmla="*/ 504825 w 507207"/>
                <a:gd name="connsiteY1" fmla="*/ 4408239 h 5134223"/>
                <a:gd name="connsiteX2" fmla="*/ 500063 w 507207"/>
                <a:gd name="connsiteY2" fmla="*/ 4434433 h 5134223"/>
                <a:gd name="connsiteX3" fmla="*/ 497682 w 507207"/>
                <a:gd name="connsiteY3" fmla="*/ 4486821 h 5134223"/>
                <a:gd name="connsiteX4" fmla="*/ 495300 w 507207"/>
                <a:gd name="connsiteY4" fmla="*/ 4553496 h 5134223"/>
                <a:gd name="connsiteX5" fmla="*/ 488157 w 507207"/>
                <a:gd name="connsiteY5" fmla="*/ 4584452 h 5134223"/>
                <a:gd name="connsiteX6" fmla="*/ 485775 w 507207"/>
                <a:gd name="connsiteY6" fmla="*/ 4627314 h 5134223"/>
                <a:gd name="connsiteX7" fmla="*/ 481013 w 507207"/>
                <a:gd name="connsiteY7" fmla="*/ 4651127 h 5134223"/>
                <a:gd name="connsiteX8" fmla="*/ 478632 w 507207"/>
                <a:gd name="connsiteY8" fmla="*/ 4665414 h 5134223"/>
                <a:gd name="connsiteX9" fmla="*/ 473869 w 507207"/>
                <a:gd name="connsiteY9" fmla="*/ 4722564 h 5134223"/>
                <a:gd name="connsiteX10" fmla="*/ 469107 w 507207"/>
                <a:gd name="connsiteY10" fmla="*/ 4736852 h 5134223"/>
                <a:gd name="connsiteX11" fmla="*/ 464344 w 507207"/>
                <a:gd name="connsiteY11" fmla="*/ 4755902 h 5134223"/>
                <a:gd name="connsiteX12" fmla="*/ 459582 w 507207"/>
                <a:gd name="connsiteY12" fmla="*/ 4786858 h 5134223"/>
                <a:gd name="connsiteX13" fmla="*/ 454819 w 507207"/>
                <a:gd name="connsiteY13" fmla="*/ 4794002 h 5134223"/>
                <a:gd name="connsiteX14" fmla="*/ 450057 w 507207"/>
                <a:gd name="connsiteY14" fmla="*/ 4815433 h 5134223"/>
                <a:gd name="connsiteX15" fmla="*/ 447675 w 507207"/>
                <a:gd name="connsiteY15" fmla="*/ 4822577 h 5134223"/>
                <a:gd name="connsiteX16" fmla="*/ 442913 w 507207"/>
                <a:gd name="connsiteY16" fmla="*/ 4855914 h 5134223"/>
                <a:gd name="connsiteX17" fmla="*/ 438150 w 507207"/>
                <a:gd name="connsiteY17" fmla="*/ 4863058 h 5134223"/>
                <a:gd name="connsiteX18" fmla="*/ 433388 w 507207"/>
                <a:gd name="connsiteY18" fmla="*/ 4877346 h 5134223"/>
                <a:gd name="connsiteX19" fmla="*/ 428625 w 507207"/>
                <a:gd name="connsiteY19" fmla="*/ 4898777 h 5134223"/>
                <a:gd name="connsiteX20" fmla="*/ 423863 w 507207"/>
                <a:gd name="connsiteY20" fmla="*/ 4913064 h 5134223"/>
                <a:gd name="connsiteX21" fmla="*/ 421482 w 507207"/>
                <a:gd name="connsiteY21" fmla="*/ 4920208 h 5134223"/>
                <a:gd name="connsiteX22" fmla="*/ 419100 w 507207"/>
                <a:gd name="connsiteY22" fmla="*/ 4929733 h 5134223"/>
                <a:gd name="connsiteX23" fmla="*/ 411957 w 507207"/>
                <a:gd name="connsiteY23" fmla="*/ 4944021 h 5134223"/>
                <a:gd name="connsiteX24" fmla="*/ 404813 w 507207"/>
                <a:gd name="connsiteY24" fmla="*/ 4965452 h 5134223"/>
                <a:gd name="connsiteX25" fmla="*/ 402432 w 507207"/>
                <a:gd name="connsiteY25" fmla="*/ 4972596 h 5134223"/>
                <a:gd name="connsiteX26" fmla="*/ 400050 w 507207"/>
                <a:gd name="connsiteY26" fmla="*/ 4979739 h 5134223"/>
                <a:gd name="connsiteX27" fmla="*/ 397669 w 507207"/>
                <a:gd name="connsiteY27" fmla="*/ 4989264 h 5134223"/>
                <a:gd name="connsiteX28" fmla="*/ 392907 w 507207"/>
                <a:gd name="connsiteY28" fmla="*/ 5003552 h 5134223"/>
                <a:gd name="connsiteX29" fmla="*/ 385763 w 507207"/>
                <a:gd name="connsiteY29" fmla="*/ 5010696 h 5134223"/>
                <a:gd name="connsiteX30" fmla="*/ 373857 w 507207"/>
                <a:gd name="connsiteY30" fmla="*/ 5034508 h 5134223"/>
                <a:gd name="connsiteX31" fmla="*/ 373857 w 507207"/>
                <a:gd name="connsiteY31" fmla="*/ 5034508 h 5134223"/>
                <a:gd name="connsiteX32" fmla="*/ 364332 w 507207"/>
                <a:gd name="connsiteY32" fmla="*/ 5048796 h 5134223"/>
                <a:gd name="connsiteX33" fmla="*/ 357188 w 507207"/>
                <a:gd name="connsiteY33" fmla="*/ 5063083 h 5134223"/>
                <a:gd name="connsiteX34" fmla="*/ 350044 w 507207"/>
                <a:gd name="connsiteY34" fmla="*/ 5067846 h 5134223"/>
                <a:gd name="connsiteX35" fmla="*/ 345282 w 507207"/>
                <a:gd name="connsiteY35" fmla="*/ 5074989 h 5134223"/>
                <a:gd name="connsiteX36" fmla="*/ 342900 w 507207"/>
                <a:gd name="connsiteY36" fmla="*/ 5082133 h 5134223"/>
                <a:gd name="connsiteX37" fmla="*/ 335757 w 507207"/>
                <a:gd name="connsiteY37" fmla="*/ 5086896 h 5134223"/>
                <a:gd name="connsiteX38" fmla="*/ 316707 w 507207"/>
                <a:gd name="connsiteY38" fmla="*/ 5103564 h 5134223"/>
                <a:gd name="connsiteX39" fmla="*/ 302419 w 507207"/>
                <a:gd name="connsiteY39" fmla="*/ 5108327 h 5134223"/>
                <a:gd name="connsiteX40" fmla="*/ 295275 w 507207"/>
                <a:gd name="connsiteY40" fmla="*/ 5113089 h 5134223"/>
                <a:gd name="connsiteX41" fmla="*/ 288132 w 507207"/>
                <a:gd name="connsiteY41" fmla="*/ 5120233 h 5134223"/>
                <a:gd name="connsiteX42" fmla="*/ 276225 w 507207"/>
                <a:gd name="connsiteY42" fmla="*/ 5122614 h 5134223"/>
                <a:gd name="connsiteX43" fmla="*/ 269082 w 507207"/>
                <a:gd name="connsiteY43" fmla="*/ 5124996 h 5134223"/>
                <a:gd name="connsiteX44" fmla="*/ 254794 w 507207"/>
                <a:gd name="connsiteY44" fmla="*/ 5132139 h 5134223"/>
                <a:gd name="connsiteX45" fmla="*/ 230982 w 507207"/>
                <a:gd name="connsiteY45" fmla="*/ 5124996 h 5134223"/>
                <a:gd name="connsiteX46" fmla="*/ 223838 w 507207"/>
                <a:gd name="connsiteY46" fmla="*/ 5122614 h 5134223"/>
                <a:gd name="connsiteX47" fmla="*/ 209550 w 507207"/>
                <a:gd name="connsiteY47" fmla="*/ 5113089 h 5134223"/>
                <a:gd name="connsiteX48" fmla="*/ 202407 w 507207"/>
                <a:gd name="connsiteY48" fmla="*/ 5110708 h 5134223"/>
                <a:gd name="connsiteX49" fmla="*/ 188119 w 507207"/>
                <a:gd name="connsiteY49" fmla="*/ 5098802 h 5134223"/>
                <a:gd name="connsiteX50" fmla="*/ 180975 w 507207"/>
                <a:gd name="connsiteY50" fmla="*/ 5084514 h 5134223"/>
                <a:gd name="connsiteX51" fmla="*/ 173832 w 507207"/>
                <a:gd name="connsiteY51" fmla="*/ 5079752 h 5134223"/>
                <a:gd name="connsiteX52" fmla="*/ 164307 w 507207"/>
                <a:gd name="connsiteY52" fmla="*/ 5065464 h 5134223"/>
                <a:gd name="connsiteX53" fmla="*/ 159544 w 507207"/>
                <a:gd name="connsiteY53" fmla="*/ 5058321 h 5134223"/>
                <a:gd name="connsiteX54" fmla="*/ 157163 w 507207"/>
                <a:gd name="connsiteY54" fmla="*/ 5051177 h 5134223"/>
                <a:gd name="connsiteX55" fmla="*/ 150019 w 507207"/>
                <a:gd name="connsiteY55" fmla="*/ 5046414 h 5134223"/>
                <a:gd name="connsiteX56" fmla="*/ 138113 w 507207"/>
                <a:gd name="connsiteY56" fmla="*/ 5027364 h 5134223"/>
                <a:gd name="connsiteX57" fmla="*/ 128588 w 507207"/>
                <a:gd name="connsiteY57" fmla="*/ 4998789 h 5134223"/>
                <a:gd name="connsiteX58" fmla="*/ 126207 w 507207"/>
                <a:gd name="connsiteY58" fmla="*/ 4991646 h 5134223"/>
                <a:gd name="connsiteX59" fmla="*/ 116682 w 507207"/>
                <a:gd name="connsiteY59" fmla="*/ 4977358 h 5134223"/>
                <a:gd name="connsiteX60" fmla="*/ 109538 w 507207"/>
                <a:gd name="connsiteY60" fmla="*/ 4960689 h 5134223"/>
                <a:gd name="connsiteX61" fmla="*/ 104775 w 507207"/>
                <a:gd name="connsiteY61" fmla="*/ 4946402 h 5134223"/>
                <a:gd name="connsiteX62" fmla="*/ 100013 w 507207"/>
                <a:gd name="connsiteY62" fmla="*/ 4932114 h 5134223"/>
                <a:gd name="connsiteX63" fmla="*/ 95250 w 507207"/>
                <a:gd name="connsiteY63" fmla="*/ 4917827 h 5134223"/>
                <a:gd name="connsiteX64" fmla="*/ 92869 w 507207"/>
                <a:gd name="connsiteY64" fmla="*/ 4910683 h 5134223"/>
                <a:gd name="connsiteX65" fmla="*/ 90488 w 507207"/>
                <a:gd name="connsiteY65" fmla="*/ 4886871 h 5134223"/>
                <a:gd name="connsiteX66" fmla="*/ 85725 w 507207"/>
                <a:gd name="connsiteY66" fmla="*/ 4872583 h 5134223"/>
                <a:gd name="connsiteX67" fmla="*/ 83344 w 507207"/>
                <a:gd name="connsiteY67" fmla="*/ 4865439 h 5134223"/>
                <a:gd name="connsiteX68" fmla="*/ 78582 w 507207"/>
                <a:gd name="connsiteY68" fmla="*/ 4851152 h 5134223"/>
                <a:gd name="connsiteX69" fmla="*/ 71438 w 507207"/>
                <a:gd name="connsiteY69" fmla="*/ 4827339 h 5134223"/>
                <a:gd name="connsiteX70" fmla="*/ 66675 w 507207"/>
                <a:gd name="connsiteY70" fmla="*/ 4810671 h 5134223"/>
                <a:gd name="connsiteX71" fmla="*/ 61913 w 507207"/>
                <a:gd name="connsiteY71" fmla="*/ 4796383 h 5134223"/>
                <a:gd name="connsiteX72" fmla="*/ 57150 w 507207"/>
                <a:gd name="connsiteY72" fmla="*/ 4770189 h 5134223"/>
                <a:gd name="connsiteX73" fmla="*/ 54769 w 507207"/>
                <a:gd name="connsiteY73" fmla="*/ 4755902 h 5134223"/>
                <a:gd name="connsiteX74" fmla="*/ 50007 w 507207"/>
                <a:gd name="connsiteY74" fmla="*/ 4741614 h 5134223"/>
                <a:gd name="connsiteX75" fmla="*/ 47625 w 507207"/>
                <a:gd name="connsiteY75" fmla="*/ 4732089 h 5134223"/>
                <a:gd name="connsiteX76" fmla="*/ 42863 w 507207"/>
                <a:gd name="connsiteY76" fmla="*/ 4717802 h 5134223"/>
                <a:gd name="connsiteX77" fmla="*/ 38100 w 507207"/>
                <a:gd name="connsiteY77" fmla="*/ 4677321 h 5134223"/>
                <a:gd name="connsiteX78" fmla="*/ 33338 w 507207"/>
                <a:gd name="connsiteY78" fmla="*/ 4663033 h 5134223"/>
                <a:gd name="connsiteX79" fmla="*/ 30957 w 507207"/>
                <a:gd name="connsiteY79" fmla="*/ 4622552 h 5134223"/>
                <a:gd name="connsiteX80" fmla="*/ 28575 w 507207"/>
                <a:gd name="connsiteY80" fmla="*/ 4615408 h 5134223"/>
                <a:gd name="connsiteX81" fmla="*/ 26194 w 507207"/>
                <a:gd name="connsiteY81" fmla="*/ 4598739 h 5134223"/>
                <a:gd name="connsiteX82" fmla="*/ 23813 w 507207"/>
                <a:gd name="connsiteY82" fmla="*/ 4586833 h 5134223"/>
                <a:gd name="connsiteX83" fmla="*/ 21432 w 507207"/>
                <a:gd name="connsiteY83" fmla="*/ 4558258 h 5134223"/>
                <a:gd name="connsiteX84" fmla="*/ 19050 w 507207"/>
                <a:gd name="connsiteY84" fmla="*/ 4551114 h 5134223"/>
                <a:gd name="connsiteX85" fmla="*/ 16669 w 507207"/>
                <a:gd name="connsiteY85" fmla="*/ 4534446 h 5134223"/>
                <a:gd name="connsiteX86" fmla="*/ 14288 w 507207"/>
                <a:gd name="connsiteY86" fmla="*/ 4501108 h 5134223"/>
                <a:gd name="connsiteX87" fmla="*/ 11907 w 507207"/>
                <a:gd name="connsiteY87" fmla="*/ 4491583 h 5134223"/>
                <a:gd name="connsiteX88" fmla="*/ 9525 w 507207"/>
                <a:gd name="connsiteY88" fmla="*/ 4463008 h 5134223"/>
                <a:gd name="connsiteX89" fmla="*/ 7144 w 507207"/>
                <a:gd name="connsiteY89" fmla="*/ 4443958 h 5134223"/>
                <a:gd name="connsiteX90" fmla="*/ 4763 w 507207"/>
                <a:gd name="connsiteY90" fmla="*/ 4379664 h 5134223"/>
                <a:gd name="connsiteX91" fmla="*/ 2382 w 507207"/>
                <a:gd name="connsiteY91" fmla="*/ 4336802 h 5134223"/>
                <a:gd name="connsiteX92" fmla="*/ 0 w 507207"/>
                <a:gd name="connsiteY92" fmla="*/ 4327277 h 5134223"/>
                <a:gd name="connsiteX93" fmla="*/ 47154 w 507207"/>
                <a:gd name="connsiteY93" fmla="*/ 0 h 5134223"/>
                <a:gd name="connsiteX0" fmla="*/ 507207 w 507207"/>
                <a:gd name="connsiteY0" fmla="*/ 4427859 h 5206230"/>
                <a:gd name="connsiteX1" fmla="*/ 504825 w 507207"/>
                <a:gd name="connsiteY1" fmla="*/ 4480246 h 5206230"/>
                <a:gd name="connsiteX2" fmla="*/ 500063 w 507207"/>
                <a:gd name="connsiteY2" fmla="*/ 4506440 h 5206230"/>
                <a:gd name="connsiteX3" fmla="*/ 497682 w 507207"/>
                <a:gd name="connsiteY3" fmla="*/ 4558828 h 5206230"/>
                <a:gd name="connsiteX4" fmla="*/ 495300 w 507207"/>
                <a:gd name="connsiteY4" fmla="*/ 4625503 h 5206230"/>
                <a:gd name="connsiteX5" fmla="*/ 488157 w 507207"/>
                <a:gd name="connsiteY5" fmla="*/ 4656459 h 5206230"/>
                <a:gd name="connsiteX6" fmla="*/ 485775 w 507207"/>
                <a:gd name="connsiteY6" fmla="*/ 4699321 h 5206230"/>
                <a:gd name="connsiteX7" fmla="*/ 481013 w 507207"/>
                <a:gd name="connsiteY7" fmla="*/ 4723134 h 5206230"/>
                <a:gd name="connsiteX8" fmla="*/ 478632 w 507207"/>
                <a:gd name="connsiteY8" fmla="*/ 4737421 h 5206230"/>
                <a:gd name="connsiteX9" fmla="*/ 473869 w 507207"/>
                <a:gd name="connsiteY9" fmla="*/ 4794571 h 5206230"/>
                <a:gd name="connsiteX10" fmla="*/ 469107 w 507207"/>
                <a:gd name="connsiteY10" fmla="*/ 4808859 h 5206230"/>
                <a:gd name="connsiteX11" fmla="*/ 464344 w 507207"/>
                <a:gd name="connsiteY11" fmla="*/ 4827909 h 5206230"/>
                <a:gd name="connsiteX12" fmla="*/ 459582 w 507207"/>
                <a:gd name="connsiteY12" fmla="*/ 4858865 h 5206230"/>
                <a:gd name="connsiteX13" fmla="*/ 454819 w 507207"/>
                <a:gd name="connsiteY13" fmla="*/ 4866009 h 5206230"/>
                <a:gd name="connsiteX14" fmla="*/ 450057 w 507207"/>
                <a:gd name="connsiteY14" fmla="*/ 4887440 h 5206230"/>
                <a:gd name="connsiteX15" fmla="*/ 447675 w 507207"/>
                <a:gd name="connsiteY15" fmla="*/ 4894584 h 5206230"/>
                <a:gd name="connsiteX16" fmla="*/ 442913 w 507207"/>
                <a:gd name="connsiteY16" fmla="*/ 4927921 h 5206230"/>
                <a:gd name="connsiteX17" fmla="*/ 438150 w 507207"/>
                <a:gd name="connsiteY17" fmla="*/ 4935065 h 5206230"/>
                <a:gd name="connsiteX18" fmla="*/ 433388 w 507207"/>
                <a:gd name="connsiteY18" fmla="*/ 4949353 h 5206230"/>
                <a:gd name="connsiteX19" fmla="*/ 428625 w 507207"/>
                <a:gd name="connsiteY19" fmla="*/ 4970784 h 5206230"/>
                <a:gd name="connsiteX20" fmla="*/ 423863 w 507207"/>
                <a:gd name="connsiteY20" fmla="*/ 4985071 h 5206230"/>
                <a:gd name="connsiteX21" fmla="*/ 421482 w 507207"/>
                <a:gd name="connsiteY21" fmla="*/ 4992215 h 5206230"/>
                <a:gd name="connsiteX22" fmla="*/ 419100 w 507207"/>
                <a:gd name="connsiteY22" fmla="*/ 5001740 h 5206230"/>
                <a:gd name="connsiteX23" fmla="*/ 411957 w 507207"/>
                <a:gd name="connsiteY23" fmla="*/ 5016028 h 5206230"/>
                <a:gd name="connsiteX24" fmla="*/ 404813 w 507207"/>
                <a:gd name="connsiteY24" fmla="*/ 5037459 h 5206230"/>
                <a:gd name="connsiteX25" fmla="*/ 402432 w 507207"/>
                <a:gd name="connsiteY25" fmla="*/ 5044603 h 5206230"/>
                <a:gd name="connsiteX26" fmla="*/ 400050 w 507207"/>
                <a:gd name="connsiteY26" fmla="*/ 5051746 h 5206230"/>
                <a:gd name="connsiteX27" fmla="*/ 397669 w 507207"/>
                <a:gd name="connsiteY27" fmla="*/ 5061271 h 5206230"/>
                <a:gd name="connsiteX28" fmla="*/ 392907 w 507207"/>
                <a:gd name="connsiteY28" fmla="*/ 5075559 h 5206230"/>
                <a:gd name="connsiteX29" fmla="*/ 385763 w 507207"/>
                <a:gd name="connsiteY29" fmla="*/ 5082703 h 5206230"/>
                <a:gd name="connsiteX30" fmla="*/ 373857 w 507207"/>
                <a:gd name="connsiteY30" fmla="*/ 5106515 h 5206230"/>
                <a:gd name="connsiteX31" fmla="*/ 373857 w 507207"/>
                <a:gd name="connsiteY31" fmla="*/ 5106515 h 5206230"/>
                <a:gd name="connsiteX32" fmla="*/ 364332 w 507207"/>
                <a:gd name="connsiteY32" fmla="*/ 5120803 h 5206230"/>
                <a:gd name="connsiteX33" fmla="*/ 357188 w 507207"/>
                <a:gd name="connsiteY33" fmla="*/ 5135090 h 5206230"/>
                <a:gd name="connsiteX34" fmla="*/ 350044 w 507207"/>
                <a:gd name="connsiteY34" fmla="*/ 5139853 h 5206230"/>
                <a:gd name="connsiteX35" fmla="*/ 345282 w 507207"/>
                <a:gd name="connsiteY35" fmla="*/ 5146996 h 5206230"/>
                <a:gd name="connsiteX36" fmla="*/ 342900 w 507207"/>
                <a:gd name="connsiteY36" fmla="*/ 5154140 h 5206230"/>
                <a:gd name="connsiteX37" fmla="*/ 335757 w 507207"/>
                <a:gd name="connsiteY37" fmla="*/ 5158903 h 5206230"/>
                <a:gd name="connsiteX38" fmla="*/ 316707 w 507207"/>
                <a:gd name="connsiteY38" fmla="*/ 5175571 h 5206230"/>
                <a:gd name="connsiteX39" fmla="*/ 302419 w 507207"/>
                <a:gd name="connsiteY39" fmla="*/ 5180334 h 5206230"/>
                <a:gd name="connsiteX40" fmla="*/ 295275 w 507207"/>
                <a:gd name="connsiteY40" fmla="*/ 5185096 h 5206230"/>
                <a:gd name="connsiteX41" fmla="*/ 288132 w 507207"/>
                <a:gd name="connsiteY41" fmla="*/ 5192240 h 5206230"/>
                <a:gd name="connsiteX42" fmla="*/ 276225 w 507207"/>
                <a:gd name="connsiteY42" fmla="*/ 5194621 h 5206230"/>
                <a:gd name="connsiteX43" fmla="*/ 269082 w 507207"/>
                <a:gd name="connsiteY43" fmla="*/ 5197003 h 5206230"/>
                <a:gd name="connsiteX44" fmla="*/ 254794 w 507207"/>
                <a:gd name="connsiteY44" fmla="*/ 5204146 h 5206230"/>
                <a:gd name="connsiteX45" fmla="*/ 230982 w 507207"/>
                <a:gd name="connsiteY45" fmla="*/ 5197003 h 5206230"/>
                <a:gd name="connsiteX46" fmla="*/ 223838 w 507207"/>
                <a:gd name="connsiteY46" fmla="*/ 5194621 h 5206230"/>
                <a:gd name="connsiteX47" fmla="*/ 209550 w 507207"/>
                <a:gd name="connsiteY47" fmla="*/ 5185096 h 5206230"/>
                <a:gd name="connsiteX48" fmla="*/ 202407 w 507207"/>
                <a:gd name="connsiteY48" fmla="*/ 5182715 h 5206230"/>
                <a:gd name="connsiteX49" fmla="*/ 188119 w 507207"/>
                <a:gd name="connsiteY49" fmla="*/ 5170809 h 5206230"/>
                <a:gd name="connsiteX50" fmla="*/ 180975 w 507207"/>
                <a:gd name="connsiteY50" fmla="*/ 5156521 h 5206230"/>
                <a:gd name="connsiteX51" fmla="*/ 173832 w 507207"/>
                <a:gd name="connsiteY51" fmla="*/ 5151759 h 5206230"/>
                <a:gd name="connsiteX52" fmla="*/ 164307 w 507207"/>
                <a:gd name="connsiteY52" fmla="*/ 5137471 h 5206230"/>
                <a:gd name="connsiteX53" fmla="*/ 159544 w 507207"/>
                <a:gd name="connsiteY53" fmla="*/ 5130328 h 5206230"/>
                <a:gd name="connsiteX54" fmla="*/ 157163 w 507207"/>
                <a:gd name="connsiteY54" fmla="*/ 5123184 h 5206230"/>
                <a:gd name="connsiteX55" fmla="*/ 150019 w 507207"/>
                <a:gd name="connsiteY55" fmla="*/ 5118421 h 5206230"/>
                <a:gd name="connsiteX56" fmla="*/ 138113 w 507207"/>
                <a:gd name="connsiteY56" fmla="*/ 5099371 h 5206230"/>
                <a:gd name="connsiteX57" fmla="*/ 128588 w 507207"/>
                <a:gd name="connsiteY57" fmla="*/ 5070796 h 5206230"/>
                <a:gd name="connsiteX58" fmla="*/ 126207 w 507207"/>
                <a:gd name="connsiteY58" fmla="*/ 5063653 h 5206230"/>
                <a:gd name="connsiteX59" fmla="*/ 116682 w 507207"/>
                <a:gd name="connsiteY59" fmla="*/ 5049365 h 5206230"/>
                <a:gd name="connsiteX60" fmla="*/ 109538 w 507207"/>
                <a:gd name="connsiteY60" fmla="*/ 5032696 h 5206230"/>
                <a:gd name="connsiteX61" fmla="*/ 104775 w 507207"/>
                <a:gd name="connsiteY61" fmla="*/ 5018409 h 5206230"/>
                <a:gd name="connsiteX62" fmla="*/ 100013 w 507207"/>
                <a:gd name="connsiteY62" fmla="*/ 5004121 h 5206230"/>
                <a:gd name="connsiteX63" fmla="*/ 95250 w 507207"/>
                <a:gd name="connsiteY63" fmla="*/ 4989834 h 5206230"/>
                <a:gd name="connsiteX64" fmla="*/ 92869 w 507207"/>
                <a:gd name="connsiteY64" fmla="*/ 4982690 h 5206230"/>
                <a:gd name="connsiteX65" fmla="*/ 90488 w 507207"/>
                <a:gd name="connsiteY65" fmla="*/ 4958878 h 5206230"/>
                <a:gd name="connsiteX66" fmla="*/ 85725 w 507207"/>
                <a:gd name="connsiteY66" fmla="*/ 4944590 h 5206230"/>
                <a:gd name="connsiteX67" fmla="*/ 83344 w 507207"/>
                <a:gd name="connsiteY67" fmla="*/ 4937446 h 5206230"/>
                <a:gd name="connsiteX68" fmla="*/ 78582 w 507207"/>
                <a:gd name="connsiteY68" fmla="*/ 4923159 h 5206230"/>
                <a:gd name="connsiteX69" fmla="*/ 71438 w 507207"/>
                <a:gd name="connsiteY69" fmla="*/ 4899346 h 5206230"/>
                <a:gd name="connsiteX70" fmla="*/ 66675 w 507207"/>
                <a:gd name="connsiteY70" fmla="*/ 4882678 h 5206230"/>
                <a:gd name="connsiteX71" fmla="*/ 61913 w 507207"/>
                <a:gd name="connsiteY71" fmla="*/ 4868390 h 5206230"/>
                <a:gd name="connsiteX72" fmla="*/ 57150 w 507207"/>
                <a:gd name="connsiteY72" fmla="*/ 4842196 h 5206230"/>
                <a:gd name="connsiteX73" fmla="*/ 54769 w 507207"/>
                <a:gd name="connsiteY73" fmla="*/ 4827909 h 5206230"/>
                <a:gd name="connsiteX74" fmla="*/ 50007 w 507207"/>
                <a:gd name="connsiteY74" fmla="*/ 4813621 h 5206230"/>
                <a:gd name="connsiteX75" fmla="*/ 47625 w 507207"/>
                <a:gd name="connsiteY75" fmla="*/ 4804096 h 5206230"/>
                <a:gd name="connsiteX76" fmla="*/ 42863 w 507207"/>
                <a:gd name="connsiteY76" fmla="*/ 4789809 h 5206230"/>
                <a:gd name="connsiteX77" fmla="*/ 38100 w 507207"/>
                <a:gd name="connsiteY77" fmla="*/ 4749328 h 5206230"/>
                <a:gd name="connsiteX78" fmla="*/ 33338 w 507207"/>
                <a:gd name="connsiteY78" fmla="*/ 4735040 h 5206230"/>
                <a:gd name="connsiteX79" fmla="*/ 30957 w 507207"/>
                <a:gd name="connsiteY79" fmla="*/ 4694559 h 5206230"/>
                <a:gd name="connsiteX80" fmla="*/ 28575 w 507207"/>
                <a:gd name="connsiteY80" fmla="*/ 4687415 h 5206230"/>
                <a:gd name="connsiteX81" fmla="*/ 26194 w 507207"/>
                <a:gd name="connsiteY81" fmla="*/ 4670746 h 5206230"/>
                <a:gd name="connsiteX82" fmla="*/ 23813 w 507207"/>
                <a:gd name="connsiteY82" fmla="*/ 4658840 h 5206230"/>
                <a:gd name="connsiteX83" fmla="*/ 21432 w 507207"/>
                <a:gd name="connsiteY83" fmla="*/ 4630265 h 5206230"/>
                <a:gd name="connsiteX84" fmla="*/ 19050 w 507207"/>
                <a:gd name="connsiteY84" fmla="*/ 4623121 h 5206230"/>
                <a:gd name="connsiteX85" fmla="*/ 16669 w 507207"/>
                <a:gd name="connsiteY85" fmla="*/ 4606453 h 5206230"/>
                <a:gd name="connsiteX86" fmla="*/ 14288 w 507207"/>
                <a:gd name="connsiteY86" fmla="*/ 4573115 h 5206230"/>
                <a:gd name="connsiteX87" fmla="*/ 11907 w 507207"/>
                <a:gd name="connsiteY87" fmla="*/ 4563590 h 5206230"/>
                <a:gd name="connsiteX88" fmla="*/ 9525 w 507207"/>
                <a:gd name="connsiteY88" fmla="*/ 4535015 h 5206230"/>
                <a:gd name="connsiteX89" fmla="*/ 7144 w 507207"/>
                <a:gd name="connsiteY89" fmla="*/ 4515965 h 5206230"/>
                <a:gd name="connsiteX90" fmla="*/ 4763 w 507207"/>
                <a:gd name="connsiteY90" fmla="*/ 4451671 h 5206230"/>
                <a:gd name="connsiteX91" fmla="*/ 2382 w 507207"/>
                <a:gd name="connsiteY91" fmla="*/ 4408809 h 5206230"/>
                <a:gd name="connsiteX92" fmla="*/ 0 w 507207"/>
                <a:gd name="connsiteY92" fmla="*/ 4399284 h 5206230"/>
                <a:gd name="connsiteX93" fmla="*/ 47154 w 507207"/>
                <a:gd name="connsiteY93" fmla="*/ 0 h 5206230"/>
                <a:gd name="connsiteX0" fmla="*/ 533549 w 533549"/>
                <a:gd name="connsiteY0" fmla="*/ 4427859 h 5206230"/>
                <a:gd name="connsiteX1" fmla="*/ 531167 w 533549"/>
                <a:gd name="connsiteY1" fmla="*/ 4480246 h 5206230"/>
                <a:gd name="connsiteX2" fmla="*/ 526405 w 533549"/>
                <a:gd name="connsiteY2" fmla="*/ 4506440 h 5206230"/>
                <a:gd name="connsiteX3" fmla="*/ 524024 w 533549"/>
                <a:gd name="connsiteY3" fmla="*/ 4558828 h 5206230"/>
                <a:gd name="connsiteX4" fmla="*/ 521642 w 533549"/>
                <a:gd name="connsiteY4" fmla="*/ 4625503 h 5206230"/>
                <a:gd name="connsiteX5" fmla="*/ 514499 w 533549"/>
                <a:gd name="connsiteY5" fmla="*/ 4656459 h 5206230"/>
                <a:gd name="connsiteX6" fmla="*/ 512117 w 533549"/>
                <a:gd name="connsiteY6" fmla="*/ 4699321 h 5206230"/>
                <a:gd name="connsiteX7" fmla="*/ 507355 w 533549"/>
                <a:gd name="connsiteY7" fmla="*/ 4723134 h 5206230"/>
                <a:gd name="connsiteX8" fmla="*/ 504974 w 533549"/>
                <a:gd name="connsiteY8" fmla="*/ 4737421 h 5206230"/>
                <a:gd name="connsiteX9" fmla="*/ 500211 w 533549"/>
                <a:gd name="connsiteY9" fmla="*/ 4794571 h 5206230"/>
                <a:gd name="connsiteX10" fmla="*/ 495449 w 533549"/>
                <a:gd name="connsiteY10" fmla="*/ 4808859 h 5206230"/>
                <a:gd name="connsiteX11" fmla="*/ 490686 w 533549"/>
                <a:gd name="connsiteY11" fmla="*/ 4827909 h 5206230"/>
                <a:gd name="connsiteX12" fmla="*/ 485924 w 533549"/>
                <a:gd name="connsiteY12" fmla="*/ 4858865 h 5206230"/>
                <a:gd name="connsiteX13" fmla="*/ 481161 w 533549"/>
                <a:gd name="connsiteY13" fmla="*/ 4866009 h 5206230"/>
                <a:gd name="connsiteX14" fmla="*/ 476399 w 533549"/>
                <a:gd name="connsiteY14" fmla="*/ 4887440 h 5206230"/>
                <a:gd name="connsiteX15" fmla="*/ 474017 w 533549"/>
                <a:gd name="connsiteY15" fmla="*/ 4894584 h 5206230"/>
                <a:gd name="connsiteX16" fmla="*/ 469255 w 533549"/>
                <a:gd name="connsiteY16" fmla="*/ 4927921 h 5206230"/>
                <a:gd name="connsiteX17" fmla="*/ 464492 w 533549"/>
                <a:gd name="connsiteY17" fmla="*/ 4935065 h 5206230"/>
                <a:gd name="connsiteX18" fmla="*/ 459730 w 533549"/>
                <a:gd name="connsiteY18" fmla="*/ 4949353 h 5206230"/>
                <a:gd name="connsiteX19" fmla="*/ 454967 w 533549"/>
                <a:gd name="connsiteY19" fmla="*/ 4970784 h 5206230"/>
                <a:gd name="connsiteX20" fmla="*/ 450205 w 533549"/>
                <a:gd name="connsiteY20" fmla="*/ 4985071 h 5206230"/>
                <a:gd name="connsiteX21" fmla="*/ 447824 w 533549"/>
                <a:gd name="connsiteY21" fmla="*/ 4992215 h 5206230"/>
                <a:gd name="connsiteX22" fmla="*/ 445442 w 533549"/>
                <a:gd name="connsiteY22" fmla="*/ 5001740 h 5206230"/>
                <a:gd name="connsiteX23" fmla="*/ 438299 w 533549"/>
                <a:gd name="connsiteY23" fmla="*/ 5016028 h 5206230"/>
                <a:gd name="connsiteX24" fmla="*/ 431155 w 533549"/>
                <a:gd name="connsiteY24" fmla="*/ 5037459 h 5206230"/>
                <a:gd name="connsiteX25" fmla="*/ 428774 w 533549"/>
                <a:gd name="connsiteY25" fmla="*/ 5044603 h 5206230"/>
                <a:gd name="connsiteX26" fmla="*/ 426392 w 533549"/>
                <a:gd name="connsiteY26" fmla="*/ 5051746 h 5206230"/>
                <a:gd name="connsiteX27" fmla="*/ 424011 w 533549"/>
                <a:gd name="connsiteY27" fmla="*/ 5061271 h 5206230"/>
                <a:gd name="connsiteX28" fmla="*/ 419249 w 533549"/>
                <a:gd name="connsiteY28" fmla="*/ 5075559 h 5206230"/>
                <a:gd name="connsiteX29" fmla="*/ 412105 w 533549"/>
                <a:gd name="connsiteY29" fmla="*/ 5082703 h 5206230"/>
                <a:gd name="connsiteX30" fmla="*/ 400199 w 533549"/>
                <a:gd name="connsiteY30" fmla="*/ 5106515 h 5206230"/>
                <a:gd name="connsiteX31" fmla="*/ 400199 w 533549"/>
                <a:gd name="connsiteY31" fmla="*/ 5106515 h 5206230"/>
                <a:gd name="connsiteX32" fmla="*/ 390674 w 533549"/>
                <a:gd name="connsiteY32" fmla="*/ 5120803 h 5206230"/>
                <a:gd name="connsiteX33" fmla="*/ 383530 w 533549"/>
                <a:gd name="connsiteY33" fmla="*/ 5135090 h 5206230"/>
                <a:gd name="connsiteX34" fmla="*/ 376386 w 533549"/>
                <a:gd name="connsiteY34" fmla="*/ 5139853 h 5206230"/>
                <a:gd name="connsiteX35" fmla="*/ 371624 w 533549"/>
                <a:gd name="connsiteY35" fmla="*/ 5146996 h 5206230"/>
                <a:gd name="connsiteX36" fmla="*/ 369242 w 533549"/>
                <a:gd name="connsiteY36" fmla="*/ 5154140 h 5206230"/>
                <a:gd name="connsiteX37" fmla="*/ 362099 w 533549"/>
                <a:gd name="connsiteY37" fmla="*/ 5158903 h 5206230"/>
                <a:gd name="connsiteX38" fmla="*/ 343049 w 533549"/>
                <a:gd name="connsiteY38" fmla="*/ 5175571 h 5206230"/>
                <a:gd name="connsiteX39" fmla="*/ 328761 w 533549"/>
                <a:gd name="connsiteY39" fmla="*/ 5180334 h 5206230"/>
                <a:gd name="connsiteX40" fmla="*/ 321617 w 533549"/>
                <a:gd name="connsiteY40" fmla="*/ 5185096 h 5206230"/>
                <a:gd name="connsiteX41" fmla="*/ 314474 w 533549"/>
                <a:gd name="connsiteY41" fmla="*/ 5192240 h 5206230"/>
                <a:gd name="connsiteX42" fmla="*/ 302567 w 533549"/>
                <a:gd name="connsiteY42" fmla="*/ 5194621 h 5206230"/>
                <a:gd name="connsiteX43" fmla="*/ 295424 w 533549"/>
                <a:gd name="connsiteY43" fmla="*/ 5197003 h 5206230"/>
                <a:gd name="connsiteX44" fmla="*/ 281136 w 533549"/>
                <a:gd name="connsiteY44" fmla="*/ 5204146 h 5206230"/>
                <a:gd name="connsiteX45" fmla="*/ 257324 w 533549"/>
                <a:gd name="connsiteY45" fmla="*/ 5197003 h 5206230"/>
                <a:gd name="connsiteX46" fmla="*/ 250180 w 533549"/>
                <a:gd name="connsiteY46" fmla="*/ 5194621 h 5206230"/>
                <a:gd name="connsiteX47" fmla="*/ 235892 w 533549"/>
                <a:gd name="connsiteY47" fmla="*/ 5185096 h 5206230"/>
                <a:gd name="connsiteX48" fmla="*/ 228749 w 533549"/>
                <a:gd name="connsiteY48" fmla="*/ 5182715 h 5206230"/>
                <a:gd name="connsiteX49" fmla="*/ 214461 w 533549"/>
                <a:gd name="connsiteY49" fmla="*/ 5170809 h 5206230"/>
                <a:gd name="connsiteX50" fmla="*/ 207317 w 533549"/>
                <a:gd name="connsiteY50" fmla="*/ 5156521 h 5206230"/>
                <a:gd name="connsiteX51" fmla="*/ 200174 w 533549"/>
                <a:gd name="connsiteY51" fmla="*/ 5151759 h 5206230"/>
                <a:gd name="connsiteX52" fmla="*/ 190649 w 533549"/>
                <a:gd name="connsiteY52" fmla="*/ 5137471 h 5206230"/>
                <a:gd name="connsiteX53" fmla="*/ 185886 w 533549"/>
                <a:gd name="connsiteY53" fmla="*/ 5130328 h 5206230"/>
                <a:gd name="connsiteX54" fmla="*/ 183505 w 533549"/>
                <a:gd name="connsiteY54" fmla="*/ 5123184 h 5206230"/>
                <a:gd name="connsiteX55" fmla="*/ 176361 w 533549"/>
                <a:gd name="connsiteY55" fmla="*/ 5118421 h 5206230"/>
                <a:gd name="connsiteX56" fmla="*/ 164455 w 533549"/>
                <a:gd name="connsiteY56" fmla="*/ 5099371 h 5206230"/>
                <a:gd name="connsiteX57" fmla="*/ 154930 w 533549"/>
                <a:gd name="connsiteY57" fmla="*/ 5070796 h 5206230"/>
                <a:gd name="connsiteX58" fmla="*/ 152549 w 533549"/>
                <a:gd name="connsiteY58" fmla="*/ 5063653 h 5206230"/>
                <a:gd name="connsiteX59" fmla="*/ 143024 w 533549"/>
                <a:gd name="connsiteY59" fmla="*/ 5049365 h 5206230"/>
                <a:gd name="connsiteX60" fmla="*/ 135880 w 533549"/>
                <a:gd name="connsiteY60" fmla="*/ 5032696 h 5206230"/>
                <a:gd name="connsiteX61" fmla="*/ 131117 w 533549"/>
                <a:gd name="connsiteY61" fmla="*/ 5018409 h 5206230"/>
                <a:gd name="connsiteX62" fmla="*/ 126355 w 533549"/>
                <a:gd name="connsiteY62" fmla="*/ 5004121 h 5206230"/>
                <a:gd name="connsiteX63" fmla="*/ 121592 w 533549"/>
                <a:gd name="connsiteY63" fmla="*/ 4989834 h 5206230"/>
                <a:gd name="connsiteX64" fmla="*/ 119211 w 533549"/>
                <a:gd name="connsiteY64" fmla="*/ 4982690 h 5206230"/>
                <a:gd name="connsiteX65" fmla="*/ 116830 w 533549"/>
                <a:gd name="connsiteY65" fmla="*/ 4958878 h 5206230"/>
                <a:gd name="connsiteX66" fmla="*/ 112067 w 533549"/>
                <a:gd name="connsiteY66" fmla="*/ 4944590 h 5206230"/>
                <a:gd name="connsiteX67" fmla="*/ 109686 w 533549"/>
                <a:gd name="connsiteY67" fmla="*/ 4937446 h 5206230"/>
                <a:gd name="connsiteX68" fmla="*/ 104924 w 533549"/>
                <a:gd name="connsiteY68" fmla="*/ 4923159 h 5206230"/>
                <a:gd name="connsiteX69" fmla="*/ 97780 w 533549"/>
                <a:gd name="connsiteY69" fmla="*/ 4899346 h 5206230"/>
                <a:gd name="connsiteX70" fmla="*/ 93017 w 533549"/>
                <a:gd name="connsiteY70" fmla="*/ 4882678 h 5206230"/>
                <a:gd name="connsiteX71" fmla="*/ 88255 w 533549"/>
                <a:gd name="connsiteY71" fmla="*/ 4868390 h 5206230"/>
                <a:gd name="connsiteX72" fmla="*/ 83492 w 533549"/>
                <a:gd name="connsiteY72" fmla="*/ 4842196 h 5206230"/>
                <a:gd name="connsiteX73" fmla="*/ 81111 w 533549"/>
                <a:gd name="connsiteY73" fmla="*/ 4827909 h 5206230"/>
                <a:gd name="connsiteX74" fmla="*/ 76349 w 533549"/>
                <a:gd name="connsiteY74" fmla="*/ 4813621 h 5206230"/>
                <a:gd name="connsiteX75" fmla="*/ 73967 w 533549"/>
                <a:gd name="connsiteY75" fmla="*/ 4804096 h 5206230"/>
                <a:gd name="connsiteX76" fmla="*/ 69205 w 533549"/>
                <a:gd name="connsiteY76" fmla="*/ 4789809 h 5206230"/>
                <a:gd name="connsiteX77" fmla="*/ 64442 w 533549"/>
                <a:gd name="connsiteY77" fmla="*/ 4749328 h 5206230"/>
                <a:gd name="connsiteX78" fmla="*/ 59680 w 533549"/>
                <a:gd name="connsiteY78" fmla="*/ 4735040 h 5206230"/>
                <a:gd name="connsiteX79" fmla="*/ 57299 w 533549"/>
                <a:gd name="connsiteY79" fmla="*/ 4694559 h 5206230"/>
                <a:gd name="connsiteX80" fmla="*/ 54917 w 533549"/>
                <a:gd name="connsiteY80" fmla="*/ 4687415 h 5206230"/>
                <a:gd name="connsiteX81" fmla="*/ 52536 w 533549"/>
                <a:gd name="connsiteY81" fmla="*/ 4670746 h 5206230"/>
                <a:gd name="connsiteX82" fmla="*/ 50155 w 533549"/>
                <a:gd name="connsiteY82" fmla="*/ 4658840 h 5206230"/>
                <a:gd name="connsiteX83" fmla="*/ 47774 w 533549"/>
                <a:gd name="connsiteY83" fmla="*/ 4630265 h 5206230"/>
                <a:gd name="connsiteX84" fmla="*/ 45392 w 533549"/>
                <a:gd name="connsiteY84" fmla="*/ 4623121 h 5206230"/>
                <a:gd name="connsiteX85" fmla="*/ 43011 w 533549"/>
                <a:gd name="connsiteY85" fmla="*/ 4606453 h 5206230"/>
                <a:gd name="connsiteX86" fmla="*/ 40630 w 533549"/>
                <a:gd name="connsiteY86" fmla="*/ 4573115 h 5206230"/>
                <a:gd name="connsiteX87" fmla="*/ 38249 w 533549"/>
                <a:gd name="connsiteY87" fmla="*/ 4563590 h 5206230"/>
                <a:gd name="connsiteX88" fmla="*/ 35867 w 533549"/>
                <a:gd name="connsiteY88" fmla="*/ 4535015 h 5206230"/>
                <a:gd name="connsiteX89" fmla="*/ 33486 w 533549"/>
                <a:gd name="connsiteY89" fmla="*/ 4515965 h 5206230"/>
                <a:gd name="connsiteX90" fmla="*/ 31105 w 533549"/>
                <a:gd name="connsiteY90" fmla="*/ 4451671 h 5206230"/>
                <a:gd name="connsiteX91" fmla="*/ 28724 w 533549"/>
                <a:gd name="connsiteY91" fmla="*/ 4408809 h 5206230"/>
                <a:gd name="connsiteX92" fmla="*/ 26342 w 533549"/>
                <a:gd name="connsiteY92" fmla="*/ 4399284 h 5206230"/>
                <a:gd name="connsiteX93" fmla="*/ 1488 w 533549"/>
                <a:gd name="connsiteY93" fmla="*/ 0 h 5206230"/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0" fmla="*/ 507207 w 507207"/>
                <a:gd name="connsiteY0" fmla="*/ 28575 h 806946"/>
                <a:gd name="connsiteX1" fmla="*/ 504825 w 507207"/>
                <a:gd name="connsiteY1" fmla="*/ 80962 h 806946"/>
                <a:gd name="connsiteX2" fmla="*/ 500063 w 507207"/>
                <a:gd name="connsiteY2" fmla="*/ 107156 h 806946"/>
                <a:gd name="connsiteX3" fmla="*/ 497682 w 507207"/>
                <a:gd name="connsiteY3" fmla="*/ 159544 h 806946"/>
                <a:gd name="connsiteX4" fmla="*/ 495300 w 507207"/>
                <a:gd name="connsiteY4" fmla="*/ 226219 h 806946"/>
                <a:gd name="connsiteX5" fmla="*/ 488157 w 507207"/>
                <a:gd name="connsiteY5" fmla="*/ 257175 h 806946"/>
                <a:gd name="connsiteX6" fmla="*/ 485775 w 507207"/>
                <a:gd name="connsiteY6" fmla="*/ 300037 h 806946"/>
                <a:gd name="connsiteX7" fmla="*/ 481013 w 507207"/>
                <a:gd name="connsiteY7" fmla="*/ 323850 h 806946"/>
                <a:gd name="connsiteX8" fmla="*/ 478632 w 507207"/>
                <a:gd name="connsiteY8" fmla="*/ 338137 h 806946"/>
                <a:gd name="connsiteX9" fmla="*/ 473869 w 507207"/>
                <a:gd name="connsiteY9" fmla="*/ 395287 h 806946"/>
                <a:gd name="connsiteX10" fmla="*/ 469107 w 507207"/>
                <a:gd name="connsiteY10" fmla="*/ 409575 h 806946"/>
                <a:gd name="connsiteX11" fmla="*/ 464344 w 507207"/>
                <a:gd name="connsiteY11" fmla="*/ 428625 h 806946"/>
                <a:gd name="connsiteX12" fmla="*/ 459582 w 507207"/>
                <a:gd name="connsiteY12" fmla="*/ 459581 h 806946"/>
                <a:gd name="connsiteX13" fmla="*/ 454819 w 507207"/>
                <a:gd name="connsiteY13" fmla="*/ 466725 h 806946"/>
                <a:gd name="connsiteX14" fmla="*/ 450057 w 507207"/>
                <a:gd name="connsiteY14" fmla="*/ 488156 h 806946"/>
                <a:gd name="connsiteX15" fmla="*/ 447675 w 507207"/>
                <a:gd name="connsiteY15" fmla="*/ 495300 h 806946"/>
                <a:gd name="connsiteX16" fmla="*/ 442913 w 507207"/>
                <a:gd name="connsiteY16" fmla="*/ 528637 h 806946"/>
                <a:gd name="connsiteX17" fmla="*/ 438150 w 507207"/>
                <a:gd name="connsiteY17" fmla="*/ 535781 h 806946"/>
                <a:gd name="connsiteX18" fmla="*/ 433388 w 507207"/>
                <a:gd name="connsiteY18" fmla="*/ 550069 h 806946"/>
                <a:gd name="connsiteX19" fmla="*/ 428625 w 507207"/>
                <a:gd name="connsiteY19" fmla="*/ 571500 h 806946"/>
                <a:gd name="connsiteX20" fmla="*/ 423863 w 507207"/>
                <a:gd name="connsiteY20" fmla="*/ 585787 h 806946"/>
                <a:gd name="connsiteX21" fmla="*/ 421482 w 507207"/>
                <a:gd name="connsiteY21" fmla="*/ 592931 h 806946"/>
                <a:gd name="connsiteX22" fmla="*/ 419100 w 507207"/>
                <a:gd name="connsiteY22" fmla="*/ 602456 h 806946"/>
                <a:gd name="connsiteX23" fmla="*/ 411957 w 507207"/>
                <a:gd name="connsiteY23" fmla="*/ 616744 h 806946"/>
                <a:gd name="connsiteX24" fmla="*/ 404813 w 507207"/>
                <a:gd name="connsiteY24" fmla="*/ 638175 h 806946"/>
                <a:gd name="connsiteX25" fmla="*/ 402432 w 507207"/>
                <a:gd name="connsiteY25" fmla="*/ 645319 h 806946"/>
                <a:gd name="connsiteX26" fmla="*/ 400050 w 507207"/>
                <a:gd name="connsiteY26" fmla="*/ 652462 h 806946"/>
                <a:gd name="connsiteX27" fmla="*/ 397669 w 507207"/>
                <a:gd name="connsiteY27" fmla="*/ 661987 h 806946"/>
                <a:gd name="connsiteX28" fmla="*/ 392907 w 507207"/>
                <a:gd name="connsiteY28" fmla="*/ 676275 h 806946"/>
                <a:gd name="connsiteX29" fmla="*/ 385763 w 507207"/>
                <a:gd name="connsiteY29" fmla="*/ 683419 h 806946"/>
                <a:gd name="connsiteX30" fmla="*/ 373857 w 507207"/>
                <a:gd name="connsiteY30" fmla="*/ 707231 h 806946"/>
                <a:gd name="connsiteX31" fmla="*/ 373857 w 507207"/>
                <a:gd name="connsiteY31" fmla="*/ 707231 h 806946"/>
                <a:gd name="connsiteX32" fmla="*/ 364332 w 507207"/>
                <a:gd name="connsiteY32" fmla="*/ 721519 h 806946"/>
                <a:gd name="connsiteX33" fmla="*/ 357188 w 507207"/>
                <a:gd name="connsiteY33" fmla="*/ 735806 h 806946"/>
                <a:gd name="connsiteX34" fmla="*/ 350044 w 507207"/>
                <a:gd name="connsiteY34" fmla="*/ 740569 h 806946"/>
                <a:gd name="connsiteX35" fmla="*/ 345282 w 507207"/>
                <a:gd name="connsiteY35" fmla="*/ 747712 h 806946"/>
                <a:gd name="connsiteX36" fmla="*/ 342900 w 507207"/>
                <a:gd name="connsiteY36" fmla="*/ 754856 h 806946"/>
                <a:gd name="connsiteX37" fmla="*/ 335757 w 507207"/>
                <a:gd name="connsiteY37" fmla="*/ 759619 h 806946"/>
                <a:gd name="connsiteX38" fmla="*/ 316707 w 507207"/>
                <a:gd name="connsiteY38" fmla="*/ 776287 h 806946"/>
                <a:gd name="connsiteX39" fmla="*/ 302419 w 507207"/>
                <a:gd name="connsiteY39" fmla="*/ 781050 h 806946"/>
                <a:gd name="connsiteX40" fmla="*/ 295275 w 507207"/>
                <a:gd name="connsiteY40" fmla="*/ 785812 h 806946"/>
                <a:gd name="connsiteX41" fmla="*/ 288132 w 507207"/>
                <a:gd name="connsiteY41" fmla="*/ 792956 h 806946"/>
                <a:gd name="connsiteX42" fmla="*/ 276225 w 507207"/>
                <a:gd name="connsiteY42" fmla="*/ 795337 h 806946"/>
                <a:gd name="connsiteX43" fmla="*/ 269082 w 507207"/>
                <a:gd name="connsiteY43" fmla="*/ 797719 h 806946"/>
                <a:gd name="connsiteX44" fmla="*/ 254794 w 507207"/>
                <a:gd name="connsiteY44" fmla="*/ 804862 h 806946"/>
                <a:gd name="connsiteX45" fmla="*/ 230982 w 507207"/>
                <a:gd name="connsiteY45" fmla="*/ 797719 h 806946"/>
                <a:gd name="connsiteX46" fmla="*/ 223838 w 507207"/>
                <a:gd name="connsiteY46" fmla="*/ 795337 h 806946"/>
                <a:gd name="connsiteX47" fmla="*/ 209550 w 507207"/>
                <a:gd name="connsiteY47" fmla="*/ 785812 h 806946"/>
                <a:gd name="connsiteX48" fmla="*/ 202407 w 507207"/>
                <a:gd name="connsiteY48" fmla="*/ 783431 h 806946"/>
                <a:gd name="connsiteX49" fmla="*/ 188119 w 507207"/>
                <a:gd name="connsiteY49" fmla="*/ 771525 h 806946"/>
                <a:gd name="connsiteX50" fmla="*/ 180975 w 507207"/>
                <a:gd name="connsiteY50" fmla="*/ 757237 h 806946"/>
                <a:gd name="connsiteX51" fmla="*/ 173832 w 507207"/>
                <a:gd name="connsiteY51" fmla="*/ 752475 h 806946"/>
                <a:gd name="connsiteX52" fmla="*/ 164307 w 507207"/>
                <a:gd name="connsiteY52" fmla="*/ 738187 h 806946"/>
                <a:gd name="connsiteX53" fmla="*/ 159544 w 507207"/>
                <a:gd name="connsiteY53" fmla="*/ 731044 h 806946"/>
                <a:gd name="connsiteX54" fmla="*/ 157163 w 507207"/>
                <a:gd name="connsiteY54" fmla="*/ 723900 h 806946"/>
                <a:gd name="connsiteX55" fmla="*/ 150019 w 507207"/>
                <a:gd name="connsiteY55" fmla="*/ 719137 h 806946"/>
                <a:gd name="connsiteX56" fmla="*/ 138113 w 507207"/>
                <a:gd name="connsiteY56" fmla="*/ 700087 h 806946"/>
                <a:gd name="connsiteX57" fmla="*/ 128588 w 507207"/>
                <a:gd name="connsiteY57" fmla="*/ 671512 h 806946"/>
                <a:gd name="connsiteX58" fmla="*/ 126207 w 507207"/>
                <a:gd name="connsiteY58" fmla="*/ 664369 h 806946"/>
                <a:gd name="connsiteX59" fmla="*/ 116682 w 507207"/>
                <a:gd name="connsiteY59" fmla="*/ 650081 h 806946"/>
                <a:gd name="connsiteX60" fmla="*/ 109538 w 507207"/>
                <a:gd name="connsiteY60" fmla="*/ 633412 h 806946"/>
                <a:gd name="connsiteX61" fmla="*/ 104775 w 507207"/>
                <a:gd name="connsiteY61" fmla="*/ 619125 h 806946"/>
                <a:gd name="connsiteX62" fmla="*/ 100013 w 507207"/>
                <a:gd name="connsiteY62" fmla="*/ 604837 h 806946"/>
                <a:gd name="connsiteX63" fmla="*/ 95250 w 507207"/>
                <a:gd name="connsiteY63" fmla="*/ 590550 h 806946"/>
                <a:gd name="connsiteX64" fmla="*/ 92869 w 507207"/>
                <a:gd name="connsiteY64" fmla="*/ 583406 h 806946"/>
                <a:gd name="connsiteX65" fmla="*/ 90488 w 507207"/>
                <a:gd name="connsiteY65" fmla="*/ 559594 h 806946"/>
                <a:gd name="connsiteX66" fmla="*/ 85725 w 507207"/>
                <a:gd name="connsiteY66" fmla="*/ 545306 h 806946"/>
                <a:gd name="connsiteX67" fmla="*/ 83344 w 507207"/>
                <a:gd name="connsiteY67" fmla="*/ 538162 h 806946"/>
                <a:gd name="connsiteX68" fmla="*/ 78582 w 507207"/>
                <a:gd name="connsiteY68" fmla="*/ 523875 h 806946"/>
                <a:gd name="connsiteX69" fmla="*/ 71438 w 507207"/>
                <a:gd name="connsiteY69" fmla="*/ 500062 h 806946"/>
                <a:gd name="connsiteX70" fmla="*/ 66675 w 507207"/>
                <a:gd name="connsiteY70" fmla="*/ 483394 h 806946"/>
                <a:gd name="connsiteX71" fmla="*/ 61913 w 507207"/>
                <a:gd name="connsiteY71" fmla="*/ 469106 h 806946"/>
                <a:gd name="connsiteX72" fmla="*/ 57150 w 507207"/>
                <a:gd name="connsiteY72" fmla="*/ 442912 h 806946"/>
                <a:gd name="connsiteX73" fmla="*/ 54769 w 507207"/>
                <a:gd name="connsiteY73" fmla="*/ 428625 h 806946"/>
                <a:gd name="connsiteX74" fmla="*/ 50007 w 507207"/>
                <a:gd name="connsiteY74" fmla="*/ 414337 h 806946"/>
                <a:gd name="connsiteX75" fmla="*/ 47625 w 507207"/>
                <a:gd name="connsiteY75" fmla="*/ 404812 h 806946"/>
                <a:gd name="connsiteX76" fmla="*/ 42863 w 507207"/>
                <a:gd name="connsiteY76" fmla="*/ 390525 h 806946"/>
                <a:gd name="connsiteX77" fmla="*/ 38100 w 507207"/>
                <a:gd name="connsiteY77" fmla="*/ 350044 h 806946"/>
                <a:gd name="connsiteX78" fmla="*/ 33338 w 507207"/>
                <a:gd name="connsiteY78" fmla="*/ 335756 h 806946"/>
                <a:gd name="connsiteX79" fmla="*/ 30957 w 507207"/>
                <a:gd name="connsiteY79" fmla="*/ 295275 h 806946"/>
                <a:gd name="connsiteX80" fmla="*/ 28575 w 507207"/>
                <a:gd name="connsiteY80" fmla="*/ 288131 h 806946"/>
                <a:gd name="connsiteX81" fmla="*/ 26194 w 507207"/>
                <a:gd name="connsiteY81" fmla="*/ 271462 h 806946"/>
                <a:gd name="connsiteX82" fmla="*/ 23813 w 507207"/>
                <a:gd name="connsiteY82" fmla="*/ 259556 h 806946"/>
                <a:gd name="connsiteX83" fmla="*/ 21432 w 507207"/>
                <a:gd name="connsiteY83" fmla="*/ 230981 h 806946"/>
                <a:gd name="connsiteX84" fmla="*/ 19050 w 507207"/>
                <a:gd name="connsiteY84" fmla="*/ 223837 h 806946"/>
                <a:gd name="connsiteX85" fmla="*/ 16669 w 507207"/>
                <a:gd name="connsiteY85" fmla="*/ 207169 h 806946"/>
                <a:gd name="connsiteX86" fmla="*/ 14288 w 507207"/>
                <a:gd name="connsiteY86" fmla="*/ 173831 h 806946"/>
                <a:gd name="connsiteX87" fmla="*/ 11907 w 507207"/>
                <a:gd name="connsiteY87" fmla="*/ 164306 h 806946"/>
                <a:gd name="connsiteX88" fmla="*/ 9525 w 507207"/>
                <a:gd name="connsiteY88" fmla="*/ 135731 h 806946"/>
                <a:gd name="connsiteX89" fmla="*/ 7144 w 507207"/>
                <a:gd name="connsiteY89" fmla="*/ 116681 h 806946"/>
                <a:gd name="connsiteX90" fmla="*/ 4763 w 507207"/>
                <a:gd name="connsiteY90" fmla="*/ 52387 h 806946"/>
                <a:gd name="connsiteX91" fmla="*/ 2382 w 507207"/>
                <a:gd name="connsiteY91" fmla="*/ 9525 h 806946"/>
                <a:gd name="connsiteX92" fmla="*/ 0 w 507207"/>
                <a:gd name="connsiteY92" fmla="*/ 0 h 806946"/>
                <a:gd name="connsiteX93" fmla="*/ 507207 w 507207"/>
                <a:gd name="connsiteY93" fmla="*/ 28575 h 80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07207" h="806946">
                  <a:moveTo>
                    <a:pt x="507207" y="28575"/>
                  </a:moveTo>
                  <a:cubicBezTo>
                    <a:pt x="506413" y="46037"/>
                    <a:pt x="506071" y="63526"/>
                    <a:pt x="504825" y="80962"/>
                  </a:cubicBezTo>
                  <a:cubicBezTo>
                    <a:pt x="504486" y="85703"/>
                    <a:pt x="501121" y="101864"/>
                    <a:pt x="500063" y="107156"/>
                  </a:cubicBezTo>
                  <a:cubicBezTo>
                    <a:pt x="499269" y="124619"/>
                    <a:pt x="498381" y="142077"/>
                    <a:pt x="497682" y="159544"/>
                  </a:cubicBezTo>
                  <a:cubicBezTo>
                    <a:pt x="496793" y="181765"/>
                    <a:pt x="496606" y="204018"/>
                    <a:pt x="495300" y="226219"/>
                  </a:cubicBezTo>
                  <a:cubicBezTo>
                    <a:pt x="494683" y="236703"/>
                    <a:pt x="491459" y="247267"/>
                    <a:pt x="488157" y="257175"/>
                  </a:cubicBezTo>
                  <a:cubicBezTo>
                    <a:pt x="487363" y="271462"/>
                    <a:pt x="486916" y="285773"/>
                    <a:pt x="485775" y="300037"/>
                  </a:cubicBezTo>
                  <a:cubicBezTo>
                    <a:pt x="483177" y="332509"/>
                    <a:pt x="485107" y="305425"/>
                    <a:pt x="481013" y="323850"/>
                  </a:cubicBezTo>
                  <a:cubicBezTo>
                    <a:pt x="479966" y="328563"/>
                    <a:pt x="479426" y="333375"/>
                    <a:pt x="478632" y="338137"/>
                  </a:cubicBezTo>
                  <a:cubicBezTo>
                    <a:pt x="478428" y="340790"/>
                    <a:pt x="474772" y="390168"/>
                    <a:pt x="473869" y="395287"/>
                  </a:cubicBezTo>
                  <a:cubicBezTo>
                    <a:pt x="472997" y="400231"/>
                    <a:pt x="470092" y="404652"/>
                    <a:pt x="469107" y="409575"/>
                  </a:cubicBezTo>
                  <a:cubicBezTo>
                    <a:pt x="466233" y="423942"/>
                    <a:pt x="468005" y="417641"/>
                    <a:pt x="464344" y="428625"/>
                  </a:cubicBezTo>
                  <a:cubicBezTo>
                    <a:pt x="463866" y="432924"/>
                    <a:pt x="462675" y="452364"/>
                    <a:pt x="459582" y="459581"/>
                  </a:cubicBezTo>
                  <a:cubicBezTo>
                    <a:pt x="458455" y="462212"/>
                    <a:pt x="456407" y="464344"/>
                    <a:pt x="454819" y="466725"/>
                  </a:cubicBezTo>
                  <a:cubicBezTo>
                    <a:pt x="449457" y="482813"/>
                    <a:pt x="455648" y="463000"/>
                    <a:pt x="450057" y="488156"/>
                  </a:cubicBezTo>
                  <a:cubicBezTo>
                    <a:pt x="449512" y="490606"/>
                    <a:pt x="448469" y="492919"/>
                    <a:pt x="447675" y="495300"/>
                  </a:cubicBezTo>
                  <a:cubicBezTo>
                    <a:pt x="447255" y="499496"/>
                    <a:pt x="446290" y="520757"/>
                    <a:pt x="442913" y="528637"/>
                  </a:cubicBezTo>
                  <a:cubicBezTo>
                    <a:pt x="441786" y="531268"/>
                    <a:pt x="439738" y="533400"/>
                    <a:pt x="438150" y="535781"/>
                  </a:cubicBezTo>
                  <a:cubicBezTo>
                    <a:pt x="436563" y="540544"/>
                    <a:pt x="434372" y="545146"/>
                    <a:pt x="433388" y="550069"/>
                  </a:cubicBezTo>
                  <a:cubicBezTo>
                    <a:pt x="432026" y="556880"/>
                    <a:pt x="430646" y="564764"/>
                    <a:pt x="428625" y="571500"/>
                  </a:cubicBezTo>
                  <a:cubicBezTo>
                    <a:pt x="427182" y="576308"/>
                    <a:pt x="425450" y="581025"/>
                    <a:pt x="423863" y="585787"/>
                  </a:cubicBezTo>
                  <a:cubicBezTo>
                    <a:pt x="423069" y="588168"/>
                    <a:pt x="422091" y="590496"/>
                    <a:pt x="421482" y="592931"/>
                  </a:cubicBezTo>
                  <a:cubicBezTo>
                    <a:pt x="420688" y="596106"/>
                    <a:pt x="419999" y="599309"/>
                    <a:pt x="419100" y="602456"/>
                  </a:cubicBezTo>
                  <a:cubicBezTo>
                    <a:pt x="413888" y="620695"/>
                    <a:pt x="420307" y="597957"/>
                    <a:pt x="411957" y="616744"/>
                  </a:cubicBezTo>
                  <a:cubicBezTo>
                    <a:pt x="411951" y="616758"/>
                    <a:pt x="406006" y="634596"/>
                    <a:pt x="404813" y="638175"/>
                  </a:cubicBezTo>
                  <a:lnTo>
                    <a:pt x="402432" y="645319"/>
                  </a:lnTo>
                  <a:cubicBezTo>
                    <a:pt x="401638" y="647700"/>
                    <a:pt x="400659" y="650027"/>
                    <a:pt x="400050" y="652462"/>
                  </a:cubicBezTo>
                  <a:cubicBezTo>
                    <a:pt x="399256" y="655637"/>
                    <a:pt x="398609" y="658852"/>
                    <a:pt x="397669" y="661987"/>
                  </a:cubicBezTo>
                  <a:cubicBezTo>
                    <a:pt x="396227" y="666796"/>
                    <a:pt x="396457" y="672725"/>
                    <a:pt x="392907" y="676275"/>
                  </a:cubicBezTo>
                  <a:lnTo>
                    <a:pt x="385763" y="683419"/>
                  </a:lnTo>
                  <a:cubicBezTo>
                    <a:pt x="381994" y="698497"/>
                    <a:pt x="385197" y="690221"/>
                    <a:pt x="373857" y="707231"/>
                  </a:cubicBezTo>
                  <a:lnTo>
                    <a:pt x="373857" y="707231"/>
                  </a:lnTo>
                  <a:cubicBezTo>
                    <a:pt x="370410" y="717570"/>
                    <a:pt x="373250" y="712600"/>
                    <a:pt x="364332" y="721519"/>
                  </a:cubicBezTo>
                  <a:cubicBezTo>
                    <a:pt x="362395" y="727327"/>
                    <a:pt x="361802" y="731191"/>
                    <a:pt x="357188" y="735806"/>
                  </a:cubicBezTo>
                  <a:cubicBezTo>
                    <a:pt x="355164" y="737830"/>
                    <a:pt x="352425" y="738981"/>
                    <a:pt x="350044" y="740569"/>
                  </a:cubicBezTo>
                  <a:cubicBezTo>
                    <a:pt x="348457" y="742950"/>
                    <a:pt x="346562" y="745153"/>
                    <a:pt x="345282" y="747712"/>
                  </a:cubicBezTo>
                  <a:cubicBezTo>
                    <a:pt x="344159" y="749957"/>
                    <a:pt x="344468" y="752896"/>
                    <a:pt x="342900" y="754856"/>
                  </a:cubicBezTo>
                  <a:cubicBezTo>
                    <a:pt x="341112" y="757091"/>
                    <a:pt x="338138" y="758031"/>
                    <a:pt x="335757" y="759619"/>
                  </a:cubicBezTo>
                  <a:cubicBezTo>
                    <a:pt x="330200" y="767952"/>
                    <a:pt x="328611" y="772319"/>
                    <a:pt x="316707" y="776287"/>
                  </a:cubicBezTo>
                  <a:cubicBezTo>
                    <a:pt x="311944" y="777875"/>
                    <a:pt x="306596" y="778265"/>
                    <a:pt x="302419" y="781050"/>
                  </a:cubicBezTo>
                  <a:cubicBezTo>
                    <a:pt x="300038" y="782637"/>
                    <a:pt x="297474" y="783980"/>
                    <a:pt x="295275" y="785812"/>
                  </a:cubicBezTo>
                  <a:cubicBezTo>
                    <a:pt x="292688" y="787968"/>
                    <a:pt x="291144" y="791450"/>
                    <a:pt x="288132" y="792956"/>
                  </a:cubicBezTo>
                  <a:cubicBezTo>
                    <a:pt x="284512" y="794766"/>
                    <a:pt x="280152" y="794355"/>
                    <a:pt x="276225" y="795337"/>
                  </a:cubicBezTo>
                  <a:cubicBezTo>
                    <a:pt x="273790" y="795946"/>
                    <a:pt x="271327" y="796596"/>
                    <a:pt x="269082" y="797719"/>
                  </a:cubicBezTo>
                  <a:cubicBezTo>
                    <a:pt x="250628" y="806946"/>
                    <a:pt x="272741" y="798881"/>
                    <a:pt x="254794" y="804862"/>
                  </a:cubicBezTo>
                  <a:cubicBezTo>
                    <a:pt x="224483" y="800532"/>
                    <a:pt x="248306" y="806382"/>
                    <a:pt x="230982" y="797719"/>
                  </a:cubicBezTo>
                  <a:cubicBezTo>
                    <a:pt x="228737" y="796596"/>
                    <a:pt x="226032" y="796556"/>
                    <a:pt x="223838" y="795337"/>
                  </a:cubicBezTo>
                  <a:cubicBezTo>
                    <a:pt x="218834" y="792557"/>
                    <a:pt x="214980" y="787622"/>
                    <a:pt x="209550" y="785812"/>
                  </a:cubicBezTo>
                  <a:cubicBezTo>
                    <a:pt x="207169" y="785018"/>
                    <a:pt x="204652" y="784553"/>
                    <a:pt x="202407" y="783431"/>
                  </a:cubicBezTo>
                  <a:cubicBezTo>
                    <a:pt x="195775" y="780115"/>
                    <a:pt x="193387" y="776793"/>
                    <a:pt x="188119" y="771525"/>
                  </a:cubicBezTo>
                  <a:cubicBezTo>
                    <a:pt x="186182" y="765713"/>
                    <a:pt x="185592" y="761854"/>
                    <a:pt x="180975" y="757237"/>
                  </a:cubicBezTo>
                  <a:cubicBezTo>
                    <a:pt x="178952" y="755214"/>
                    <a:pt x="176213" y="754062"/>
                    <a:pt x="173832" y="752475"/>
                  </a:cubicBezTo>
                  <a:lnTo>
                    <a:pt x="164307" y="738187"/>
                  </a:lnTo>
                  <a:lnTo>
                    <a:pt x="159544" y="731044"/>
                  </a:lnTo>
                  <a:cubicBezTo>
                    <a:pt x="158750" y="728663"/>
                    <a:pt x="158731" y="725860"/>
                    <a:pt x="157163" y="723900"/>
                  </a:cubicBezTo>
                  <a:cubicBezTo>
                    <a:pt x="155375" y="721665"/>
                    <a:pt x="151536" y="721564"/>
                    <a:pt x="150019" y="719137"/>
                  </a:cubicBezTo>
                  <a:cubicBezTo>
                    <a:pt x="135850" y="696467"/>
                    <a:pt x="154281" y="710866"/>
                    <a:pt x="138113" y="700087"/>
                  </a:cubicBezTo>
                  <a:lnTo>
                    <a:pt x="128588" y="671512"/>
                  </a:lnTo>
                  <a:cubicBezTo>
                    <a:pt x="127794" y="669131"/>
                    <a:pt x="127599" y="666457"/>
                    <a:pt x="126207" y="664369"/>
                  </a:cubicBezTo>
                  <a:lnTo>
                    <a:pt x="116682" y="650081"/>
                  </a:lnTo>
                  <a:cubicBezTo>
                    <a:pt x="110381" y="624885"/>
                    <a:pt x="118935" y="654555"/>
                    <a:pt x="109538" y="633412"/>
                  </a:cubicBezTo>
                  <a:cubicBezTo>
                    <a:pt x="107499" y="628825"/>
                    <a:pt x="106363" y="623887"/>
                    <a:pt x="104775" y="619125"/>
                  </a:cubicBezTo>
                  <a:lnTo>
                    <a:pt x="100013" y="604837"/>
                  </a:lnTo>
                  <a:lnTo>
                    <a:pt x="95250" y="590550"/>
                  </a:lnTo>
                  <a:lnTo>
                    <a:pt x="92869" y="583406"/>
                  </a:lnTo>
                  <a:cubicBezTo>
                    <a:pt x="92075" y="575469"/>
                    <a:pt x="91958" y="567434"/>
                    <a:pt x="90488" y="559594"/>
                  </a:cubicBezTo>
                  <a:cubicBezTo>
                    <a:pt x="89563" y="554660"/>
                    <a:pt x="87313" y="550069"/>
                    <a:pt x="85725" y="545306"/>
                  </a:cubicBezTo>
                  <a:lnTo>
                    <a:pt x="83344" y="538162"/>
                  </a:lnTo>
                  <a:lnTo>
                    <a:pt x="78582" y="523875"/>
                  </a:lnTo>
                  <a:cubicBezTo>
                    <a:pt x="74983" y="509482"/>
                    <a:pt x="77234" y="517452"/>
                    <a:pt x="71438" y="500062"/>
                  </a:cubicBezTo>
                  <a:cubicBezTo>
                    <a:pt x="63436" y="476053"/>
                    <a:pt x="75646" y="513298"/>
                    <a:pt x="66675" y="483394"/>
                  </a:cubicBezTo>
                  <a:cubicBezTo>
                    <a:pt x="65232" y="478586"/>
                    <a:pt x="61913" y="469106"/>
                    <a:pt x="61913" y="469106"/>
                  </a:cubicBezTo>
                  <a:cubicBezTo>
                    <a:pt x="55859" y="426726"/>
                    <a:pt x="62765" y="470985"/>
                    <a:pt x="57150" y="442912"/>
                  </a:cubicBezTo>
                  <a:cubicBezTo>
                    <a:pt x="56203" y="438178"/>
                    <a:pt x="55940" y="433309"/>
                    <a:pt x="54769" y="428625"/>
                  </a:cubicBezTo>
                  <a:cubicBezTo>
                    <a:pt x="53552" y="423755"/>
                    <a:pt x="51225" y="419207"/>
                    <a:pt x="50007" y="414337"/>
                  </a:cubicBezTo>
                  <a:cubicBezTo>
                    <a:pt x="49213" y="411162"/>
                    <a:pt x="48565" y="407947"/>
                    <a:pt x="47625" y="404812"/>
                  </a:cubicBezTo>
                  <a:cubicBezTo>
                    <a:pt x="46182" y="400004"/>
                    <a:pt x="42863" y="390525"/>
                    <a:pt x="42863" y="390525"/>
                  </a:cubicBezTo>
                  <a:cubicBezTo>
                    <a:pt x="42027" y="381323"/>
                    <a:pt x="40833" y="360974"/>
                    <a:pt x="38100" y="350044"/>
                  </a:cubicBezTo>
                  <a:cubicBezTo>
                    <a:pt x="36882" y="345174"/>
                    <a:pt x="33338" y="335756"/>
                    <a:pt x="33338" y="335756"/>
                  </a:cubicBezTo>
                  <a:cubicBezTo>
                    <a:pt x="32544" y="322262"/>
                    <a:pt x="32302" y="308725"/>
                    <a:pt x="30957" y="295275"/>
                  </a:cubicBezTo>
                  <a:cubicBezTo>
                    <a:pt x="30707" y="292777"/>
                    <a:pt x="29067" y="290592"/>
                    <a:pt x="28575" y="288131"/>
                  </a:cubicBezTo>
                  <a:cubicBezTo>
                    <a:pt x="27474" y="282627"/>
                    <a:pt x="27117" y="276998"/>
                    <a:pt x="26194" y="271462"/>
                  </a:cubicBezTo>
                  <a:cubicBezTo>
                    <a:pt x="25529" y="267470"/>
                    <a:pt x="24607" y="263525"/>
                    <a:pt x="23813" y="259556"/>
                  </a:cubicBezTo>
                  <a:cubicBezTo>
                    <a:pt x="23019" y="250031"/>
                    <a:pt x="22695" y="240455"/>
                    <a:pt x="21432" y="230981"/>
                  </a:cubicBezTo>
                  <a:cubicBezTo>
                    <a:pt x="21100" y="228493"/>
                    <a:pt x="19542" y="226298"/>
                    <a:pt x="19050" y="223837"/>
                  </a:cubicBezTo>
                  <a:cubicBezTo>
                    <a:pt x="17949" y="218334"/>
                    <a:pt x="17463" y="212725"/>
                    <a:pt x="16669" y="207169"/>
                  </a:cubicBezTo>
                  <a:cubicBezTo>
                    <a:pt x="15875" y="196056"/>
                    <a:pt x="15518" y="184904"/>
                    <a:pt x="14288" y="173831"/>
                  </a:cubicBezTo>
                  <a:cubicBezTo>
                    <a:pt x="13927" y="170578"/>
                    <a:pt x="12313" y="167553"/>
                    <a:pt x="11907" y="164306"/>
                  </a:cubicBezTo>
                  <a:cubicBezTo>
                    <a:pt x="10721" y="154822"/>
                    <a:pt x="10476" y="145242"/>
                    <a:pt x="9525" y="135731"/>
                  </a:cubicBezTo>
                  <a:cubicBezTo>
                    <a:pt x="8888" y="129363"/>
                    <a:pt x="7938" y="123031"/>
                    <a:pt x="7144" y="116681"/>
                  </a:cubicBezTo>
                  <a:cubicBezTo>
                    <a:pt x="6350" y="95250"/>
                    <a:pt x="5715" y="73812"/>
                    <a:pt x="4763" y="52387"/>
                  </a:cubicBezTo>
                  <a:cubicBezTo>
                    <a:pt x="4128" y="38092"/>
                    <a:pt x="3678" y="23776"/>
                    <a:pt x="2382" y="9525"/>
                  </a:cubicBezTo>
                  <a:cubicBezTo>
                    <a:pt x="2086" y="6266"/>
                    <a:pt x="0" y="0"/>
                    <a:pt x="0" y="0"/>
                  </a:cubicBezTo>
                  <a:lnTo>
                    <a:pt x="507207" y="285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7" name="Arc 46"/>
            <p:cNvSpPr/>
            <p:nvPr/>
          </p:nvSpPr>
          <p:spPr>
            <a:xfrm>
              <a:off x="4963986" y="1052736"/>
              <a:ext cx="507718" cy="1878116"/>
            </a:xfrm>
            <a:prstGeom prst="arc">
              <a:avLst>
                <a:gd name="adj1" fmla="val 342782"/>
                <a:gd name="adj2" fmla="val 5436201"/>
              </a:avLst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>
              <a:off x="4716016" y="1052736"/>
              <a:ext cx="507718" cy="1878116"/>
            </a:xfrm>
            <a:prstGeom prst="arc">
              <a:avLst>
                <a:gd name="adj1" fmla="val 342782"/>
                <a:gd name="adj2" fmla="val 5436201"/>
              </a:avLst>
            </a:prstGeom>
            <a:ln w="19050"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flipH="1" flipV="1">
            <a:off x="6588224" y="2059108"/>
            <a:ext cx="2049154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365152" y="2073265"/>
            <a:ext cx="50771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367480" y="1463576"/>
            <a:ext cx="50771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ight Brace 50"/>
          <p:cNvSpPr/>
          <p:nvPr/>
        </p:nvSpPr>
        <p:spPr>
          <a:xfrm rot="5400000">
            <a:off x="2525275" y="2096852"/>
            <a:ext cx="216024" cy="432048"/>
          </a:xfrm>
          <a:prstGeom prst="rightBrace">
            <a:avLst>
              <a:gd name="adj1" fmla="val 41087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398470" y="22895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jet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411170" y="3284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09842" y="46531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Cocoon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Right Brace 54"/>
          <p:cNvSpPr/>
          <p:nvPr/>
        </p:nvSpPr>
        <p:spPr>
          <a:xfrm rot="5400000">
            <a:off x="6145572" y="1711412"/>
            <a:ext cx="288032" cy="216024"/>
          </a:xfrm>
          <a:prstGeom prst="rightBrace">
            <a:avLst>
              <a:gd name="adj1" fmla="val 41087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095566" y="1835532"/>
            <a:ext cx="36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L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6177914" y="1641376"/>
            <a:ext cx="23774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76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5" grpId="0" animBg="1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Simulations</a:t>
            </a:r>
            <a:endParaRPr lang="en-US" dirty="0"/>
          </a:p>
        </p:txBody>
      </p:sp>
      <p:pic>
        <p:nvPicPr>
          <p:cNvPr id="6" name="Content Placeholder 5" descr="simJet_vs_analytic2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6473" r="3803" b="5609"/>
          <a:stretch/>
        </p:blipFill>
        <p:spPr>
          <a:xfrm>
            <a:off x="4716016" y="1484784"/>
            <a:ext cx="4281163" cy="5184576"/>
          </a:xfrm>
        </p:spPr>
      </p:pic>
      <p:sp>
        <p:nvSpPr>
          <p:cNvPr id="7" name="TextBox 6"/>
          <p:cNvSpPr txBox="1"/>
          <p:nvPr/>
        </p:nvSpPr>
        <p:spPr>
          <a:xfrm>
            <a:off x="-108520" y="1614279"/>
            <a:ext cx="4752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The jet becomes relativistic deep in the star.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It crosses the star at a time comparable to R/c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The minimal activity time in this case: 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522889"/>
              </p:ext>
            </p:extLst>
          </p:nvPr>
        </p:nvGraphicFramePr>
        <p:xfrm>
          <a:off x="227087" y="4553619"/>
          <a:ext cx="355282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2" name="Equation" r:id="rId4" imgW="1485900" imgH="457200" progId="Equation.3">
                  <p:embed/>
                </p:oleObj>
              </mc:Choice>
              <mc:Fallback>
                <p:oleObj name="Equation" r:id="rId4" imgW="1485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87" y="4553619"/>
                        <a:ext cx="3552825" cy="963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933928"/>
              </p:ext>
            </p:extLst>
          </p:nvPr>
        </p:nvGraphicFramePr>
        <p:xfrm>
          <a:off x="52388" y="4470400"/>
          <a:ext cx="734853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Equation" r:id="rId6" imgW="3073400" imgH="508000" progId="Equation.3">
                  <p:embed/>
                </p:oleObj>
              </mc:Choice>
              <mc:Fallback>
                <p:oleObj name="Equation" r:id="rId6" imgW="3073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8" y="4470400"/>
                        <a:ext cx="7348537" cy="10715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660232" y="5085184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-25000" dirty="0" smtClean="0">
                <a:solidFill>
                  <a:srgbClr val="000000"/>
                </a:solidFill>
              </a:rPr>
              <a:t>ʘ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4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52" y="2276871"/>
            <a:ext cx="3759576" cy="440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Breakout times: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029491"/>
              </p:ext>
            </p:extLst>
          </p:nvPr>
        </p:nvGraphicFramePr>
        <p:xfrm>
          <a:off x="134938" y="1362075"/>
          <a:ext cx="384651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9" name="Equation" r:id="rId8" imgW="3200400" imgH="508000" progId="Equation.3">
                  <p:embed/>
                </p:oleObj>
              </mc:Choice>
              <mc:Fallback>
                <p:oleObj name="Equation" r:id="rId8" imgW="3200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362075"/>
                        <a:ext cx="3846512" cy="720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magnetic_jet_mov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1479" r="-1"/>
          <a:stretch/>
        </p:blipFill>
        <p:spPr>
          <a:xfrm>
            <a:off x="6332654" y="2272639"/>
            <a:ext cx="2498407" cy="4401884"/>
          </a:xfrm>
          <a:prstGeom prst="rect">
            <a:avLst/>
          </a:prstGeom>
        </p:spPr>
      </p:pic>
      <p:pic>
        <p:nvPicPr>
          <p:cNvPr id="5" name="magnetic_jet_mov2_rev.mp4">
            <a:hlinkClick r:id="" action="ppaction://media"/>
          </p:cNvPr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r="21646"/>
          <a:stretch/>
        </p:blipFill>
        <p:spPr>
          <a:xfrm>
            <a:off x="4355976" y="2448914"/>
            <a:ext cx="1973446" cy="4224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5930" y="2268406"/>
            <a:ext cx="2058554" cy="17373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081478"/>
              </p:ext>
            </p:extLst>
          </p:nvPr>
        </p:nvGraphicFramePr>
        <p:xfrm>
          <a:off x="4833938" y="1412875"/>
          <a:ext cx="3402012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0" name="Equation" r:id="rId12" imgW="3073400" imgH="508000" progId="Equation.3">
                  <p:embed/>
                </p:oleObj>
              </mc:Choice>
              <mc:Fallback>
                <p:oleObj name="Equation" r:id="rId12" imgW="3073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938" y="1412875"/>
                        <a:ext cx="3402012" cy="6143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79512" y="1063769"/>
            <a:ext cx="1213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O.B. et al 2011a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4222227" y="1052736"/>
            <a:ext cx="1673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O.B. et al 2013 in prep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6441667" y="6613421"/>
            <a:ext cx="2522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O.B. </a:t>
            </a:r>
            <a:r>
              <a:rPr lang="en-US" sz="1200" dirty="0"/>
              <a:t>&amp; </a:t>
            </a:r>
            <a:r>
              <a:rPr lang="en-US" sz="1200" dirty="0" err="1" smtClean="0"/>
              <a:t>Tchekhovskoy</a:t>
            </a:r>
            <a:r>
              <a:rPr lang="en-US" sz="1200" dirty="0" smtClean="0"/>
              <a:t> 2013 in prep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7837760" y="1654200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-25000" dirty="0" smtClean="0">
                <a:solidFill>
                  <a:srgbClr val="000000"/>
                </a:solidFill>
              </a:rPr>
              <a:t>ʘ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59572" y="1675408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-25000" dirty="0" smtClean="0">
                <a:solidFill>
                  <a:srgbClr val="000000"/>
                </a:solidFill>
              </a:rPr>
              <a:t>ʘ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05708" y="1675408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-25000" dirty="0" smtClean="0">
                <a:solidFill>
                  <a:srgbClr val="000000"/>
                </a:solidFill>
              </a:rPr>
              <a:t>ʘ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575842">
            <a:off x="96624" y="2560253"/>
            <a:ext cx="8814730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  <a:r>
              <a:rPr lang="en-US" sz="2800" dirty="0" smtClean="0"/>
              <a:t>reakout </a:t>
            </a:r>
            <a:r>
              <a:rPr lang="en-US" sz="2800" dirty="0" smtClean="0"/>
              <a:t>times </a:t>
            </a:r>
            <a:r>
              <a:rPr lang="en-US" sz="2800" dirty="0" err="1" smtClean="0"/>
              <a:t>infered</a:t>
            </a:r>
            <a:r>
              <a:rPr lang="en-US" sz="2800" dirty="0" smtClean="0"/>
              <a:t> from observations</a:t>
            </a:r>
            <a:r>
              <a:rPr lang="en-US" sz="2800" dirty="0" smtClean="0"/>
              <a:t> </a:t>
            </a:r>
            <a:r>
              <a:rPr lang="en-US" sz="2800" dirty="0" smtClean="0"/>
              <a:t>~ </a:t>
            </a:r>
            <a:r>
              <a:rPr lang="en-US" sz="2800" dirty="0" smtClean="0"/>
              <a:t>10-15 </a:t>
            </a:r>
            <a:r>
              <a:rPr lang="en-US" sz="2800" dirty="0" smtClean="0"/>
              <a:t>sec. </a:t>
            </a:r>
          </a:p>
          <a:p>
            <a:pPr algn="ctr"/>
            <a:r>
              <a:rPr lang="en-US" sz="2800" dirty="0" smtClean="0"/>
              <a:t>Favors hydrodynamic jets over magnetic jets in typical </a:t>
            </a:r>
            <a:r>
              <a:rPr lang="en-US" sz="2800" dirty="0" err="1" smtClean="0"/>
              <a:t>collapsars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99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  <p:bldP spid="25" grpId="0"/>
      <p:bldP spid="26" grpId="0"/>
      <p:bldP spid="27" grpId="0"/>
      <p:bldP spid="19" grpId="0"/>
      <p:bldP spid="20" grpId="0"/>
      <p:bldP spid="21" grpId="0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1866" y="5877272"/>
            <a:ext cx="4058206" cy="3418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20080"/>
            <a:ext cx="8640960" cy="6093296"/>
          </a:xfrm>
        </p:spPr>
        <p:txBody>
          <a:bodyPr>
            <a:normAutofit/>
          </a:bodyPr>
          <a:lstStyle/>
          <a:p>
            <a:r>
              <a:rPr lang="en-US" sz="3000" dirty="0" smtClean="0"/>
              <a:t>Jet breakout implies a flat distribution up to </a:t>
            </a:r>
            <a:r>
              <a:rPr lang="en-US" sz="3000" i="1" dirty="0" err="1" smtClean="0"/>
              <a:t>t</a:t>
            </a:r>
            <a:r>
              <a:rPr lang="en-US" sz="3000" i="1" baseline="-25000" dirty="0" err="1" smtClean="0"/>
              <a:t>b</a:t>
            </a:r>
            <a:endParaRPr lang="en-US" sz="3000" i="1" baseline="-25000" dirty="0" smtClean="0"/>
          </a:p>
          <a:p>
            <a:r>
              <a:rPr lang="en-US" sz="3000" dirty="0"/>
              <a:t>If </a:t>
            </a:r>
            <a:r>
              <a:rPr lang="en-US" sz="3000" i="1" dirty="0" err="1"/>
              <a:t>t</a:t>
            </a:r>
            <a:r>
              <a:rPr lang="en-US" sz="3000" i="1" baseline="-25000" dirty="0" err="1"/>
              <a:t>e</a:t>
            </a:r>
            <a:r>
              <a:rPr lang="en-US" sz="3000" dirty="0"/>
              <a:t>&lt;</a:t>
            </a:r>
            <a:r>
              <a:rPr lang="en-US" sz="3000" i="1" dirty="0" err="1"/>
              <a:t>t</a:t>
            </a:r>
            <a:r>
              <a:rPr lang="en-US" sz="3000" i="1" baseline="-25000" dirty="0" err="1"/>
              <a:t>b</a:t>
            </a:r>
            <a:r>
              <a:rPr lang="en-US" sz="3000" dirty="0"/>
              <a:t> we get a “failed jet” observed as a low luminosity </a:t>
            </a:r>
            <a:r>
              <a:rPr lang="en-US" sz="3000" dirty="0" smtClean="0"/>
              <a:t>GRB</a:t>
            </a:r>
            <a:endParaRPr lang="en-US" sz="3000" baseline="-25000" dirty="0" smtClean="0"/>
          </a:p>
          <a:p>
            <a:r>
              <a:rPr lang="en-US" sz="3000" dirty="0" smtClean="0"/>
              <a:t>The rate of </a:t>
            </a:r>
            <a:r>
              <a:rPr lang="en-US" sz="3000" i="1" dirty="0" err="1" smtClean="0"/>
              <a:t>ll</a:t>
            </a:r>
            <a:r>
              <a:rPr lang="en-US" sz="3000" dirty="0" smtClean="0"/>
              <a:t>-GRBs is much higher than GRBs </a:t>
            </a:r>
          </a:p>
          <a:p>
            <a:r>
              <a:rPr lang="en-US" sz="3000" dirty="0" smtClean="0"/>
              <a:t>The plateau in the distribution can be used as a reliable method to classify short duration </a:t>
            </a:r>
            <a:r>
              <a:rPr lang="en-US" sz="3000" dirty="0" err="1" smtClean="0"/>
              <a:t>Collapsars</a:t>
            </a:r>
            <a:r>
              <a:rPr lang="en-US" sz="3000" dirty="0" smtClean="0"/>
              <a:t> and non-</a:t>
            </a:r>
            <a:r>
              <a:rPr lang="en-US" sz="3000" dirty="0" err="1" smtClean="0"/>
              <a:t>Collapsars</a:t>
            </a:r>
            <a:r>
              <a:rPr lang="en-US" sz="3000" dirty="0" smtClean="0"/>
              <a:t>.</a:t>
            </a:r>
          </a:p>
          <a:p>
            <a:r>
              <a:rPr lang="en-US" sz="3000" dirty="0" err="1" smtClean="0"/>
              <a:t>Thershold</a:t>
            </a:r>
            <a:r>
              <a:rPr lang="en-US" sz="3000" dirty="0" smtClean="0"/>
              <a:t> </a:t>
            </a:r>
            <a:r>
              <a:rPr lang="en-US" sz="3000" dirty="0" smtClean="0"/>
              <a:t>durations (without hardness):  </a:t>
            </a:r>
            <a:endParaRPr lang="en-US" sz="3000" dirty="0" smtClean="0"/>
          </a:p>
          <a:p>
            <a:pPr lvl="1"/>
            <a:r>
              <a:rPr lang="en-US" sz="2600" dirty="0" smtClean="0"/>
              <a:t>BATSE </a:t>
            </a:r>
            <a:r>
              <a:rPr lang="en-US" sz="2600" dirty="0"/>
              <a:t>: </a:t>
            </a:r>
            <a:r>
              <a:rPr lang="en-US" sz="2600" dirty="0" err="1"/>
              <a:t>T</a:t>
            </a:r>
            <a:r>
              <a:rPr lang="en-US" sz="2600" baseline="-25000" dirty="0" err="1"/>
              <a:t>th</a:t>
            </a:r>
            <a:r>
              <a:rPr lang="en-US" sz="2600" dirty="0"/>
              <a:t>= </a:t>
            </a:r>
            <a:r>
              <a:rPr lang="en-US" sz="2600" dirty="0" smtClean="0"/>
              <a:t>3 </a:t>
            </a:r>
            <a:r>
              <a:rPr lang="en-US" sz="2600" dirty="0"/>
              <a:t>sec. </a:t>
            </a:r>
            <a:endParaRPr lang="en-US" sz="2600" dirty="0" smtClean="0"/>
          </a:p>
          <a:p>
            <a:pPr lvl="1"/>
            <a:r>
              <a:rPr lang="en-US" sz="2600" dirty="0" smtClean="0"/>
              <a:t>Fermi : </a:t>
            </a:r>
            <a:r>
              <a:rPr lang="en-US" sz="2600" dirty="0" err="1" smtClean="0"/>
              <a:t>T</a:t>
            </a:r>
            <a:r>
              <a:rPr lang="en-US" sz="2600" baseline="-25000" dirty="0" err="1" smtClean="0"/>
              <a:t>th</a:t>
            </a:r>
            <a:r>
              <a:rPr lang="en-US" sz="2600" dirty="0" smtClean="0"/>
              <a:t>= 2 sec. </a:t>
            </a:r>
          </a:p>
          <a:p>
            <a:pPr lvl="1"/>
            <a:r>
              <a:rPr lang="en-US" sz="2600" i="1" dirty="0" smtClean="0"/>
              <a:t>Swift</a:t>
            </a:r>
            <a:r>
              <a:rPr lang="en-US" sz="2600" dirty="0"/>
              <a:t>: </a:t>
            </a:r>
            <a:r>
              <a:rPr lang="en-US" sz="2600" dirty="0" err="1"/>
              <a:t>T</a:t>
            </a:r>
            <a:r>
              <a:rPr lang="en-US" sz="2600" baseline="-25000" dirty="0" err="1"/>
              <a:t>th</a:t>
            </a:r>
            <a:r>
              <a:rPr lang="en-US" sz="2600" dirty="0"/>
              <a:t>= 0.8 sec.</a:t>
            </a:r>
          </a:p>
          <a:p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/>
              <a:t>Conclusions I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619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7584" y="2914444"/>
            <a:ext cx="7776864" cy="17386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6093296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Typical breakout times inferred from observations </a:t>
            </a:r>
            <a:r>
              <a:rPr lang="en-US" sz="3000" i="1" dirty="0" err="1" smtClean="0"/>
              <a:t>t</a:t>
            </a:r>
            <a:r>
              <a:rPr lang="en-US" sz="3000" i="1" baseline="-25000" dirty="0" err="1" smtClean="0"/>
              <a:t>b</a:t>
            </a:r>
            <a:r>
              <a:rPr lang="en-US" sz="3000" dirty="0" smtClean="0"/>
              <a:t> = 10-15 s</a:t>
            </a:r>
          </a:p>
          <a:p>
            <a:r>
              <a:rPr lang="en-US" sz="3000" dirty="0" smtClean="0"/>
              <a:t>These times favor hydrodynamic jets over magnetic </a:t>
            </a:r>
            <a:r>
              <a:rPr lang="en-US" sz="3000" dirty="0" smtClean="0"/>
              <a:t>jets.</a:t>
            </a:r>
            <a:endParaRPr lang="en-US" sz="3000" dirty="0" smtClean="0"/>
          </a:p>
          <a:p>
            <a:r>
              <a:rPr lang="en-US" sz="3000" dirty="0" smtClean="0"/>
              <a:t>If accretion driven jets can have </a:t>
            </a:r>
            <a:r>
              <a:rPr lang="en-US" sz="3000" dirty="0" smtClean="0"/>
              <a:t>low </a:t>
            </a:r>
            <a:r>
              <a:rPr lang="en-US" sz="3000" dirty="0" smtClean="0"/>
              <a:t>magnetization </a:t>
            </a:r>
            <a:r>
              <a:rPr lang="en-US" sz="3000" dirty="0" smtClean="0"/>
              <a:t>accreting </a:t>
            </a:r>
            <a:r>
              <a:rPr lang="en-US" sz="3000" dirty="0" smtClean="0"/>
              <a:t>compact objects are favorable over isolated </a:t>
            </a:r>
            <a:r>
              <a:rPr lang="en-US" sz="3000" dirty="0" err="1" smtClean="0"/>
              <a:t>magnetars</a:t>
            </a:r>
            <a:r>
              <a:rPr lang="en-US" sz="3000" dirty="0" smtClean="0"/>
              <a:t> as </a:t>
            </a:r>
            <a:r>
              <a:rPr lang="en-US" sz="3000" dirty="0" err="1" smtClean="0"/>
              <a:t>collapsars</a:t>
            </a:r>
            <a:r>
              <a:rPr lang="en-US" sz="3000" dirty="0" smtClean="0"/>
              <a:t> engines. </a:t>
            </a:r>
            <a:endParaRPr lang="en-US" sz="2600" dirty="0"/>
          </a:p>
          <a:p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US" dirty="0" smtClean="0"/>
              <a:t>Conclusions II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63931"/>
      </p:ext>
    </p:extLst>
  </p:cSld>
  <p:clrMapOvr>
    <a:masterClrMapping/>
  </p:clrMapOvr>
  <p:transition xmlns:p14="http://schemas.microsoft.com/office/powerpoint/2010/main" advTm="619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 breakout in </a:t>
            </a:r>
            <a:r>
              <a:rPr lang="en-US" dirty="0" err="1" smtClean="0"/>
              <a:t>Collapsars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820472" cy="50691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necessary condition for the formation of a GRB in a </a:t>
            </a:r>
            <a:r>
              <a:rPr lang="en-US" dirty="0" err="1" smtClean="0"/>
              <a:t>Collapsar</a:t>
            </a:r>
            <a:r>
              <a:rPr lang="en-US" dirty="0" smtClean="0"/>
              <a:t> is a successful breakout of the jet.</a:t>
            </a:r>
          </a:p>
          <a:p>
            <a:r>
              <a:rPr lang="en-US" dirty="0" smtClean="0"/>
              <a:t>The observed duration of the GRB 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engine stops before the breakout, </a:t>
            </a:r>
            <a:r>
              <a:rPr lang="en-US" dirty="0" smtClean="0">
                <a:solidFill>
                  <a:srgbClr val="FF0000"/>
                </a:solidFill>
              </a:rPr>
              <a:t>the jet fails </a:t>
            </a:r>
            <a:r>
              <a:rPr lang="en-US" sz="2000" dirty="0" smtClean="0"/>
              <a:t>(O.B. et al 2011a)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Failed jets are low luminosity GRBs </a:t>
            </a:r>
            <a:r>
              <a:rPr lang="en-US" sz="2000" dirty="0" smtClean="0">
                <a:solidFill>
                  <a:srgbClr val="FFFF00"/>
                </a:solidFill>
              </a:rPr>
              <a:t>(O.B. et al 2011b; </a:t>
            </a:r>
            <a:r>
              <a:rPr lang="en-US" sz="2000" dirty="0" err="1" smtClean="0">
                <a:solidFill>
                  <a:srgbClr val="FFFF00"/>
                </a:solidFill>
              </a:rPr>
              <a:t>Nakar</a:t>
            </a:r>
            <a:r>
              <a:rPr lang="en-US" sz="2000" dirty="0" smtClean="0">
                <a:solidFill>
                  <a:srgbClr val="FFFF00"/>
                </a:solidFill>
              </a:rPr>
              <a:t> &amp; Sari 2012)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87824" y="2996952"/>
          <a:ext cx="2808312" cy="1066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משוואה" r:id="rId3" imgW="634680" imgH="241200" progId="Equation.3">
                  <p:embed/>
                </p:oleObj>
              </mc:Choice>
              <mc:Fallback>
                <p:oleObj name="משוואה" r:id="rId3" imgW="6346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996952"/>
                        <a:ext cx="2808312" cy="106681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3861048"/>
            <a:ext cx="1872207" cy="70788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Prompt GRB duration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880" y="4118056"/>
            <a:ext cx="1872207" cy="70788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Engine activity time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3861048"/>
            <a:ext cx="1872207" cy="70788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Jet breakout time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83768" y="3789040"/>
            <a:ext cx="504056" cy="34784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652120" y="3789040"/>
            <a:ext cx="432048" cy="3600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283968" y="3794522"/>
            <a:ext cx="26186" cy="35455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advTm="411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51" y="1600200"/>
            <a:ext cx="8229600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A single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b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Two limits: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43808" y="1556792"/>
          <a:ext cx="352460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משוואה" r:id="rId4" imgW="1180800" imgH="241200" progId="Equation.3">
                  <p:embed/>
                </p:oleObj>
              </mc:Choice>
              <mc:Fallback>
                <p:oleObj name="משוואה" r:id="rId4" imgW="11808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556792"/>
                        <a:ext cx="3524603" cy="72008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95736" y="3068960"/>
          <a:ext cx="4662675" cy="12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משוואה" r:id="rId6" imgW="1765080" imgH="482400" progId="Equation.3">
                  <p:embed/>
                </p:oleObj>
              </mc:Choice>
              <mc:Fallback>
                <p:oleObj name="משוואה" r:id="rId6" imgW="17650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068960"/>
                        <a:ext cx="4662675" cy="12746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446342" y="2204864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 smtClean="0"/>
              <a:t>t</a:t>
            </a:r>
            <a:r>
              <a:rPr lang="en-US" sz="3200" i="1" baseline="-25000" dirty="0" err="1" smtClean="0"/>
              <a:t>e</a:t>
            </a:r>
            <a:endParaRPr lang="en-US" sz="3200" dirty="0"/>
          </a:p>
        </p:txBody>
      </p:sp>
      <p:sp>
        <p:nvSpPr>
          <p:cNvPr id="19" name="Right Brace 18"/>
          <p:cNvSpPr/>
          <p:nvPr/>
        </p:nvSpPr>
        <p:spPr>
          <a:xfrm rot="5400000">
            <a:off x="5518350" y="1729199"/>
            <a:ext cx="216024" cy="1008112"/>
          </a:xfrm>
          <a:prstGeom prst="rightBrace">
            <a:avLst>
              <a:gd name="adj1" fmla="val 458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Duration distribution of </a:t>
            </a:r>
            <a:r>
              <a:rPr lang="en-US" dirty="0" err="1" smtClean="0"/>
              <a:t>Collapsars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1475656" y="4581128"/>
            <a:ext cx="6408712" cy="2225692"/>
            <a:chOff x="1475656" y="4581128"/>
            <a:chExt cx="6408712" cy="22256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/>
            <a:srcRect l="13096" t="17272" b="32284"/>
            <a:stretch>
              <a:fillRect/>
            </a:stretch>
          </p:blipFill>
          <p:spPr>
            <a:xfrm>
              <a:off x="3563889" y="4581128"/>
              <a:ext cx="4293096" cy="111076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43800" y="6079834"/>
              <a:ext cx="5860356" cy="940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43800" y="5960042"/>
              <a:ext cx="2930178" cy="94034"/>
            </a:xfrm>
            <a:prstGeom prst="rect">
              <a:avLst/>
            </a:prstGeom>
            <a:solidFill>
              <a:srgbClr val="0DFF19"/>
            </a:solidFill>
            <a:ln>
              <a:solidFill>
                <a:srgbClr val="0DFF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63888" y="5960042"/>
              <a:ext cx="3837600" cy="9403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75656" y="4941168"/>
              <a:ext cx="8858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i="1" dirty="0" err="1" smtClean="0">
                  <a:ln w="6350">
                    <a:noFill/>
                  </a:ln>
                  <a:solidFill>
                    <a:srgbClr val="0DFF19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n-US" sz="4100" b="1" i="1" baseline="-25000" dirty="0" err="1" smtClean="0">
                  <a:ln w="6350">
                    <a:noFill/>
                  </a:ln>
                  <a:solidFill>
                    <a:srgbClr val="0DFF19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b</a:t>
              </a:r>
              <a:endParaRPr lang="en-US" i="1" dirty="0">
                <a:solidFill>
                  <a:srgbClr val="0DFF1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98500" y="4941168"/>
              <a:ext cx="8858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i="1" dirty="0" smtClean="0">
                  <a:ln w="6350">
                    <a:noFill/>
                  </a:ln>
                  <a:solidFill>
                    <a:srgbClr val="FFFF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l-GR" sz="4100" b="1" i="1" baseline="-25000" dirty="0" smtClean="0">
                  <a:ln w="6350">
                    <a:noFill/>
                  </a:ln>
                  <a:solidFill>
                    <a:srgbClr val="FFFF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γ</a:t>
              </a:r>
              <a:endParaRPr lang="en-US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44541" y="6160489"/>
              <a:ext cx="1908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err="1" smtClean="0">
                  <a:ln w="6350">
                    <a:noFill/>
                  </a:ln>
                  <a:solidFill>
                    <a:srgbClr val="FF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n-US" sz="3600" b="1" i="1" baseline="-25000" dirty="0" err="1" smtClean="0">
                  <a:ln w="6350">
                    <a:noFill/>
                  </a:ln>
                  <a:solidFill>
                    <a:srgbClr val="FF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e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63177" y="4822617"/>
              <a:ext cx="1328703" cy="645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Left Brace 33"/>
            <p:cNvSpPr/>
            <p:nvPr/>
          </p:nvSpPr>
          <p:spPr>
            <a:xfrm rot="16200000">
              <a:off x="4356435" y="3405615"/>
              <a:ext cx="235085" cy="5860356"/>
            </a:xfrm>
            <a:prstGeom prst="leftBrac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eft Brace 34"/>
            <p:cNvSpPr/>
            <p:nvPr/>
          </p:nvSpPr>
          <p:spPr>
            <a:xfrm rot="5400000" flipV="1">
              <a:off x="2438345" y="4810605"/>
              <a:ext cx="235085" cy="2016000"/>
            </a:xfrm>
            <a:prstGeom prst="leftBrac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Brace 35"/>
            <p:cNvSpPr/>
            <p:nvPr/>
          </p:nvSpPr>
          <p:spPr>
            <a:xfrm rot="5400000" flipV="1">
              <a:off x="5378614" y="3910605"/>
              <a:ext cx="235085" cy="3816000"/>
            </a:xfrm>
            <a:prstGeom prst="leftBrac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3806903" y="3677000"/>
          <a:ext cx="3017837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משוואה" r:id="rId10" imgW="1143000" imgH="241200" progId="Equation.3">
                  <p:embed/>
                </p:oleObj>
              </mc:Choice>
              <mc:Fallback>
                <p:oleObj name="משוואה" r:id="rId10" imgW="11430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903" y="3677000"/>
                        <a:ext cx="3017837" cy="6365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901197" y="3789040"/>
            <a:ext cx="1991283" cy="2880320"/>
            <a:chOff x="6901197" y="3789040"/>
            <a:chExt cx="1991283" cy="2880320"/>
          </a:xfrm>
        </p:grpSpPr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12" cstate="print"/>
            <a:srcRect t="13606" r="60479" b="61905"/>
            <a:stretch>
              <a:fillRect/>
            </a:stretch>
          </p:blipFill>
          <p:spPr bwMode="auto">
            <a:xfrm rot="16200000">
              <a:off x="6831378" y="4553998"/>
              <a:ext cx="2826060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7295425" y="6438110"/>
              <a:ext cx="86409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Left Brace 27"/>
            <p:cNvSpPr/>
            <p:nvPr/>
          </p:nvSpPr>
          <p:spPr>
            <a:xfrm>
              <a:off x="7452320" y="4293096"/>
              <a:ext cx="504056" cy="1944216"/>
            </a:xfrm>
            <a:prstGeom prst="leftBrace">
              <a:avLst>
                <a:gd name="adj1" fmla="val 96429"/>
                <a:gd name="adj2" fmla="val 23503"/>
              </a:avLst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26492" y="4221088"/>
              <a:ext cx="8858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i="1" dirty="0" err="1" smtClean="0">
                  <a:ln w="6350">
                    <a:noFill/>
                  </a:ln>
                  <a:solidFill>
                    <a:srgbClr val="0DFF19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n-US" sz="4100" b="1" i="1" baseline="-25000" dirty="0" err="1" smtClean="0">
                  <a:ln w="6350">
                    <a:noFill/>
                  </a:ln>
                  <a:solidFill>
                    <a:srgbClr val="0DFF19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b</a:t>
              </a:r>
              <a:endParaRPr lang="en-US" i="1" dirty="0">
                <a:solidFill>
                  <a:srgbClr val="0DFF1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01197" y="6023029"/>
              <a:ext cx="479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err="1" smtClean="0">
                  <a:ln w="6350">
                    <a:noFill/>
                  </a:ln>
                  <a:solidFill>
                    <a:srgbClr val="FF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n-US" sz="3600" b="1" i="1" baseline="-25000" dirty="0" err="1" smtClean="0">
                  <a:ln w="6350">
                    <a:noFill/>
                  </a:ln>
                  <a:solidFill>
                    <a:srgbClr val="FF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e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xmlns:p14="http://schemas.microsoft.com/office/powerpoint/2010/main" advTm="3940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A single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b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Two limits: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43808" y="1556792"/>
          <a:ext cx="352460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9" name="משוואה" r:id="rId3" imgW="1180800" imgH="241200" progId="Equation.3">
                  <p:embed/>
                </p:oleObj>
              </mc:Choice>
              <mc:Fallback>
                <p:oleObj name="משוואה" r:id="rId3" imgW="11808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556792"/>
                        <a:ext cx="3524603" cy="72008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95736" y="3068960"/>
          <a:ext cx="4662675" cy="12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0" name="משוואה" r:id="rId5" imgW="1765080" imgH="482400" progId="Equation.3">
                  <p:embed/>
                </p:oleObj>
              </mc:Choice>
              <mc:Fallback>
                <p:oleObj name="משוואה" r:id="rId5" imgW="17650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068960"/>
                        <a:ext cx="4662675" cy="12746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446342" y="2204864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 smtClean="0"/>
              <a:t>t</a:t>
            </a:r>
            <a:r>
              <a:rPr lang="en-US" sz="3200" i="1" baseline="-25000" dirty="0" err="1" smtClean="0"/>
              <a:t>e</a:t>
            </a:r>
            <a:endParaRPr lang="en-US" sz="3200" dirty="0"/>
          </a:p>
        </p:txBody>
      </p:sp>
      <p:sp>
        <p:nvSpPr>
          <p:cNvPr id="19" name="Right Brace 18"/>
          <p:cNvSpPr/>
          <p:nvPr/>
        </p:nvSpPr>
        <p:spPr>
          <a:xfrm rot="5400000">
            <a:off x="5518350" y="1729199"/>
            <a:ext cx="216024" cy="1008112"/>
          </a:xfrm>
          <a:prstGeom prst="rightBrace">
            <a:avLst>
              <a:gd name="adj1" fmla="val 458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Duration distribution of </a:t>
            </a:r>
            <a:r>
              <a:rPr lang="en-US" dirty="0" err="1" smtClean="0"/>
              <a:t>Collapsars</a:t>
            </a:r>
            <a:endParaRPr lang="en-US" dirty="0"/>
          </a:p>
        </p:txBody>
      </p:sp>
      <p:grpSp>
        <p:nvGrpSpPr>
          <p:cNvPr id="2" name="Group 37"/>
          <p:cNvGrpSpPr/>
          <p:nvPr/>
        </p:nvGrpSpPr>
        <p:grpSpPr>
          <a:xfrm>
            <a:off x="1475656" y="4581128"/>
            <a:ext cx="6408712" cy="2225692"/>
            <a:chOff x="1475656" y="4581128"/>
            <a:chExt cx="6408712" cy="22256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/>
            <a:srcRect l="13096" t="17272" b="32284"/>
            <a:stretch>
              <a:fillRect/>
            </a:stretch>
          </p:blipFill>
          <p:spPr>
            <a:xfrm>
              <a:off x="6228183" y="4581128"/>
              <a:ext cx="1628801" cy="111076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43800" y="6079834"/>
              <a:ext cx="5860356" cy="940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43800" y="5960042"/>
              <a:ext cx="4896000" cy="94034"/>
            </a:xfrm>
            <a:prstGeom prst="rect">
              <a:avLst/>
            </a:prstGeom>
            <a:solidFill>
              <a:srgbClr val="0DFF19"/>
            </a:solidFill>
            <a:ln>
              <a:solidFill>
                <a:srgbClr val="0DFF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12804" y="5960042"/>
              <a:ext cx="1188000" cy="9403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75656" y="4941168"/>
              <a:ext cx="8858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i="1" dirty="0" err="1" smtClean="0">
                  <a:ln w="6350">
                    <a:noFill/>
                  </a:ln>
                  <a:solidFill>
                    <a:srgbClr val="0DFF19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n-US" sz="4100" b="1" i="1" baseline="-25000" dirty="0" err="1" smtClean="0">
                  <a:ln w="6350">
                    <a:noFill/>
                  </a:ln>
                  <a:solidFill>
                    <a:srgbClr val="0DFF19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b</a:t>
              </a:r>
              <a:endParaRPr lang="en-US" i="1" dirty="0">
                <a:solidFill>
                  <a:srgbClr val="0DFF1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98500" y="4941168"/>
              <a:ext cx="8858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i="1" dirty="0" smtClean="0">
                  <a:ln w="6350">
                    <a:noFill/>
                  </a:ln>
                  <a:solidFill>
                    <a:srgbClr val="FFFF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l-GR" sz="4100" b="1" i="1" baseline="-25000" dirty="0" smtClean="0">
                  <a:ln w="6350">
                    <a:noFill/>
                  </a:ln>
                  <a:solidFill>
                    <a:srgbClr val="FFFF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γ</a:t>
              </a:r>
              <a:endParaRPr lang="en-US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44541" y="6160489"/>
              <a:ext cx="1908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err="1" smtClean="0">
                  <a:ln w="6350">
                    <a:noFill/>
                  </a:ln>
                  <a:solidFill>
                    <a:srgbClr val="FF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t</a:t>
              </a:r>
              <a:r>
                <a:rPr lang="en-US" sz="3600" b="1" i="1" baseline="-25000" dirty="0" err="1" smtClean="0">
                  <a:ln w="6350">
                    <a:noFill/>
                  </a:ln>
                  <a:solidFill>
                    <a:srgbClr val="FF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e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63177" y="4822617"/>
              <a:ext cx="3992999" cy="645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Left Brace 33"/>
            <p:cNvSpPr/>
            <p:nvPr/>
          </p:nvSpPr>
          <p:spPr>
            <a:xfrm rot="16200000">
              <a:off x="4356435" y="3405615"/>
              <a:ext cx="235085" cy="5860356"/>
            </a:xfrm>
            <a:prstGeom prst="leftBrac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eft Brace 34"/>
            <p:cNvSpPr/>
            <p:nvPr/>
          </p:nvSpPr>
          <p:spPr>
            <a:xfrm rot="5400000" flipV="1">
              <a:off x="3750004" y="3496605"/>
              <a:ext cx="235085" cy="4644000"/>
            </a:xfrm>
            <a:prstGeom prst="leftBrac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Brace 35"/>
            <p:cNvSpPr/>
            <p:nvPr/>
          </p:nvSpPr>
          <p:spPr>
            <a:xfrm rot="5400000" flipV="1">
              <a:off x="6687214" y="5219205"/>
              <a:ext cx="235085" cy="1198800"/>
            </a:xfrm>
            <a:prstGeom prst="leftBrac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805670" y="3089452"/>
          <a:ext cx="3017837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1" name="משוואה" r:id="rId9" imgW="1143000" imgH="241200" progId="Equation.3">
                  <p:embed/>
                </p:oleObj>
              </mc:Choice>
              <mc:Fallback>
                <p:oleObj name="משוואה" r:id="rId9" imgW="114300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5670" y="3089452"/>
                        <a:ext cx="3017837" cy="6365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advTm="2932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g_tg_tb-10_alpha--2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980728"/>
            <a:ext cx="7502206" cy="56166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592" y="1844824"/>
            <a:ext cx="504056" cy="2592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456177" y="1884099"/>
          <a:ext cx="1107711" cy="68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5" name="משוואה" r:id="rId5" imgW="393480" imgH="241200" progId="Equation.3">
                  <p:embed/>
                </p:oleObj>
              </mc:Choice>
              <mc:Fallback>
                <p:oleObj name="משוואה" r:id="rId5" imgW="3934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177" y="1884099"/>
                        <a:ext cx="1107711" cy="680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2411760" y="2564904"/>
          <a:ext cx="1151625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" name="משוואה" r:id="rId7" imgW="406080" imgH="228600" progId="Equation.3">
                  <p:embed/>
                </p:oleObj>
              </mc:Choice>
              <mc:Fallback>
                <p:oleObj name="משוואה" r:id="rId7" imgW="406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564904"/>
                        <a:ext cx="1151625" cy="648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5724128" y="4077072"/>
          <a:ext cx="1247846" cy="624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" name="משוואה" r:id="rId9" imgW="482400" imgH="241200" progId="Equation.3">
                  <p:embed/>
                </p:oleObj>
              </mc:Choice>
              <mc:Fallback>
                <p:oleObj name="משוואה" r:id="rId9" imgW="4824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4077072"/>
                        <a:ext cx="1247846" cy="6249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280" name="Object 8"/>
          <p:cNvGraphicFramePr>
            <a:graphicFrameLocks noChangeAspect="1"/>
          </p:cNvGraphicFramePr>
          <p:nvPr/>
        </p:nvGraphicFramePr>
        <p:xfrm>
          <a:off x="5940152" y="4581128"/>
          <a:ext cx="1023446" cy="57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" name="משוואה" r:id="rId11" imgW="406080" imgH="228600" progId="Equation.3">
                  <p:embed/>
                </p:oleObj>
              </mc:Choice>
              <mc:Fallback>
                <p:oleObj name="משוואה" r:id="rId11" imgW="40608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4581128"/>
                        <a:ext cx="1023446" cy="575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2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587529"/>
              </p:ext>
            </p:extLst>
          </p:nvPr>
        </p:nvGraphicFramePr>
        <p:xfrm>
          <a:off x="4778549" y="2708920"/>
          <a:ext cx="1017587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9" name="Equation" r:id="rId13" imgW="393700" imgH="228600" progId="Equation.3">
                  <p:embed/>
                </p:oleObj>
              </mc:Choice>
              <mc:Fallback>
                <p:oleObj name="Equation" r:id="rId13" imgW="39370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549" y="2708920"/>
                        <a:ext cx="1017587" cy="59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0" y="44624"/>
            <a:ext cx="9144000" cy="1143000"/>
          </a:xfrm>
          <a:prstGeom prst="rect">
            <a:avLst/>
          </a:prstGeom>
        </p:spPr>
        <p:txBody>
          <a:bodyPr vert="horz" anchor="ctr">
            <a:normAutofit fontScale="92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Duration distribution of Collapsars</a:t>
            </a: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Arc 12"/>
          <p:cNvSpPr/>
          <p:nvPr/>
        </p:nvSpPr>
        <p:spPr>
          <a:xfrm>
            <a:off x="1907704" y="1006486"/>
            <a:ext cx="3312368" cy="915612"/>
          </a:xfrm>
          <a:prstGeom prst="arc">
            <a:avLst>
              <a:gd name="adj1" fmla="val 5400000"/>
              <a:gd name="adj2" fmla="val 10721992"/>
            </a:avLst>
          </a:prstGeom>
          <a:ln w="76200">
            <a:solidFill>
              <a:srgbClr val="C640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29"/>
          <p:cNvGrpSpPr/>
          <p:nvPr/>
        </p:nvGrpSpPr>
        <p:grpSpPr>
          <a:xfrm>
            <a:off x="0" y="4653136"/>
            <a:ext cx="3168352" cy="2204864"/>
            <a:chOff x="4716016" y="3905671"/>
            <a:chExt cx="4427984" cy="2952329"/>
          </a:xfrm>
        </p:grpSpPr>
        <p:pic>
          <p:nvPicPr>
            <p:cNvPr id="19" name="Picture 18" descr="collapsar.png"/>
            <p:cNvPicPr>
              <a:picLocks noChangeAspect="1"/>
            </p:cNvPicPr>
            <p:nvPr/>
          </p:nvPicPr>
          <p:blipFill>
            <a:blip r:embed="rId15" cstate="print"/>
            <a:srcRect l="1626" t="3183" r="2428" b="7801"/>
            <a:stretch>
              <a:fillRect/>
            </a:stretch>
          </p:blipFill>
          <p:spPr>
            <a:xfrm>
              <a:off x="4716016" y="3905671"/>
              <a:ext cx="4427984" cy="2952329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716016" y="3933056"/>
              <a:ext cx="4427984" cy="29249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716016" y="3933056"/>
              <a:ext cx="4427984" cy="29249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112215" y="5013176"/>
              <a:ext cx="3578213" cy="70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Non </a:t>
              </a:r>
              <a:r>
                <a:rPr lang="en-US" sz="2800" dirty="0" err="1" smtClean="0"/>
                <a:t>collapsars</a:t>
              </a:r>
              <a:endParaRPr lang="en-US" sz="2800" dirty="0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5292080" y="2636912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7904" y="2971772"/>
            <a:ext cx="2273316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dN</a:t>
            </a:r>
            <a:r>
              <a:rPr lang="en-US" baseline="-25000" dirty="0" err="1" smtClean="0">
                <a:solidFill>
                  <a:schemeClr val="bg1"/>
                </a:solidFill>
              </a:rPr>
              <a:t>GRB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dt</a:t>
            </a:r>
            <a:r>
              <a:rPr lang="en-US" baseline="-25000" dirty="0" err="1">
                <a:solidFill>
                  <a:schemeClr val="bg1"/>
                </a:solidFill>
              </a:rPr>
              <a:t>γ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2636912"/>
            <a:ext cx="971741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Short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GRBs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403648" y="1988840"/>
            <a:ext cx="100811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xmlns:p14="http://schemas.microsoft.com/office/powerpoint/2010/main" advTm="683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dN</a:t>
            </a:r>
            <a:r>
              <a:rPr lang="en-US" dirty="0" smtClean="0"/>
              <a:t>/dT</a:t>
            </a:r>
            <a:r>
              <a:rPr lang="en-US" baseline="-25000" dirty="0" smtClean="0"/>
              <a:t>90</a:t>
            </a:r>
            <a:r>
              <a:rPr lang="en-US" dirty="0" smtClean="0"/>
              <a:t> distribution of BATSE</a:t>
            </a:r>
            <a:endParaRPr lang="en-US" dirty="0"/>
          </a:p>
        </p:txBody>
      </p:sp>
      <p:pic>
        <p:nvPicPr>
          <p:cNvPr id="4" name="Content Placeholder 3" descr="4b_t9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6005463" cy="4293014"/>
          </a:xfrm>
        </p:spPr>
      </p:pic>
      <p:pic>
        <p:nvPicPr>
          <p:cNvPr id="6" name="Picture 5" descr="dndt_t90-bats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484784"/>
            <a:ext cx="6021859" cy="5184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2060848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Plateau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5-25 sec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608004" y="2816932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>
            <a:off x="5276299" y="2707179"/>
            <a:ext cx="207394" cy="505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Content Placeholder 3" descr="BATSE hardness ch3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000" y="3617640"/>
            <a:ext cx="3852936" cy="312372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123728" y="4409788"/>
            <a:ext cx="1222133" cy="1323468"/>
          </a:xfrm>
          <a:prstGeom prst="ellipse">
            <a:avLst/>
          </a:prstGeom>
          <a:solidFill>
            <a:srgbClr val="00B050">
              <a:alpha val="25000"/>
            </a:srgbClr>
          </a:solidFill>
          <a:ln w="38100" cap="rnd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603" y="4049748"/>
            <a:ext cx="1222133" cy="1323468"/>
          </a:xfrm>
          <a:prstGeom prst="ellipse">
            <a:avLst/>
          </a:prstGeom>
          <a:solidFill>
            <a:schemeClr val="accent2">
              <a:lumMod val="50000"/>
              <a:alpha val="25000"/>
            </a:schemeClr>
          </a:solidFill>
          <a:ln w="381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8116" y="3514801"/>
            <a:ext cx="73930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4639" y="3501350"/>
            <a:ext cx="72648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3928" y="3789040"/>
            <a:ext cx="1415772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dN</a:t>
            </a:r>
            <a:r>
              <a:rPr lang="en-US" dirty="0" smtClean="0">
                <a:solidFill>
                  <a:schemeClr val="bg1"/>
                </a:solidFill>
              </a:rPr>
              <a:t>/dT</a:t>
            </a:r>
            <a:r>
              <a:rPr lang="en-US" baseline="-25000" dirty="0" smtClean="0">
                <a:solidFill>
                  <a:schemeClr val="bg1"/>
                </a:solidFill>
              </a:rPr>
              <a:t>90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NOT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dN</a:t>
            </a:r>
            <a:r>
              <a:rPr lang="en-US" dirty="0" smtClean="0">
                <a:solidFill>
                  <a:srgbClr val="FF0000"/>
                </a:solidFill>
              </a:rPr>
              <a:t>/dlogT</a:t>
            </a:r>
            <a:r>
              <a:rPr lang="en-US" baseline="-25000" dirty="0" smtClean="0">
                <a:solidFill>
                  <a:srgbClr val="FF0000"/>
                </a:solidFill>
              </a:rPr>
              <a:t>90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3568" y="4365104"/>
            <a:ext cx="2952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 advTm="380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20" grpId="0" animBg="1"/>
      <p:bldP spid="14" grpId="0" animBg="1"/>
      <p:bldP spid="15" grpId="0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3.2|6.7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37.2|7.1|11.1|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4.3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1|8.5|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14.3|0.2|18.3|1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|6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5.6|12.4|1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2.5|6|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1">
      <a:dk1>
        <a:srgbClr val="000000"/>
      </a:dk1>
      <a:lt1>
        <a:srgbClr val="FFFF00"/>
      </a:lt1>
      <a:dk2>
        <a:srgbClr val="0000BF"/>
      </a:dk2>
      <a:lt2>
        <a:srgbClr val="FFFFFF"/>
      </a:lt2>
      <a:accent1>
        <a:srgbClr val="FFC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 direct evidence for the Collapsar model - HUJI12.thmx</Template>
  <TotalTime>12932</TotalTime>
  <Words>1574</Words>
  <Application>Microsoft Macintosh PowerPoint</Application>
  <PresentationFormat>On-screen Show (4:3)</PresentationFormat>
  <Paragraphs>386</Paragraphs>
  <Slides>44</Slides>
  <Notes>4</Notes>
  <HiddenSlides>2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Apex</vt:lpstr>
      <vt:lpstr>משוואה</vt:lpstr>
      <vt:lpstr>Equation</vt:lpstr>
      <vt:lpstr>Microsoft Equation</vt:lpstr>
      <vt:lpstr>Jet propagation within the  collapsar model</vt:lpstr>
      <vt:lpstr>GRB population </vt:lpstr>
      <vt:lpstr>The collapsar model for LGRBs</vt:lpstr>
      <vt:lpstr>Talk outline</vt:lpstr>
      <vt:lpstr>Jet breakout in Collapsars</vt:lpstr>
      <vt:lpstr>Duration distribution of Collapsars</vt:lpstr>
      <vt:lpstr>Duration distribution of Collapsars</vt:lpstr>
      <vt:lpstr>PowerPoint Presentation</vt:lpstr>
      <vt:lpstr>The dN/dT90 distribution of BATSE</vt:lpstr>
      <vt:lpstr>The dN/dT90 distribution of BATSE</vt:lpstr>
      <vt:lpstr>The dN/dT90 distribution of BATSE</vt:lpstr>
      <vt:lpstr>The dN/dT90 distribution of BATSE</vt:lpstr>
      <vt:lpstr>Collapsar + non-Collapsars Distribution</vt:lpstr>
      <vt:lpstr>Implications: chocked GRBs</vt:lpstr>
      <vt:lpstr>Are low luminosity GRBs Collapsars?</vt:lpstr>
      <vt:lpstr>Are low luminosity GRBs Collapsars?</vt:lpstr>
      <vt:lpstr>Collapsar + non-Collapsars Distribution</vt:lpstr>
      <vt:lpstr>Collapsar + non-Collapsars Distribution</vt:lpstr>
      <vt:lpstr>Probability function for non-Collapsars</vt:lpstr>
      <vt:lpstr>The effect of GRB hardness</vt:lpstr>
      <vt:lpstr>The effect of GRB hardness</vt:lpstr>
      <vt:lpstr>Duration distributio for non-Collapsars: 3 Hardness groups</vt:lpstr>
      <vt:lpstr>Probability function for non-Collapsars: T90 + Hardness </vt:lpstr>
      <vt:lpstr>Consistency &amp; Implications I</vt:lpstr>
      <vt:lpstr>Consistency &amp; Implications I</vt:lpstr>
      <vt:lpstr>Consistency &amp; Implications II</vt:lpstr>
      <vt:lpstr>Consistency &amp; Implications III</vt:lpstr>
      <vt:lpstr>Consistency &amp; Implications IV</vt:lpstr>
      <vt:lpstr>Consistency &amp; Implications IV</vt:lpstr>
      <vt:lpstr>Consistency &amp; Implications IV</vt:lpstr>
      <vt:lpstr>Can the jet breakout time reveal the nature of the central engine that powers Collapsar GRBs?</vt:lpstr>
      <vt:lpstr>Hydrodynamic Jet Propagation </vt:lpstr>
      <vt:lpstr>Hydrodynamic Jet Propagation </vt:lpstr>
      <vt:lpstr>PowerPoint Presentation</vt:lpstr>
      <vt:lpstr>PowerPoint Presentation</vt:lpstr>
      <vt:lpstr>PowerPoint Presentation</vt:lpstr>
      <vt:lpstr>   The concept of Jet Breakout</vt:lpstr>
      <vt:lpstr>   The concept of Jet Breakout</vt:lpstr>
      <vt:lpstr>Hydrodynamic Jet Propagation </vt:lpstr>
      <vt:lpstr>Magnetic Jet Propagation </vt:lpstr>
      <vt:lpstr>Comparison with Simulations</vt:lpstr>
      <vt:lpstr>Breakout times: </vt:lpstr>
      <vt:lpstr>Conclusions I</vt:lpstr>
      <vt:lpstr>Conclusions II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Separating the weet from the chaft</dc:title>
  <dc:creator>omerb</dc:creator>
  <cp:lastModifiedBy>omer bromberg</cp:lastModifiedBy>
  <cp:revision>194</cp:revision>
  <dcterms:created xsi:type="dcterms:W3CDTF">2012-10-02T15:26:52Z</dcterms:created>
  <dcterms:modified xsi:type="dcterms:W3CDTF">2013-10-11T06:41:17Z</dcterms:modified>
</cp:coreProperties>
</file>